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slides/slide500.xml" ContentType="application/vnd.openxmlformats-officedocument.presentationml.slide+xml"/>
  <Override PartName="/ppt/slides/slide530.xml" ContentType="application/vnd.openxmlformats-officedocument.presentationml.slide+xml"/>
  <Override PartName="/ppt/slides/slide510.xml" ContentType="application/vnd.openxmlformats-officedocument.presentationml.slide+xml"/>
  <Override PartName="/ppt/slides/slide520.xml" ContentType="application/vnd.openxmlformats-officedocument.presentationml.slide+xml"/>
  <Override PartName="/ppt/slides/slide540.xml" ContentType="application/vnd.openxmlformats-officedocument.presentationml.slide+xml"/>
  <Override PartName="/ppt/slides/slide490.xml" ContentType="application/vnd.openxmlformats-officedocument.presentationml.slide+xml"/>
  <Override PartName="/ppt/slides/slide560.xml" ContentType="application/vnd.openxmlformats-officedocument.presentationml.slide+xml"/>
  <Override PartName="/ppt/slides/slide550.xml" ContentType="application/vnd.openxmlformats-officedocument.presentationml.slide+xml"/>
  <Override PartName="/ppt/slideLayouts/slideLayout330.xml" ContentType="application/vnd.openxmlformats-officedocument.presentationml.slideLayout+xml"/>
  <Override PartName="/ppt/comments/comment140.xml" ContentType="application/vnd.openxmlformats-officedocument.presentationml.comments+xml"/>
  <Override PartName="/ppt/comments/comment130.xml" ContentType="application/vnd.openxmlformats-officedocument.presentationml.comments+xml"/>
  <Override PartName="/ppt/slideMasters/slideMaster80.xml" ContentType="application/vnd.openxmlformats-officedocument.presentationml.slideMaster+xml"/>
  <Override PartName="/ppt/slideLayouts/slideLayout300.xml" ContentType="application/vnd.openxmlformats-officedocument.presentationml.slideLayout+xml"/>
  <Override PartName="/ppt/theme/theme80.xml" ContentType="application/vnd.openxmlformats-officedocument.theme+xml"/>
  <Override PartName="/ppt/slideLayouts/slideLayout290.xml" ContentType="application/vnd.openxmlformats-officedocument.presentationml.slideLayout+xml"/>
  <Override PartName="/ppt/slideLayouts/slideLayout280.xml" ContentType="application/vnd.openxmlformats-officedocument.presentationml.slideLayout+xml"/>
  <Override PartName="/ppt/slideLayouts/slideLayout320.xml" ContentType="application/vnd.openxmlformats-officedocument.presentationml.slideLayout+xml"/>
  <Override PartName="/ppt/slideLayouts/slideLayout3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19" r:id="rId2"/>
    <p:sldMasterId id="2147483725" r:id="rId3"/>
    <p:sldMasterId id="2147483730" r:id="rId4"/>
    <p:sldMasterId id="2147483739" r:id="rId5"/>
    <p:sldMasterId id="2147483756" r:id="rId6"/>
    <p:sldMasterId id="2147484422" r:id="rId7"/>
    <p:sldMasterId id="2147484566" r:id="rId8"/>
  </p:sldMasterIdLst>
  <p:notesMasterIdLst>
    <p:notesMasterId r:id="rId53"/>
  </p:notesMasterIdLst>
  <p:sldIdLst>
    <p:sldId id="256" r:id="rId9"/>
    <p:sldId id="4431" r:id="rId10"/>
    <p:sldId id="555" r:id="rId11"/>
    <p:sldId id="534" r:id="rId12"/>
    <p:sldId id="4374" r:id="rId13"/>
    <p:sldId id="3389" r:id="rId14"/>
    <p:sldId id="537" r:id="rId15"/>
    <p:sldId id="538" r:id="rId16"/>
    <p:sldId id="541" r:id="rId17"/>
    <p:sldId id="4426" r:id="rId18"/>
    <p:sldId id="556" r:id="rId19"/>
    <p:sldId id="676" r:id="rId20"/>
    <p:sldId id="3398" r:id="rId21"/>
    <p:sldId id="3362" r:id="rId22"/>
    <p:sldId id="3365" r:id="rId23"/>
    <p:sldId id="3351" r:id="rId24"/>
    <p:sldId id="4415" r:id="rId25"/>
    <p:sldId id="4416" r:id="rId26"/>
    <p:sldId id="4428" r:id="rId27"/>
    <p:sldId id="4164" r:id="rId28"/>
    <p:sldId id="4377" r:id="rId29"/>
    <p:sldId id="3336" r:id="rId30"/>
    <p:sldId id="4378" r:id="rId31"/>
    <p:sldId id="3349" r:id="rId32"/>
    <p:sldId id="4410" r:id="rId33"/>
    <p:sldId id="4429" r:id="rId34"/>
    <p:sldId id="4389" r:id="rId35"/>
    <p:sldId id="4391" r:id="rId36"/>
    <p:sldId id="4390" r:id="rId37"/>
    <p:sldId id="4394" r:id="rId38"/>
    <p:sldId id="4408" r:id="rId39"/>
    <p:sldId id="4430" r:id="rId40"/>
    <p:sldId id="4183" r:id="rId41"/>
    <p:sldId id="4402" r:id="rId42"/>
    <p:sldId id="4403" r:id="rId43"/>
    <p:sldId id="4398" r:id="rId44"/>
    <p:sldId id="4399" r:id="rId45"/>
    <p:sldId id="4407" r:id="rId46"/>
    <p:sldId id="4404" r:id="rId47"/>
    <p:sldId id="4405" r:id="rId48"/>
    <p:sldId id="4376" r:id="rId49"/>
    <p:sldId id="4422" r:id="rId50"/>
    <p:sldId id="4423" r:id="rId51"/>
    <p:sldId id="430" r:id="rId5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49582CEC-261F-48F5-B694-C9CE41913DA1}">
          <p14:sldIdLst>
            <p14:sldId id="256"/>
            <p14:sldId id="4431"/>
          </p14:sldIdLst>
        </p14:section>
        <p14:section name="Executive Brief" id="{0AD38BAC-9245-42BA-95F9-9051646FF6E4}">
          <p14:sldIdLst>
            <p14:sldId id="555"/>
            <p14:sldId id="534"/>
            <p14:sldId id="4374"/>
            <p14:sldId id="3389"/>
            <p14:sldId id="537"/>
            <p14:sldId id="538"/>
            <p14:sldId id="541"/>
          </p14:sldIdLst>
        </p14:section>
        <p14:section name="Phase 1: Build a Business Case" id="{EA5B7428-F04E-4F2A-8AA0-C49278BB0B90}">
          <p14:sldIdLst>
            <p14:sldId id="4426"/>
            <p14:sldId id="556"/>
            <p14:sldId id="676"/>
            <p14:sldId id="3398"/>
            <p14:sldId id="3362"/>
            <p14:sldId id="3365"/>
            <p14:sldId id="3351"/>
            <p14:sldId id="4415"/>
            <p14:sldId id="4416"/>
          </p14:sldIdLst>
        </p14:section>
        <p14:section name="Phase 2: Define Requirements" id="{1DFAE2E3-6526-4246-8D89-3FC01CF6FABF}">
          <p14:sldIdLst>
            <p14:sldId id="4428"/>
            <p14:sldId id="4164"/>
            <p14:sldId id="4377"/>
            <p14:sldId id="3336"/>
            <p14:sldId id="4378"/>
            <p14:sldId id="3349"/>
            <p14:sldId id="4410"/>
            <p14:sldId id="4429"/>
            <p14:sldId id="4389"/>
            <p14:sldId id="4391"/>
            <p14:sldId id="4390"/>
            <p14:sldId id="4394"/>
            <p14:sldId id="4408"/>
            <p14:sldId id="4430"/>
            <p14:sldId id="4183"/>
            <p14:sldId id="4402"/>
            <p14:sldId id="4403"/>
            <p14:sldId id="4398"/>
            <p14:sldId id="4399"/>
            <p14:sldId id="4407"/>
            <p14:sldId id="4404"/>
            <p14:sldId id="4405"/>
            <p14:sldId id="4376"/>
          </p14:sldIdLst>
        </p14:section>
        <p14:section name="Next Steps" id="{0708E7EA-BD48-49AB-B407-5C4A14E17C6B}">
          <p14:sldIdLst/>
        </p14:section>
        <p14:section name="Appendix" id="{372394E2-3E7C-432F-B4E1-777912118C05}">
          <p14:sldIdLst>
            <p14:sldId id="4422"/>
            <p14:sldId id="4423"/>
            <p14:sldId id="430"/>
          </p14:sldIdLst>
        </p14:section>
      </p14:sectionLst>
    </p:ext>
    <p:ext uri="{EFAFB233-063F-42B5-8137-9DF3F51BA10A}">
      <p15:sldGuideLst xmlns:p15="http://schemas.microsoft.com/office/powerpoint/2012/main">
        <p15:guide id="1" orient="horz" pos="2364" userDrawn="1">
          <p15:clr>
            <a:srgbClr val="A4A3A4"/>
          </p15:clr>
        </p15:guide>
        <p15:guide id="2" pos="545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5FBB"/>
    <a:srgbClr val="008080"/>
    <a:srgbClr val="FFFFFF"/>
    <a:srgbClr val="1E7636"/>
    <a:srgbClr val="299D47"/>
    <a:srgbClr val="717171"/>
    <a:srgbClr val="2576B7"/>
    <a:srgbClr val="BFBFBF"/>
    <a:srgbClr val="6EAEE2"/>
    <a:srgbClr val="C996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EE7063-F0A3-4607-9C78-954AC0492817}" v="47" dt="2021-11-09T21:52:22.235"/>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horzBarState="maximized">
    <p:restoredLeft sz="18286" autoAdjust="0"/>
    <p:restoredTop sz="96357" autoAdjust="0"/>
  </p:normalViewPr>
  <p:slideViewPr>
    <p:cSldViewPr snapToGrid="0">
      <p:cViewPr varScale="1">
        <p:scale>
          <a:sx n="110" d="100"/>
          <a:sy n="110" d="100"/>
        </p:scale>
        <p:origin x="360" y="108"/>
      </p:cViewPr>
      <p:guideLst>
        <p:guide orient="horz" pos="2364"/>
        <p:guide pos="545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incident communications</c:v>
                </c:pt>
              </c:strCache>
            </c:strRef>
          </c:tx>
          <c:spPr>
            <a:solidFill>
              <a:srgbClr val="5D3391"/>
            </a:solidFill>
            <a:ln>
              <a:noFill/>
            </a:ln>
          </c:spPr>
          <c:dPt>
            <c:idx val="0"/>
            <c:bubble3D val="0"/>
            <c:spPr>
              <a:gradFill>
                <a:gsLst>
                  <a:gs pos="0">
                    <a:schemeClr val="accent2">
                      <a:lumMod val="60000"/>
                      <a:lumOff val="40000"/>
                    </a:schemeClr>
                  </a:gs>
                  <a:gs pos="78000">
                    <a:srgbClr val="5D3391"/>
                  </a:gs>
                </a:gsLst>
                <a:lin ang="2700000" scaled="0"/>
              </a:gradFill>
              <a:ln w="66675">
                <a:noFill/>
              </a:ln>
              <a:effectLst/>
            </c:spPr>
            <c:extLst>
              <c:ext xmlns:c16="http://schemas.microsoft.com/office/drawing/2014/chart" uri="{C3380CC4-5D6E-409C-BE32-E72D297353CC}">
                <c16:uniqueId val="{00000001-6F0A-40A9-BE2B-74B2B0C51513}"/>
              </c:ext>
            </c:extLst>
          </c:dPt>
          <c:dPt>
            <c:idx val="1"/>
            <c:bubble3D val="0"/>
            <c:spPr>
              <a:gradFill>
                <a:gsLst>
                  <a:gs pos="0">
                    <a:srgbClr val="5D3391">
                      <a:alpha val="22000"/>
                    </a:srgbClr>
                  </a:gs>
                  <a:gs pos="85000">
                    <a:srgbClr val="5D3391">
                      <a:alpha val="6000"/>
                    </a:srgbClr>
                  </a:gs>
                </a:gsLst>
                <a:lin ang="3000000" scaled="0"/>
              </a:gradFill>
              <a:ln w="19050">
                <a:noFill/>
              </a:ln>
              <a:effectLst/>
            </c:spPr>
            <c:extLst>
              <c:ext xmlns:c16="http://schemas.microsoft.com/office/drawing/2014/chart" uri="{C3380CC4-5D6E-409C-BE32-E72D297353CC}">
                <c16:uniqueId val="{00000003-6F0A-40A9-BE2B-74B2B0C51513}"/>
              </c:ext>
            </c:extLst>
          </c:dPt>
          <c:cat>
            <c:strRef>
              <c:f>Sheet1!$A$2:$A$3</c:f>
              <c:strCache>
                <c:ptCount val="2"/>
                <c:pt idx="0">
                  <c:v>manual</c:v>
                </c:pt>
                <c:pt idx="1">
                  <c:v>automated</c:v>
                </c:pt>
              </c:strCache>
            </c:strRef>
          </c:cat>
          <c:val>
            <c:numRef>
              <c:f>Sheet1!$B$2:$B$3</c:f>
              <c:numCache>
                <c:formatCode>General</c:formatCode>
                <c:ptCount val="2"/>
                <c:pt idx="0">
                  <c:v>43.4</c:v>
                </c:pt>
                <c:pt idx="1">
                  <c:v>56.6</c:v>
                </c:pt>
              </c:numCache>
            </c:numRef>
          </c:val>
          <c:extLst>
            <c:ext xmlns:c16="http://schemas.microsoft.com/office/drawing/2014/chart" uri="{C3380CC4-5D6E-409C-BE32-E72D297353CC}">
              <c16:uniqueId val="{00000004-6F0A-40A9-BE2B-74B2B0C5151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837025856125861E-2"/>
          <c:y val="4.9325978336821223E-2"/>
          <c:w val="0.91328495439075186"/>
          <c:h val="0.67194764172744736"/>
        </c:manualLayout>
      </c:layout>
      <c:barChart>
        <c:barDir val="bar"/>
        <c:grouping val="percentStacked"/>
        <c:varyColors val="0"/>
        <c:ser>
          <c:idx val="0"/>
          <c:order val="0"/>
          <c:tx>
            <c:strRef>
              <c:f>Sheet1!$B$1</c:f>
              <c:strCache>
                <c:ptCount val="1"/>
                <c:pt idx="0">
                  <c:v>Less Satisfied</c:v>
                </c:pt>
              </c:strCache>
            </c:strRef>
          </c:tx>
          <c:spPr>
            <a:solidFill>
              <a:schemeClr val="accent3"/>
            </a:solidFill>
            <a:ln w="19050">
              <a:solidFill>
                <a:schemeClr val="lt1"/>
              </a:solidFill>
            </a:ln>
            <a:effectLst/>
          </c:spPr>
          <c:invertIfNegative val="0"/>
          <c:dPt>
            <c:idx val="0"/>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1-2291-47FA-A135-25E2477F66FB}"/>
              </c:ext>
            </c:extLst>
          </c:dPt>
          <c:dLbls>
            <c:spPr>
              <a:solidFill>
                <a:schemeClr val="accent3"/>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Exo" panose="02000303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Respondents</c:v>
                </c:pt>
              </c:strCache>
            </c:strRef>
          </c:cat>
          <c:val>
            <c:numRef>
              <c:f>Sheet1!$B$2</c:f>
              <c:numCache>
                <c:formatCode>0.0%</c:formatCode>
                <c:ptCount val="1"/>
                <c:pt idx="0">
                  <c:v>6.3740859999999996E-2</c:v>
                </c:pt>
              </c:numCache>
            </c:numRef>
          </c:val>
          <c:extLst>
            <c:ext xmlns:c16="http://schemas.microsoft.com/office/drawing/2014/chart" uri="{C3380CC4-5D6E-409C-BE32-E72D297353CC}">
              <c16:uniqueId val="{00000002-2291-47FA-A135-25E2477F66FB}"/>
            </c:ext>
          </c:extLst>
        </c:ser>
        <c:ser>
          <c:idx val="1"/>
          <c:order val="1"/>
          <c:tx>
            <c:strRef>
              <c:f>Sheet1!$C$1</c:f>
              <c:strCache>
                <c:ptCount val="1"/>
                <c:pt idx="0">
                  <c:v>Satisfaction Stayed the Same</c:v>
                </c:pt>
              </c:strCache>
            </c:strRef>
          </c:tx>
          <c:spPr>
            <a:solidFill>
              <a:schemeClr val="accent2"/>
            </a:solidFill>
            <a:ln w="19050">
              <a:solidFill>
                <a:schemeClr val="lt1"/>
              </a:solidFill>
            </a:ln>
            <a:effectLst/>
          </c:spPr>
          <c:invertIfNegative val="0"/>
          <c:dLbls>
            <c:spPr>
              <a:solidFill>
                <a:schemeClr val="accent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Exo" panose="02000303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Respondents</c:v>
                </c:pt>
              </c:strCache>
            </c:strRef>
          </c:cat>
          <c:val>
            <c:numRef>
              <c:f>Sheet1!$C$2</c:f>
              <c:numCache>
                <c:formatCode>0.0%</c:formatCode>
                <c:ptCount val="1"/>
                <c:pt idx="0">
                  <c:v>0.13316353</c:v>
                </c:pt>
              </c:numCache>
            </c:numRef>
          </c:val>
          <c:extLst>
            <c:ext xmlns:c16="http://schemas.microsoft.com/office/drawing/2014/chart" uri="{C3380CC4-5D6E-409C-BE32-E72D297353CC}">
              <c16:uniqueId val="{00000003-2291-47FA-A135-25E2477F66FB}"/>
            </c:ext>
          </c:extLst>
        </c:ser>
        <c:ser>
          <c:idx val="2"/>
          <c:order val="2"/>
          <c:tx>
            <c:strRef>
              <c:f>Sheet1!$D$1</c:f>
              <c:strCache>
                <c:ptCount val="1"/>
                <c:pt idx="0">
                  <c:v>1-20%</c:v>
                </c:pt>
              </c:strCache>
            </c:strRef>
          </c:tx>
          <c:spPr>
            <a:solidFill>
              <a:schemeClr val="accent1"/>
            </a:solidFill>
            <a:ln w="19050">
              <a:solidFill>
                <a:schemeClr val="lt1"/>
              </a:solid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Exo" panose="02000303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Respondents</c:v>
                </c:pt>
              </c:strCache>
            </c:strRef>
          </c:cat>
          <c:val>
            <c:numRef>
              <c:f>Sheet1!$D$2</c:f>
              <c:numCache>
                <c:formatCode>0.0%</c:formatCode>
                <c:ptCount val="1"/>
                <c:pt idx="0">
                  <c:v>5.2769070000000001E-2</c:v>
                </c:pt>
              </c:numCache>
            </c:numRef>
          </c:val>
          <c:extLst>
            <c:ext xmlns:c16="http://schemas.microsoft.com/office/drawing/2014/chart" uri="{C3380CC4-5D6E-409C-BE32-E72D297353CC}">
              <c16:uniqueId val="{00000004-2291-47FA-A135-25E2477F66FB}"/>
            </c:ext>
          </c:extLst>
        </c:ser>
        <c:ser>
          <c:idx val="3"/>
          <c:order val="3"/>
          <c:tx>
            <c:strRef>
              <c:f>Sheet1!$E$1</c:f>
              <c:strCache>
                <c:ptCount val="1"/>
                <c:pt idx="0">
                  <c:v>21-40%</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Exo" panose="02000303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Respondents</c:v>
                </c:pt>
              </c:strCache>
            </c:strRef>
          </c:cat>
          <c:val>
            <c:numRef>
              <c:f>Sheet1!$E$2</c:f>
              <c:numCache>
                <c:formatCode>0.0%</c:formatCode>
                <c:ptCount val="1"/>
                <c:pt idx="0">
                  <c:v>8.6468130000000004E-2</c:v>
                </c:pt>
              </c:numCache>
            </c:numRef>
          </c:val>
          <c:extLst>
            <c:ext xmlns:c16="http://schemas.microsoft.com/office/drawing/2014/chart" uri="{C3380CC4-5D6E-409C-BE32-E72D297353CC}">
              <c16:uniqueId val="{00000005-2291-47FA-A135-25E2477F66FB}"/>
            </c:ext>
          </c:extLst>
        </c:ser>
        <c:ser>
          <c:idx val="4"/>
          <c:order val="4"/>
          <c:tx>
            <c:strRef>
              <c:f>Sheet1!$F$1</c:f>
              <c:strCache>
                <c:ptCount val="1"/>
                <c:pt idx="0">
                  <c:v>41-60%</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Exo" panose="02000303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Respondents</c:v>
                </c:pt>
              </c:strCache>
            </c:strRef>
          </c:cat>
          <c:val>
            <c:numRef>
              <c:f>Sheet1!$F$2</c:f>
              <c:numCache>
                <c:formatCode>0.0%</c:formatCode>
                <c:ptCount val="1"/>
                <c:pt idx="0">
                  <c:v>0.12911442000000001</c:v>
                </c:pt>
              </c:numCache>
            </c:numRef>
          </c:val>
          <c:extLst>
            <c:ext xmlns:c16="http://schemas.microsoft.com/office/drawing/2014/chart" uri="{C3380CC4-5D6E-409C-BE32-E72D297353CC}">
              <c16:uniqueId val="{00000006-2291-47FA-A135-25E2477F66FB}"/>
            </c:ext>
          </c:extLst>
        </c:ser>
        <c:ser>
          <c:idx val="5"/>
          <c:order val="5"/>
          <c:tx>
            <c:strRef>
              <c:f>Sheet1!$G$1</c:f>
              <c:strCache>
                <c:ptCount val="1"/>
                <c:pt idx="0">
                  <c:v>61%+</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Exo" panose="02000303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Respondents</c:v>
                </c:pt>
              </c:strCache>
            </c:strRef>
          </c:cat>
          <c:val>
            <c:numRef>
              <c:f>Sheet1!$G$2</c:f>
              <c:numCache>
                <c:formatCode>0.0%</c:formatCode>
                <c:ptCount val="1"/>
                <c:pt idx="0">
                  <c:v>0.53474398999999995</c:v>
                </c:pt>
              </c:numCache>
            </c:numRef>
          </c:val>
          <c:extLst>
            <c:ext xmlns:c16="http://schemas.microsoft.com/office/drawing/2014/chart" uri="{C3380CC4-5D6E-409C-BE32-E72D297353CC}">
              <c16:uniqueId val="{00000007-2291-47FA-A135-25E2477F66FB}"/>
            </c:ext>
          </c:extLst>
        </c:ser>
        <c:dLbls>
          <c:dLblPos val="ctr"/>
          <c:showLegendKey val="0"/>
          <c:showVal val="1"/>
          <c:showCatName val="0"/>
          <c:showSerName val="0"/>
          <c:showPercent val="0"/>
          <c:showBubbleSize val="0"/>
        </c:dLbls>
        <c:gapWidth val="100"/>
        <c:overlap val="100"/>
        <c:axId val="1460248160"/>
        <c:axId val="1452642880"/>
      </c:barChart>
      <c:valAx>
        <c:axId val="14526428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Exo" panose="02000303000000000000" pitchFamily="2" charset="0"/>
                <a:ea typeface="+mn-ea"/>
                <a:cs typeface="+mn-cs"/>
              </a:defRPr>
            </a:pPr>
            <a:endParaRPr lang="en-US"/>
          </a:p>
        </c:txPr>
        <c:crossAx val="1460248160"/>
        <c:crosses val="autoZero"/>
        <c:crossBetween val="between"/>
      </c:valAx>
      <c:catAx>
        <c:axId val="1460248160"/>
        <c:scaling>
          <c:orientation val="minMax"/>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Exo" panose="02000303000000000000" pitchFamily="2" charset="0"/>
                <a:ea typeface="+mn-ea"/>
                <a:cs typeface="+mn-cs"/>
              </a:defRPr>
            </a:pPr>
            <a:endParaRPr lang="en-US"/>
          </a:p>
        </c:txPr>
        <c:crossAx val="1452642880"/>
        <c:crosses val="autoZero"/>
        <c:auto val="1"/>
        <c:lblAlgn val="ctr"/>
        <c:lblOffset val="100"/>
        <c:noMultiLvlLbl val="0"/>
      </c:catAx>
      <c:spPr>
        <a:noFill/>
        <a:ln>
          <a:noFill/>
        </a:ln>
        <a:effectLst/>
      </c:spPr>
    </c:plotArea>
    <c:legend>
      <c:legendPos val="b"/>
      <c:layout>
        <c:manualLayout>
          <c:xMode val="edge"/>
          <c:yMode val="edge"/>
          <c:x val="4.6609966545961203E-2"/>
          <c:y val="0.86658293843715384"/>
          <c:w val="0.91230978004513774"/>
          <c:h val="0.1289328817140442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Exo" panose="02000303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Exo" panose="02000303000000000000"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11456730286676E-2"/>
          <c:y val="5.9219148196403122E-2"/>
          <c:w val="0.82649892845294926"/>
          <c:h val="0.70200310501655028"/>
        </c:manualLayout>
      </c:layout>
      <c:barChart>
        <c:barDir val="col"/>
        <c:grouping val="clustered"/>
        <c:varyColors val="0"/>
        <c:ser>
          <c:idx val="0"/>
          <c:order val="0"/>
          <c:tx>
            <c:strRef>
              <c:f>Sheet1!$B$1</c:f>
              <c:strCache>
                <c:ptCount val="1"/>
                <c:pt idx="0">
                  <c:v>Small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Exo" panose="02000303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Functionality</c:v>
                </c:pt>
                <c:pt idx="1">
                  <c:v>Cost</c:v>
                </c:pt>
                <c:pt idx="2">
                  <c:v>Changing Needs</c:v>
                </c:pt>
                <c:pt idx="3">
                  <c:v>Other</c:v>
                </c:pt>
                <c:pt idx="4">
                  <c:v>Ease of Use</c:v>
                </c:pt>
                <c:pt idx="5">
                  <c:v>Services</c:v>
                </c:pt>
                <c:pt idx="6">
                  <c:v>Architecture</c:v>
                </c:pt>
                <c:pt idx="7">
                  <c:v>Vendor Rationalization</c:v>
                </c:pt>
                <c:pt idx="8">
                  <c:v>Political Reasons</c:v>
                </c:pt>
              </c:strCache>
            </c:strRef>
          </c:cat>
          <c:val>
            <c:numRef>
              <c:f>Sheet1!$B$2:$B$10</c:f>
              <c:numCache>
                <c:formatCode>0%</c:formatCode>
                <c:ptCount val="9"/>
                <c:pt idx="0">
                  <c:v>0.27027000000000001</c:v>
                </c:pt>
                <c:pt idx="1">
                  <c:v>0.24324299999999999</c:v>
                </c:pt>
                <c:pt idx="2">
                  <c:v>0.108108</c:v>
                </c:pt>
                <c:pt idx="3">
                  <c:v>0.20270299999999999</c:v>
                </c:pt>
                <c:pt idx="4">
                  <c:v>5.4053999999999998E-2</c:v>
                </c:pt>
                <c:pt idx="5">
                  <c:v>9.4594999999999999E-2</c:v>
                </c:pt>
                <c:pt idx="6">
                  <c:v>1.3514E-2</c:v>
                </c:pt>
                <c:pt idx="7">
                  <c:v>0</c:v>
                </c:pt>
                <c:pt idx="8">
                  <c:v>1.3514E-2</c:v>
                </c:pt>
              </c:numCache>
            </c:numRef>
          </c:val>
          <c:extLst>
            <c:ext xmlns:c16="http://schemas.microsoft.com/office/drawing/2014/chart" uri="{C3380CC4-5D6E-409C-BE32-E72D297353CC}">
              <c16:uniqueId val="{00000000-4333-4185-8E32-8B9CCAF25889}"/>
            </c:ext>
          </c:extLst>
        </c:ser>
        <c:ser>
          <c:idx val="1"/>
          <c:order val="1"/>
          <c:tx>
            <c:strRef>
              <c:f>Sheet1!$C$1</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Exo" panose="02000303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Functionality</c:v>
                </c:pt>
                <c:pt idx="1">
                  <c:v>Cost</c:v>
                </c:pt>
                <c:pt idx="2">
                  <c:v>Changing Needs</c:v>
                </c:pt>
                <c:pt idx="3">
                  <c:v>Other</c:v>
                </c:pt>
                <c:pt idx="4">
                  <c:v>Ease of Use</c:v>
                </c:pt>
                <c:pt idx="5">
                  <c:v>Services</c:v>
                </c:pt>
                <c:pt idx="6">
                  <c:v>Architecture</c:v>
                </c:pt>
                <c:pt idx="7">
                  <c:v>Vendor Rationalization</c:v>
                </c:pt>
                <c:pt idx="8">
                  <c:v>Political Reasons</c:v>
                </c:pt>
              </c:strCache>
            </c:strRef>
          </c:cat>
          <c:val>
            <c:numRef>
              <c:f>Sheet1!$C$2:$C$10</c:f>
              <c:numCache>
                <c:formatCode>0%</c:formatCode>
                <c:ptCount val="9"/>
                <c:pt idx="0">
                  <c:v>0.34177200000000002</c:v>
                </c:pt>
                <c:pt idx="1">
                  <c:v>0.22784799999999999</c:v>
                </c:pt>
                <c:pt idx="2">
                  <c:v>0.126582</c:v>
                </c:pt>
                <c:pt idx="3">
                  <c:v>9.4936999999999994E-2</c:v>
                </c:pt>
                <c:pt idx="4">
                  <c:v>2.5316000000000002E-2</c:v>
                </c:pt>
                <c:pt idx="5">
                  <c:v>6.3291E-2</c:v>
                </c:pt>
                <c:pt idx="6">
                  <c:v>2.5316000000000002E-2</c:v>
                </c:pt>
                <c:pt idx="7">
                  <c:v>4.4304000000000003E-2</c:v>
                </c:pt>
                <c:pt idx="8">
                  <c:v>5.0632999999999997E-2</c:v>
                </c:pt>
              </c:numCache>
            </c:numRef>
          </c:val>
          <c:extLst>
            <c:ext xmlns:c16="http://schemas.microsoft.com/office/drawing/2014/chart" uri="{C3380CC4-5D6E-409C-BE32-E72D297353CC}">
              <c16:uniqueId val="{00000001-4333-4185-8E32-8B9CCAF25889}"/>
            </c:ext>
          </c:extLst>
        </c:ser>
        <c:ser>
          <c:idx val="2"/>
          <c:order val="2"/>
          <c:tx>
            <c:strRef>
              <c:f>Sheet1!$D$1</c:f>
              <c:strCache>
                <c:ptCount val="1"/>
                <c:pt idx="0">
                  <c:v>Large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Exo" panose="02000303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Functionality</c:v>
                </c:pt>
                <c:pt idx="1">
                  <c:v>Cost</c:v>
                </c:pt>
                <c:pt idx="2">
                  <c:v>Changing Needs</c:v>
                </c:pt>
                <c:pt idx="3">
                  <c:v>Other</c:v>
                </c:pt>
                <c:pt idx="4">
                  <c:v>Ease of Use</c:v>
                </c:pt>
                <c:pt idx="5">
                  <c:v>Services</c:v>
                </c:pt>
                <c:pt idx="6">
                  <c:v>Architecture</c:v>
                </c:pt>
                <c:pt idx="7">
                  <c:v>Vendor Rationalization</c:v>
                </c:pt>
                <c:pt idx="8">
                  <c:v>Political Reasons</c:v>
                </c:pt>
              </c:strCache>
            </c:strRef>
          </c:cat>
          <c:val>
            <c:numRef>
              <c:f>Sheet1!$D$2:$D$10</c:f>
              <c:numCache>
                <c:formatCode>0%</c:formatCode>
                <c:ptCount val="9"/>
                <c:pt idx="0">
                  <c:v>0.34146300000000002</c:v>
                </c:pt>
                <c:pt idx="1">
                  <c:v>0.18699199999999999</c:v>
                </c:pt>
                <c:pt idx="2">
                  <c:v>0.154472</c:v>
                </c:pt>
                <c:pt idx="3">
                  <c:v>8.9430999999999997E-2</c:v>
                </c:pt>
                <c:pt idx="4">
                  <c:v>8.1300999999999998E-2</c:v>
                </c:pt>
                <c:pt idx="5">
                  <c:v>6.5041000000000002E-2</c:v>
                </c:pt>
                <c:pt idx="6">
                  <c:v>4.0649999999999999E-2</c:v>
                </c:pt>
                <c:pt idx="7">
                  <c:v>3.252E-2</c:v>
                </c:pt>
                <c:pt idx="8">
                  <c:v>8.1300000000000001E-3</c:v>
                </c:pt>
              </c:numCache>
            </c:numRef>
          </c:val>
          <c:extLst>
            <c:ext xmlns:c16="http://schemas.microsoft.com/office/drawing/2014/chart" uri="{C3380CC4-5D6E-409C-BE32-E72D297353CC}">
              <c16:uniqueId val="{00000002-4333-4185-8E32-8B9CCAF25889}"/>
            </c:ext>
          </c:extLst>
        </c:ser>
        <c:dLbls>
          <c:dLblPos val="outEnd"/>
          <c:showLegendKey val="0"/>
          <c:showVal val="1"/>
          <c:showCatName val="0"/>
          <c:showSerName val="0"/>
          <c:showPercent val="0"/>
          <c:showBubbleSize val="0"/>
        </c:dLbls>
        <c:gapWidth val="100"/>
        <c:overlap val="-27"/>
        <c:axId val="1635148191"/>
        <c:axId val="1705631263"/>
      </c:barChart>
      <c:catAx>
        <c:axId val="1635148191"/>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Exo" panose="02000303000000000000" pitchFamily="2" charset="0"/>
                    <a:ea typeface="+mn-ea"/>
                    <a:cs typeface="+mn-cs"/>
                  </a:defRPr>
                </a:pPr>
                <a:r>
                  <a:rPr lang="en-CA" dirty="0"/>
                  <a:t>Primary Reason for Switching Previous Vendor</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Exo" panose="02000303000000000000"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Exo" panose="02000303000000000000" pitchFamily="2" charset="0"/>
                <a:ea typeface="+mn-ea"/>
                <a:cs typeface="+mn-cs"/>
              </a:defRPr>
            </a:pPr>
            <a:endParaRPr lang="en-US"/>
          </a:p>
        </c:txPr>
        <c:crossAx val="1705631263"/>
        <c:crosses val="autoZero"/>
        <c:auto val="1"/>
        <c:lblAlgn val="ctr"/>
        <c:lblOffset val="100"/>
        <c:noMultiLvlLbl val="0"/>
      </c:catAx>
      <c:valAx>
        <c:axId val="17056312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Exo" panose="02000303000000000000" pitchFamily="2" charset="0"/>
                    <a:ea typeface="+mn-ea"/>
                    <a:cs typeface="+mn-cs"/>
                  </a:defRPr>
                </a:pPr>
                <a:r>
                  <a:rPr lang="en-CA" dirty="0"/>
                  <a:t>% Selected</a:t>
                </a:r>
              </a:p>
            </c:rich>
          </c:tx>
          <c:layout>
            <c:manualLayout>
              <c:xMode val="edge"/>
              <c:yMode val="edge"/>
              <c:x val="6.0527546658398065E-3"/>
              <c:y val="0.2985954830796975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Exo" panose="02000303000000000000" pitchFamily="2"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Exo" panose="02000303000000000000" pitchFamily="2" charset="0"/>
                <a:ea typeface="+mn-ea"/>
                <a:cs typeface="+mn-cs"/>
              </a:defRPr>
            </a:pPr>
            <a:endParaRPr lang="en-US"/>
          </a:p>
        </c:txPr>
        <c:crossAx val="163514819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Exo" panose="02000303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latin typeface="Exo" panose="02000303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Incidents</c:v>
                </c:pt>
              </c:strCache>
            </c:strRef>
          </c:tx>
          <c:spPr>
            <a:solidFill>
              <a:srgbClr val="5D3391"/>
            </a:solidFill>
            <a:ln>
              <a:noFill/>
            </a:ln>
          </c:spPr>
          <c:dPt>
            <c:idx val="0"/>
            <c:bubble3D val="0"/>
            <c:spPr>
              <a:gradFill>
                <a:gsLst>
                  <a:gs pos="0">
                    <a:schemeClr val="accent2">
                      <a:lumMod val="60000"/>
                      <a:lumOff val="40000"/>
                    </a:schemeClr>
                  </a:gs>
                  <a:gs pos="78000">
                    <a:srgbClr val="5D3391"/>
                  </a:gs>
                </a:gsLst>
                <a:lin ang="2700000" scaled="0"/>
              </a:gradFill>
              <a:ln w="66675">
                <a:noFill/>
              </a:ln>
              <a:effectLst/>
            </c:spPr>
            <c:extLst>
              <c:ext xmlns:c16="http://schemas.microsoft.com/office/drawing/2014/chart" uri="{C3380CC4-5D6E-409C-BE32-E72D297353CC}">
                <c16:uniqueId val="{00000001-65AB-46EF-B187-1438B64C47C8}"/>
              </c:ext>
            </c:extLst>
          </c:dPt>
          <c:dPt>
            <c:idx val="1"/>
            <c:bubble3D val="0"/>
            <c:spPr>
              <a:solidFill>
                <a:srgbClr val="92D050"/>
              </a:solidFill>
              <a:ln w="19050">
                <a:noFill/>
              </a:ln>
              <a:effectLst/>
            </c:spPr>
            <c:extLst>
              <c:ext xmlns:c16="http://schemas.microsoft.com/office/drawing/2014/chart" uri="{C3380CC4-5D6E-409C-BE32-E72D297353CC}">
                <c16:uniqueId val="{00000003-65AB-46EF-B187-1438B64C47C8}"/>
              </c:ext>
            </c:extLst>
          </c:dPt>
          <c:cat>
            <c:strRef>
              <c:f>Sheet1!$A$2:$A$3</c:f>
              <c:strCache>
                <c:ptCount val="2"/>
                <c:pt idx="0">
                  <c:v>Self-healing</c:v>
                </c:pt>
                <c:pt idx="1">
                  <c:v>User reported</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65AB-46EF-B187-1438B64C47C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30.xml><?xml version="1.0" encoding="utf-8"?>
<p:cmLst xmlns:a="http://schemas.openxmlformats.org/drawingml/2006/main" xmlns:r="http://schemas.openxmlformats.org/officeDocument/2006/relationships" xmlns:p="http://schemas.openxmlformats.org/presentationml/2006/main">
  <p:cm authorId="4" dt="2021-02-04T08:55:38.690" idx="16">
    <p:pos x="905" y="1327"/>
    <p:text>The same icon is used in both light and dark blue circles on every slide. Is that intentional?</p:text>
    <p:extLst>
      <p:ext uri="{C676402C-5697-4E1C-873F-D02D1690AC5C}">
        <p15:threadingInfo xmlns:p15="http://schemas.microsoft.com/office/powerpoint/2012/main" timeZoneBias="300"/>
      </p:ext>
    </p:extLst>
  </p:cm>
</p:cmLst>
</file>

<file path=ppt/comments/comment140.xml><?xml version="1.0" encoding="utf-8"?>
<p:cmLst xmlns:a="http://schemas.openxmlformats.org/drawingml/2006/main" xmlns:r="http://schemas.openxmlformats.org/officeDocument/2006/relationships" xmlns:p="http://schemas.openxmlformats.org/presentationml/2006/main">
  <p:cm authorId="4" dt="2021-02-04T08:56:39.024" idx="17">
    <p:pos x="3198" y="1333"/>
    <p:text>I needed to add serial commas but I'm not sure I did it right. Are any of those list items meant to be combined?</p:text>
    <p:extLst>
      <p:ext uri="{C676402C-5697-4E1C-873F-D02D1690AC5C}">
        <p15:threadingInfo xmlns:p15="http://schemas.microsoft.com/office/powerpoint/2012/main" timeZoneBias="300"/>
      </p:ext>
    </p:extLst>
  </p:cm>
  <p:cm authorId="4" dt="2021-02-04T08:59:46.251" idx="18">
    <p:pos x="3198" y="1469"/>
    <p:text>For example: a, b &amp; c, d, and e.</p:text>
    <p:extLst>
      <p:ext uri="{C676402C-5697-4E1C-873F-D02D1690AC5C}">
        <p15:threadingInfo xmlns:p15="http://schemas.microsoft.com/office/powerpoint/2012/main" timeZoneBias="300">
          <p15:parentCm authorId="4" idx="17"/>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B421D-C5C1-EE4A-B907-B12CA0A9FFBA}" type="doc">
      <dgm:prSet loTypeId="urn:microsoft.com/office/officeart/2005/8/layout/hChevron3" loCatId="" qsTypeId="urn:microsoft.com/office/officeart/2005/8/quickstyle/simple5" qsCatId="simple" csTypeId="urn:microsoft.com/office/officeart/2005/8/colors/colorful1" csCatId="colorful" phldr="1"/>
      <dgm:spPr/>
    </dgm:pt>
    <dgm:pt modelId="{5C6A9CEC-236F-E849-9027-4DCC70AAC6A6}">
      <dgm:prSet phldrT="[Text]"/>
      <dgm:spPr>
        <a:gradFill rotWithShape="0">
          <a:gsLst>
            <a:gs pos="0">
              <a:srgbClr val="65A7DE"/>
            </a:gs>
            <a:gs pos="50000">
              <a:srgbClr val="418CC9"/>
            </a:gs>
            <a:gs pos="100000">
              <a:srgbClr val="2676B5"/>
            </a:gs>
          </a:gsLst>
        </a:gradFill>
      </dgm:spPr>
      <dgm:t>
        <a:bodyPr/>
        <a:lstStyle/>
        <a:p>
          <a:r>
            <a:rPr lang="en-US" b="1" dirty="0">
              <a:latin typeface="Montserrat" panose="00000500000000000000" pitchFamily="50" charset="0"/>
            </a:rPr>
            <a:t>Awareness</a:t>
          </a:r>
        </a:p>
      </dgm:t>
    </dgm:pt>
    <dgm:pt modelId="{960E92C5-0B2B-A744-9DFE-844E435B97F4}" type="parTrans" cxnId="{F5027F6F-4CEC-8342-9712-E33FAB3088A9}">
      <dgm:prSet/>
      <dgm:spPr/>
      <dgm:t>
        <a:bodyPr/>
        <a:lstStyle/>
        <a:p>
          <a:endParaRPr lang="en-US" b="1">
            <a:latin typeface="Montserrat" panose="00000500000000000000" pitchFamily="50" charset="0"/>
          </a:endParaRPr>
        </a:p>
      </dgm:t>
    </dgm:pt>
    <dgm:pt modelId="{088492C5-6447-D04B-920B-BCAAE6AEC1E6}" type="sibTrans" cxnId="{F5027F6F-4CEC-8342-9712-E33FAB3088A9}">
      <dgm:prSet/>
      <dgm:spPr/>
      <dgm:t>
        <a:bodyPr/>
        <a:lstStyle/>
        <a:p>
          <a:endParaRPr lang="en-US" b="1">
            <a:latin typeface="Montserrat" panose="00000500000000000000" pitchFamily="50" charset="0"/>
          </a:endParaRPr>
        </a:p>
      </dgm:t>
    </dgm:pt>
    <dgm:pt modelId="{69133C10-2E1D-1D49-A243-8795E1322B00}">
      <dgm:prSet phldrT="[Text]"/>
      <dgm:spPr>
        <a:gradFill rotWithShape="0">
          <a:gsLst>
            <a:gs pos="0">
              <a:srgbClr val="9970CC"/>
            </a:gs>
            <a:gs pos="50000">
              <a:srgbClr val="744AA7"/>
            </a:gs>
            <a:gs pos="100000">
              <a:srgbClr val="532E80"/>
            </a:gs>
          </a:gsLst>
        </a:gradFill>
      </dgm:spPr>
      <dgm:t>
        <a:bodyPr tIns="0"/>
        <a:lstStyle/>
        <a:p>
          <a:r>
            <a:rPr lang="en-US" b="1" dirty="0">
              <a:latin typeface="Montserrat" panose="00000500000000000000" pitchFamily="50" charset="0"/>
            </a:rPr>
            <a:t>Education &amp; Discovery</a:t>
          </a:r>
        </a:p>
      </dgm:t>
    </dgm:pt>
    <dgm:pt modelId="{C9AA97B3-0A42-D041-A418-BE8D92B017EE}" type="parTrans" cxnId="{2C1B36A5-ADA9-0440-B623-981EFAC7F364}">
      <dgm:prSet/>
      <dgm:spPr/>
      <dgm:t>
        <a:bodyPr/>
        <a:lstStyle/>
        <a:p>
          <a:endParaRPr lang="en-US" b="1">
            <a:latin typeface="Montserrat" panose="00000500000000000000" pitchFamily="50" charset="0"/>
          </a:endParaRPr>
        </a:p>
      </dgm:t>
    </dgm:pt>
    <dgm:pt modelId="{C8E95B0D-5C1F-0345-A829-E12C4735B049}" type="sibTrans" cxnId="{2C1B36A5-ADA9-0440-B623-981EFAC7F364}">
      <dgm:prSet/>
      <dgm:spPr/>
      <dgm:t>
        <a:bodyPr/>
        <a:lstStyle/>
        <a:p>
          <a:endParaRPr lang="en-US" b="1">
            <a:latin typeface="Montserrat" panose="00000500000000000000" pitchFamily="50" charset="0"/>
          </a:endParaRPr>
        </a:p>
      </dgm:t>
    </dgm:pt>
    <dgm:pt modelId="{868FEBB4-B192-404A-B220-CDF6821016E1}">
      <dgm:prSet phldrT="[Text]"/>
      <dgm:spPr>
        <a:gradFill rotWithShape="0">
          <a:gsLst>
            <a:gs pos="0">
              <a:srgbClr val="BD4047"/>
            </a:gs>
            <a:gs pos="50000">
              <a:srgbClr val="AB121D"/>
            </a:gs>
            <a:gs pos="100000">
              <a:srgbClr val="BB2D35"/>
            </a:gs>
          </a:gsLst>
        </a:gradFill>
      </dgm:spPr>
      <dgm:t>
        <a:bodyPr/>
        <a:lstStyle/>
        <a:p>
          <a:r>
            <a:rPr lang="en-US" b="1" dirty="0">
              <a:latin typeface="Montserrat" panose="00000500000000000000" pitchFamily="50" charset="0"/>
            </a:rPr>
            <a:t>Evaluation</a:t>
          </a:r>
        </a:p>
      </dgm:t>
    </dgm:pt>
    <dgm:pt modelId="{B5674E94-0369-8F46-A450-E60AC3C94DCB}" type="parTrans" cxnId="{A3FA1828-6AE5-DE4D-A1B4-BDC3FCE4CA9D}">
      <dgm:prSet/>
      <dgm:spPr/>
      <dgm:t>
        <a:bodyPr/>
        <a:lstStyle/>
        <a:p>
          <a:endParaRPr lang="en-US" b="1">
            <a:latin typeface="Montserrat" panose="00000500000000000000" pitchFamily="50" charset="0"/>
          </a:endParaRPr>
        </a:p>
      </dgm:t>
    </dgm:pt>
    <dgm:pt modelId="{8B41C564-F19F-E749-8BB6-3391B78B0856}" type="sibTrans" cxnId="{A3FA1828-6AE5-DE4D-A1B4-BDC3FCE4CA9D}">
      <dgm:prSet/>
      <dgm:spPr/>
      <dgm:t>
        <a:bodyPr/>
        <a:lstStyle/>
        <a:p>
          <a:endParaRPr lang="en-US" b="1">
            <a:latin typeface="Montserrat" panose="00000500000000000000" pitchFamily="50" charset="0"/>
          </a:endParaRPr>
        </a:p>
      </dgm:t>
    </dgm:pt>
    <dgm:pt modelId="{FCB9E2F9-B765-EE49-8C75-66ADCC5A5C93}">
      <dgm:prSet/>
      <dgm:spPr>
        <a:gradFill rotWithShape="0">
          <a:gsLst>
            <a:gs pos="0">
              <a:srgbClr val="4DBF6D"/>
            </a:gs>
            <a:gs pos="50000">
              <a:srgbClr val="38AD57"/>
            </a:gs>
            <a:gs pos="100000">
              <a:srgbClr val="279845"/>
            </a:gs>
          </a:gsLst>
        </a:gradFill>
      </dgm:spPr>
      <dgm:t>
        <a:bodyPr/>
        <a:lstStyle/>
        <a:p>
          <a:r>
            <a:rPr lang="en-US" b="1" dirty="0">
              <a:latin typeface="Montserrat" panose="00000500000000000000" pitchFamily="50" charset="0"/>
            </a:rPr>
            <a:t>Selection</a:t>
          </a:r>
        </a:p>
      </dgm:t>
    </dgm:pt>
    <dgm:pt modelId="{DDB25EFF-F902-D84F-8E3A-372FE8A1A18D}" type="parTrans" cxnId="{0CD7A48C-6EFC-5047-AB94-B665B1606637}">
      <dgm:prSet/>
      <dgm:spPr/>
      <dgm:t>
        <a:bodyPr/>
        <a:lstStyle/>
        <a:p>
          <a:endParaRPr lang="en-US" b="1">
            <a:latin typeface="Montserrat" panose="00000500000000000000" pitchFamily="50" charset="0"/>
          </a:endParaRPr>
        </a:p>
      </dgm:t>
    </dgm:pt>
    <dgm:pt modelId="{6E82F29C-5E78-864E-968E-8A41A2ED99DA}" type="sibTrans" cxnId="{0CD7A48C-6EFC-5047-AB94-B665B1606637}">
      <dgm:prSet/>
      <dgm:spPr/>
      <dgm:t>
        <a:bodyPr/>
        <a:lstStyle/>
        <a:p>
          <a:endParaRPr lang="en-US" b="1">
            <a:latin typeface="Montserrat" panose="00000500000000000000" pitchFamily="50" charset="0"/>
          </a:endParaRPr>
        </a:p>
      </dgm:t>
    </dgm:pt>
    <dgm:pt modelId="{6A3A2E58-255C-354C-9614-B09273DCDDDB}">
      <dgm:prSet/>
      <dgm:spPr>
        <a:solidFill>
          <a:schemeClr val="accent2"/>
        </a:solidFill>
      </dgm:spPr>
      <dgm:t>
        <a:bodyPr tIns="0"/>
        <a:lstStyle/>
        <a:p>
          <a:r>
            <a:rPr lang="en-US" b="1" dirty="0">
              <a:latin typeface="Montserrat" panose="00000500000000000000" pitchFamily="50" charset="0"/>
            </a:rPr>
            <a:t> Negotiation &amp; Configuration</a:t>
          </a:r>
        </a:p>
      </dgm:t>
    </dgm:pt>
    <dgm:pt modelId="{827B1922-3774-2140-928A-8F2C8DC9C257}" type="parTrans" cxnId="{7444E93F-41E3-3D46-88C5-149224AA2184}">
      <dgm:prSet/>
      <dgm:spPr/>
      <dgm:t>
        <a:bodyPr/>
        <a:lstStyle/>
        <a:p>
          <a:endParaRPr lang="en-US" b="1">
            <a:latin typeface="Montserrat" panose="00000500000000000000" pitchFamily="50" charset="0"/>
          </a:endParaRPr>
        </a:p>
      </dgm:t>
    </dgm:pt>
    <dgm:pt modelId="{8E1669AC-7C24-4B4C-99FA-B6D97A71DEF7}" type="sibTrans" cxnId="{7444E93F-41E3-3D46-88C5-149224AA2184}">
      <dgm:prSet/>
      <dgm:spPr/>
      <dgm:t>
        <a:bodyPr/>
        <a:lstStyle/>
        <a:p>
          <a:endParaRPr lang="en-US" b="1">
            <a:latin typeface="Montserrat" panose="00000500000000000000" pitchFamily="50" charset="0"/>
          </a:endParaRPr>
        </a:p>
      </dgm:t>
    </dgm:pt>
    <dgm:pt modelId="{201521B7-3FF5-2641-8E21-F978F2A338EA}" type="pres">
      <dgm:prSet presAssocID="{017B421D-C5C1-EE4A-B907-B12CA0A9FFBA}" presName="Name0" presStyleCnt="0">
        <dgm:presLayoutVars>
          <dgm:dir/>
          <dgm:resizeHandles val="exact"/>
        </dgm:presLayoutVars>
      </dgm:prSet>
      <dgm:spPr/>
    </dgm:pt>
    <dgm:pt modelId="{7F46FB30-E32C-D54E-B6F8-BC3C9C06254A}" type="pres">
      <dgm:prSet presAssocID="{5C6A9CEC-236F-E849-9027-4DCC70AAC6A6}" presName="parTxOnly" presStyleLbl="node1" presStyleIdx="0" presStyleCnt="5">
        <dgm:presLayoutVars>
          <dgm:bulletEnabled val="1"/>
        </dgm:presLayoutVars>
      </dgm:prSet>
      <dgm:spPr/>
    </dgm:pt>
    <dgm:pt modelId="{CD3285D5-81DD-074D-901F-53601B990CA7}" type="pres">
      <dgm:prSet presAssocID="{088492C5-6447-D04B-920B-BCAAE6AEC1E6}" presName="parSpace" presStyleCnt="0"/>
      <dgm:spPr/>
    </dgm:pt>
    <dgm:pt modelId="{E0CC5DA1-C5AF-1F46-A118-CF345EA3C94E}" type="pres">
      <dgm:prSet presAssocID="{69133C10-2E1D-1D49-A243-8795E1322B00}" presName="parTxOnly" presStyleLbl="node1" presStyleIdx="1" presStyleCnt="5">
        <dgm:presLayoutVars>
          <dgm:bulletEnabled val="1"/>
        </dgm:presLayoutVars>
      </dgm:prSet>
      <dgm:spPr/>
    </dgm:pt>
    <dgm:pt modelId="{AD338FA1-4207-F142-9C6F-2DE1BE308500}" type="pres">
      <dgm:prSet presAssocID="{C8E95B0D-5C1F-0345-A829-E12C4735B049}" presName="parSpace" presStyleCnt="0"/>
      <dgm:spPr/>
    </dgm:pt>
    <dgm:pt modelId="{C6BE7726-3243-B447-AC7A-9FF0EB005074}" type="pres">
      <dgm:prSet presAssocID="{868FEBB4-B192-404A-B220-CDF6821016E1}" presName="parTxOnly" presStyleLbl="node1" presStyleIdx="2" presStyleCnt="5">
        <dgm:presLayoutVars>
          <dgm:bulletEnabled val="1"/>
        </dgm:presLayoutVars>
      </dgm:prSet>
      <dgm:spPr/>
    </dgm:pt>
    <dgm:pt modelId="{B8BED631-5098-DC49-8162-F463FC1558F8}" type="pres">
      <dgm:prSet presAssocID="{8B41C564-F19F-E749-8BB6-3391B78B0856}" presName="parSpace" presStyleCnt="0"/>
      <dgm:spPr/>
    </dgm:pt>
    <dgm:pt modelId="{68E2F04D-F2C2-5E45-9494-A182ACECDB72}" type="pres">
      <dgm:prSet presAssocID="{FCB9E2F9-B765-EE49-8C75-66ADCC5A5C93}" presName="parTxOnly" presStyleLbl="node1" presStyleIdx="3" presStyleCnt="5">
        <dgm:presLayoutVars>
          <dgm:bulletEnabled val="1"/>
        </dgm:presLayoutVars>
      </dgm:prSet>
      <dgm:spPr/>
    </dgm:pt>
    <dgm:pt modelId="{A3AE9F4B-E29E-FF4E-AB3B-C3A532D2731A}" type="pres">
      <dgm:prSet presAssocID="{6E82F29C-5E78-864E-968E-8A41A2ED99DA}" presName="parSpace" presStyleCnt="0"/>
      <dgm:spPr/>
    </dgm:pt>
    <dgm:pt modelId="{B59CC32B-F982-A545-B885-5738DF375A12}" type="pres">
      <dgm:prSet presAssocID="{6A3A2E58-255C-354C-9614-B09273DCDDDB}" presName="parTxOnly" presStyleLbl="node1" presStyleIdx="4" presStyleCnt="5">
        <dgm:presLayoutVars>
          <dgm:bulletEnabled val="1"/>
        </dgm:presLayoutVars>
      </dgm:prSet>
      <dgm:spPr/>
    </dgm:pt>
  </dgm:ptLst>
  <dgm:cxnLst>
    <dgm:cxn modelId="{1E1E7F11-BEA8-BA42-93ED-212A07BBB93F}" type="presOf" srcId="{69133C10-2E1D-1D49-A243-8795E1322B00}" destId="{E0CC5DA1-C5AF-1F46-A118-CF345EA3C94E}" srcOrd="0" destOrd="0" presId="urn:microsoft.com/office/officeart/2005/8/layout/hChevron3"/>
    <dgm:cxn modelId="{A3FA1828-6AE5-DE4D-A1B4-BDC3FCE4CA9D}" srcId="{017B421D-C5C1-EE4A-B907-B12CA0A9FFBA}" destId="{868FEBB4-B192-404A-B220-CDF6821016E1}" srcOrd="2" destOrd="0" parTransId="{B5674E94-0369-8F46-A450-E60AC3C94DCB}" sibTransId="{8B41C564-F19F-E749-8BB6-3391B78B0856}"/>
    <dgm:cxn modelId="{075B842E-5743-1247-9CB4-E8C519B9BB42}" type="presOf" srcId="{868FEBB4-B192-404A-B220-CDF6821016E1}" destId="{C6BE7726-3243-B447-AC7A-9FF0EB005074}" srcOrd="0" destOrd="0" presId="urn:microsoft.com/office/officeart/2005/8/layout/hChevron3"/>
    <dgm:cxn modelId="{7444E93F-41E3-3D46-88C5-149224AA2184}" srcId="{017B421D-C5C1-EE4A-B907-B12CA0A9FFBA}" destId="{6A3A2E58-255C-354C-9614-B09273DCDDDB}" srcOrd="4" destOrd="0" parTransId="{827B1922-3774-2140-928A-8F2C8DC9C257}" sibTransId="{8E1669AC-7C24-4B4C-99FA-B6D97A71DEF7}"/>
    <dgm:cxn modelId="{F5027F6F-4CEC-8342-9712-E33FAB3088A9}" srcId="{017B421D-C5C1-EE4A-B907-B12CA0A9FFBA}" destId="{5C6A9CEC-236F-E849-9027-4DCC70AAC6A6}" srcOrd="0" destOrd="0" parTransId="{960E92C5-0B2B-A744-9DFE-844E435B97F4}" sibTransId="{088492C5-6447-D04B-920B-BCAAE6AEC1E6}"/>
    <dgm:cxn modelId="{0CD7A48C-6EFC-5047-AB94-B665B1606637}" srcId="{017B421D-C5C1-EE4A-B907-B12CA0A9FFBA}" destId="{FCB9E2F9-B765-EE49-8C75-66ADCC5A5C93}" srcOrd="3" destOrd="0" parTransId="{DDB25EFF-F902-D84F-8E3A-372FE8A1A18D}" sibTransId="{6E82F29C-5E78-864E-968E-8A41A2ED99DA}"/>
    <dgm:cxn modelId="{2C1B36A5-ADA9-0440-B623-981EFAC7F364}" srcId="{017B421D-C5C1-EE4A-B907-B12CA0A9FFBA}" destId="{69133C10-2E1D-1D49-A243-8795E1322B00}" srcOrd="1" destOrd="0" parTransId="{C9AA97B3-0A42-D041-A418-BE8D92B017EE}" sibTransId="{C8E95B0D-5C1F-0345-A829-E12C4735B049}"/>
    <dgm:cxn modelId="{141970B8-5CC7-C040-A646-AA125E0E3280}" type="presOf" srcId="{FCB9E2F9-B765-EE49-8C75-66ADCC5A5C93}" destId="{68E2F04D-F2C2-5E45-9494-A182ACECDB72}" srcOrd="0" destOrd="0" presId="urn:microsoft.com/office/officeart/2005/8/layout/hChevron3"/>
    <dgm:cxn modelId="{D8B0EEC3-5A83-3248-AECB-A2280FFAAA96}" type="presOf" srcId="{6A3A2E58-255C-354C-9614-B09273DCDDDB}" destId="{B59CC32B-F982-A545-B885-5738DF375A12}" srcOrd="0" destOrd="0" presId="urn:microsoft.com/office/officeart/2005/8/layout/hChevron3"/>
    <dgm:cxn modelId="{96FCC9D1-947D-FE44-BBFC-1C2CBCBD33DD}" type="presOf" srcId="{5C6A9CEC-236F-E849-9027-4DCC70AAC6A6}" destId="{7F46FB30-E32C-D54E-B6F8-BC3C9C06254A}" srcOrd="0" destOrd="0" presId="urn:microsoft.com/office/officeart/2005/8/layout/hChevron3"/>
    <dgm:cxn modelId="{CC2B1DD6-6209-E545-B1BD-BF9248592C31}" type="presOf" srcId="{017B421D-C5C1-EE4A-B907-B12CA0A9FFBA}" destId="{201521B7-3FF5-2641-8E21-F978F2A338EA}" srcOrd="0" destOrd="0" presId="urn:microsoft.com/office/officeart/2005/8/layout/hChevron3"/>
    <dgm:cxn modelId="{6820AE3C-610F-1642-8C2B-559C2770C663}" type="presParOf" srcId="{201521B7-3FF5-2641-8E21-F978F2A338EA}" destId="{7F46FB30-E32C-D54E-B6F8-BC3C9C06254A}" srcOrd="0" destOrd="0" presId="urn:microsoft.com/office/officeart/2005/8/layout/hChevron3"/>
    <dgm:cxn modelId="{0D0EC7B9-BDE2-414F-9573-CB1DB19E9DE6}" type="presParOf" srcId="{201521B7-3FF5-2641-8E21-F978F2A338EA}" destId="{CD3285D5-81DD-074D-901F-53601B990CA7}" srcOrd="1" destOrd="0" presId="urn:microsoft.com/office/officeart/2005/8/layout/hChevron3"/>
    <dgm:cxn modelId="{795019EE-0125-314D-AAFA-FC784DD36E2C}" type="presParOf" srcId="{201521B7-3FF5-2641-8E21-F978F2A338EA}" destId="{E0CC5DA1-C5AF-1F46-A118-CF345EA3C94E}" srcOrd="2" destOrd="0" presId="urn:microsoft.com/office/officeart/2005/8/layout/hChevron3"/>
    <dgm:cxn modelId="{73645F82-2DF9-2D49-9646-0BE91FA84298}" type="presParOf" srcId="{201521B7-3FF5-2641-8E21-F978F2A338EA}" destId="{AD338FA1-4207-F142-9C6F-2DE1BE308500}" srcOrd="3" destOrd="0" presId="urn:microsoft.com/office/officeart/2005/8/layout/hChevron3"/>
    <dgm:cxn modelId="{3BA1C505-E503-754E-A96F-4480A986B52A}" type="presParOf" srcId="{201521B7-3FF5-2641-8E21-F978F2A338EA}" destId="{C6BE7726-3243-B447-AC7A-9FF0EB005074}" srcOrd="4" destOrd="0" presId="urn:microsoft.com/office/officeart/2005/8/layout/hChevron3"/>
    <dgm:cxn modelId="{B11167BB-5F11-EA4B-8FAB-DD8931710D9D}" type="presParOf" srcId="{201521B7-3FF5-2641-8E21-F978F2A338EA}" destId="{B8BED631-5098-DC49-8162-F463FC1558F8}" srcOrd="5" destOrd="0" presId="urn:microsoft.com/office/officeart/2005/8/layout/hChevron3"/>
    <dgm:cxn modelId="{E55AC910-73E1-A043-B2DF-8A5A43860D97}" type="presParOf" srcId="{201521B7-3FF5-2641-8E21-F978F2A338EA}" destId="{68E2F04D-F2C2-5E45-9494-A182ACECDB72}" srcOrd="6" destOrd="0" presId="urn:microsoft.com/office/officeart/2005/8/layout/hChevron3"/>
    <dgm:cxn modelId="{226833BC-A4BD-F445-BE98-934811EDDA17}" type="presParOf" srcId="{201521B7-3FF5-2641-8E21-F978F2A338EA}" destId="{A3AE9F4B-E29E-FF4E-AB3B-C3A532D2731A}" srcOrd="7" destOrd="0" presId="urn:microsoft.com/office/officeart/2005/8/layout/hChevron3"/>
    <dgm:cxn modelId="{B54A48D6-EE31-0C41-B024-B965BADCE1C4}" type="presParOf" srcId="{201521B7-3FF5-2641-8E21-F978F2A338EA}" destId="{B59CC32B-F982-A545-B885-5738DF375A12}" srcOrd="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6FB30-E32C-D54E-B6F8-BC3C9C06254A}">
      <dsp:nvSpPr>
        <dsp:cNvPr id="0" name=""/>
        <dsp:cNvSpPr/>
      </dsp:nvSpPr>
      <dsp:spPr>
        <a:xfrm>
          <a:off x="1397" y="12729"/>
          <a:ext cx="2724578" cy="1089831"/>
        </a:xfrm>
        <a:prstGeom prst="homePlate">
          <a:avLst/>
        </a:prstGeom>
        <a:gradFill rotWithShape="0">
          <a:gsLst>
            <a:gs pos="0">
              <a:srgbClr val="65A7DE"/>
            </a:gs>
            <a:gs pos="50000">
              <a:srgbClr val="418CC9"/>
            </a:gs>
            <a:gs pos="100000">
              <a:srgbClr val="2676B5"/>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ontserrat" panose="00000500000000000000" pitchFamily="50" charset="0"/>
            </a:rPr>
            <a:t>Awareness</a:t>
          </a:r>
        </a:p>
      </dsp:txBody>
      <dsp:txXfrm>
        <a:off x="1397" y="12729"/>
        <a:ext cx="2452120" cy="1089831"/>
      </dsp:txXfrm>
    </dsp:sp>
    <dsp:sp modelId="{E0CC5DA1-C5AF-1F46-A118-CF345EA3C94E}">
      <dsp:nvSpPr>
        <dsp:cNvPr id="0" name=""/>
        <dsp:cNvSpPr/>
      </dsp:nvSpPr>
      <dsp:spPr>
        <a:xfrm>
          <a:off x="2181060" y="12729"/>
          <a:ext cx="2724578" cy="1089831"/>
        </a:xfrm>
        <a:prstGeom prst="chevron">
          <a:avLst/>
        </a:prstGeom>
        <a:gradFill rotWithShape="0">
          <a:gsLst>
            <a:gs pos="0">
              <a:srgbClr val="9970CC"/>
            </a:gs>
            <a:gs pos="50000">
              <a:srgbClr val="744AA7"/>
            </a:gs>
            <a:gs pos="100000">
              <a:srgbClr val="532E8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0"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ontserrat" panose="00000500000000000000" pitchFamily="50" charset="0"/>
            </a:rPr>
            <a:t>Education &amp; Discovery</a:t>
          </a:r>
        </a:p>
      </dsp:txBody>
      <dsp:txXfrm>
        <a:off x="2725976" y="12729"/>
        <a:ext cx="1634747" cy="1089831"/>
      </dsp:txXfrm>
    </dsp:sp>
    <dsp:sp modelId="{C6BE7726-3243-B447-AC7A-9FF0EB005074}">
      <dsp:nvSpPr>
        <dsp:cNvPr id="0" name=""/>
        <dsp:cNvSpPr/>
      </dsp:nvSpPr>
      <dsp:spPr>
        <a:xfrm>
          <a:off x="4360723" y="12729"/>
          <a:ext cx="2724578" cy="1089831"/>
        </a:xfrm>
        <a:prstGeom prst="chevron">
          <a:avLst/>
        </a:prstGeom>
        <a:gradFill rotWithShape="0">
          <a:gsLst>
            <a:gs pos="0">
              <a:srgbClr val="BD4047"/>
            </a:gs>
            <a:gs pos="50000">
              <a:srgbClr val="AB121D"/>
            </a:gs>
            <a:gs pos="100000">
              <a:srgbClr val="BB2D35"/>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ontserrat" panose="00000500000000000000" pitchFamily="50" charset="0"/>
            </a:rPr>
            <a:t>Evaluation</a:t>
          </a:r>
        </a:p>
      </dsp:txBody>
      <dsp:txXfrm>
        <a:off x="4905639" y="12729"/>
        <a:ext cx="1634747" cy="1089831"/>
      </dsp:txXfrm>
    </dsp:sp>
    <dsp:sp modelId="{68E2F04D-F2C2-5E45-9494-A182ACECDB72}">
      <dsp:nvSpPr>
        <dsp:cNvPr id="0" name=""/>
        <dsp:cNvSpPr/>
      </dsp:nvSpPr>
      <dsp:spPr>
        <a:xfrm>
          <a:off x="6540386" y="12729"/>
          <a:ext cx="2724578" cy="1089831"/>
        </a:xfrm>
        <a:prstGeom prst="chevron">
          <a:avLst/>
        </a:prstGeom>
        <a:gradFill rotWithShape="0">
          <a:gsLst>
            <a:gs pos="0">
              <a:srgbClr val="4DBF6D"/>
            </a:gs>
            <a:gs pos="50000">
              <a:srgbClr val="38AD57"/>
            </a:gs>
            <a:gs pos="100000">
              <a:srgbClr val="279845"/>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ontserrat" panose="00000500000000000000" pitchFamily="50" charset="0"/>
            </a:rPr>
            <a:t>Selection</a:t>
          </a:r>
        </a:p>
      </dsp:txBody>
      <dsp:txXfrm>
        <a:off x="7085302" y="12729"/>
        <a:ext cx="1634747" cy="1089831"/>
      </dsp:txXfrm>
    </dsp:sp>
    <dsp:sp modelId="{B59CC32B-F982-A545-B885-5738DF375A12}">
      <dsp:nvSpPr>
        <dsp:cNvPr id="0" name=""/>
        <dsp:cNvSpPr/>
      </dsp:nvSpPr>
      <dsp:spPr>
        <a:xfrm>
          <a:off x="8720049" y="12729"/>
          <a:ext cx="2724578" cy="1089831"/>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0"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ontserrat" panose="00000500000000000000" pitchFamily="50" charset="0"/>
            </a:rPr>
            <a:t> Negotiation &amp; Configuration</a:t>
          </a:r>
        </a:p>
      </dsp:txBody>
      <dsp:txXfrm>
        <a:off x="9264965" y="12729"/>
        <a:ext cx="1634747" cy="108983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0.36798</cdr:x>
      <cdr:y>0.383</cdr:y>
    </cdr:from>
    <cdr:to>
      <cdr:x>0.69928</cdr:x>
      <cdr:y>0.61006</cdr:y>
    </cdr:to>
    <cdr:sp macro="" textlink="">
      <cdr:nvSpPr>
        <cdr:cNvPr id="2" name="TextBox 7">
          <a:extLst xmlns:a="http://schemas.openxmlformats.org/drawingml/2006/main">
            <a:ext uri="{FF2B5EF4-FFF2-40B4-BE49-F238E27FC236}">
              <a16:creationId xmlns:a16="http://schemas.microsoft.com/office/drawing/2014/main" id="{57B6B0C3-EA13-42D1-963B-782E83FE91D2}"/>
            </a:ext>
          </a:extLst>
        </cdr:cNvPr>
        <cdr:cNvSpPr txBox="1"/>
      </cdr:nvSpPr>
      <cdr:spPr>
        <a:xfrm xmlns:a="http://schemas.openxmlformats.org/drawingml/2006/main">
          <a:off x="1123039" y="778739"/>
          <a:ext cx="1011083" cy="461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chemeClr val="bg2"/>
              </a:solidFill>
              <a:latin typeface="Exo" panose="02000303000000000000" pitchFamily="2" charset="0"/>
            </a:rPr>
            <a:t>80%</a:t>
          </a:r>
          <a:endParaRPr lang="en-CA" sz="2400" b="1" dirty="0">
            <a:solidFill>
              <a:schemeClr val="bg2"/>
            </a:solidFill>
            <a:latin typeface="Exo" panose="02000303000000000000" pitchFamily="2"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239E82C-9604-487B-9E13-159FA660A05F}" type="datetimeFigureOut">
              <a:rPr lang="en-CA" smtClean="0"/>
              <a:t>2022-01-05</a:t>
            </a:fld>
            <a:endParaRPr lang="en-CA"/>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CA"/>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CA"/>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43CF1F6-6FA7-428D-8D1F-289A4D264A4E}" type="slidenum">
              <a:rPr lang="en-CA" smtClean="0"/>
              <a:t>‹#›</a:t>
            </a:fld>
            <a:endParaRPr lang="en-CA"/>
          </a:p>
        </p:txBody>
      </p:sp>
    </p:spTree>
    <p:extLst>
      <p:ext uri="{BB962C8B-B14F-4D97-AF65-F5344CB8AC3E}">
        <p14:creationId xmlns:p14="http://schemas.microsoft.com/office/powerpoint/2010/main" val="163930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377677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560869">
              <a:defRPr/>
            </a:pPr>
            <a:fld id="{06B0FC7D-8687-9A40-9CA8-0B2F00AB98E3}" type="slidenum">
              <a:rPr lang="en-US">
                <a:solidFill>
                  <a:prstClr val="black"/>
                </a:solidFill>
                <a:latin typeface="Roboto Condensed Light" panose="02000000000000000000" pitchFamily="2" charset="0"/>
              </a:rPr>
              <a:pPr defTabSz="560869">
                <a:defRPr/>
              </a:pPr>
              <a:t>7</a:t>
            </a:fld>
            <a:endParaRPr lang="en-US" dirty="0">
              <a:solidFill>
                <a:prstClr val="black"/>
              </a:solidFill>
              <a:latin typeface="Roboto Condensed Light" panose="02000000000000000000" pitchFamily="2" charset="0"/>
            </a:endParaRPr>
          </a:p>
        </p:txBody>
      </p:sp>
    </p:spTree>
    <p:extLst>
      <p:ext uri="{BB962C8B-B14F-4D97-AF65-F5344CB8AC3E}">
        <p14:creationId xmlns:p14="http://schemas.microsoft.com/office/powerpoint/2010/main" val="19506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8</a:t>
            </a:fld>
            <a:endParaRPr lang="en-US" dirty="0"/>
          </a:p>
        </p:txBody>
      </p:sp>
    </p:spTree>
    <p:extLst>
      <p:ext uri="{BB962C8B-B14F-4D97-AF65-F5344CB8AC3E}">
        <p14:creationId xmlns:p14="http://schemas.microsoft.com/office/powerpoint/2010/main" val="290779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560869">
              <a:defRPr/>
            </a:pPr>
            <a:fld id="{06B0FC7D-8687-9A40-9CA8-0B2F00AB98E3}" type="slidenum">
              <a:rPr lang="en-US">
                <a:solidFill>
                  <a:prstClr val="black"/>
                </a:solidFill>
                <a:latin typeface="Roboto Condensed Light" panose="02000000000000000000" pitchFamily="2" charset="0"/>
              </a:rPr>
              <a:pPr defTabSz="560869">
                <a:defRPr/>
              </a:pPr>
              <a:t>9</a:t>
            </a:fld>
            <a:endParaRPr lang="en-US" dirty="0">
              <a:solidFill>
                <a:prstClr val="black"/>
              </a:solidFill>
              <a:latin typeface="Roboto Condensed Light" panose="02000000000000000000" pitchFamily="2" charset="0"/>
            </a:endParaRPr>
          </a:p>
        </p:txBody>
      </p:sp>
    </p:spTree>
    <p:extLst>
      <p:ext uri="{BB962C8B-B14F-4D97-AF65-F5344CB8AC3E}">
        <p14:creationId xmlns:p14="http://schemas.microsoft.com/office/powerpoint/2010/main" val="129682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43CF1F6-6FA7-428D-8D1F-289A4D264A4E}" type="slidenum">
              <a:rPr lang="en-CA" smtClean="0"/>
              <a:t>14</a:t>
            </a:fld>
            <a:endParaRPr lang="en-CA" dirty="0"/>
          </a:p>
        </p:txBody>
      </p:sp>
    </p:spTree>
    <p:extLst>
      <p:ext uri="{BB962C8B-B14F-4D97-AF65-F5344CB8AC3E}">
        <p14:creationId xmlns:p14="http://schemas.microsoft.com/office/powerpoint/2010/main" val="23211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20</a:t>
            </a:fld>
            <a:endParaRPr lang="en-US" dirty="0"/>
          </a:p>
        </p:txBody>
      </p:sp>
    </p:spTree>
    <p:extLst>
      <p:ext uri="{BB962C8B-B14F-4D97-AF65-F5344CB8AC3E}">
        <p14:creationId xmlns:p14="http://schemas.microsoft.com/office/powerpoint/2010/main" val="234850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43CF1F6-6FA7-428D-8D1F-289A4D264A4E}" type="slidenum">
              <a:rPr lang="en-CA" smtClean="0"/>
              <a:t>22</a:t>
            </a:fld>
            <a:endParaRPr lang="en-CA" dirty="0"/>
          </a:p>
        </p:txBody>
      </p:sp>
    </p:spTree>
    <p:extLst>
      <p:ext uri="{BB962C8B-B14F-4D97-AF65-F5344CB8AC3E}">
        <p14:creationId xmlns:p14="http://schemas.microsoft.com/office/powerpoint/2010/main" val="1988427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43CF1F6-6FA7-428D-8D1F-289A4D264A4E}" type="slidenum">
              <a:rPr lang="en-CA" smtClean="0"/>
              <a:t>31</a:t>
            </a:fld>
            <a:endParaRPr lang="en-CA" dirty="0"/>
          </a:p>
        </p:txBody>
      </p:sp>
    </p:spTree>
    <p:extLst>
      <p:ext uri="{BB962C8B-B14F-4D97-AF65-F5344CB8AC3E}">
        <p14:creationId xmlns:p14="http://schemas.microsoft.com/office/powerpoint/2010/main" val="3618059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41</a:t>
            </a:fld>
            <a:endParaRPr lang="en-US" dirty="0"/>
          </a:p>
        </p:txBody>
      </p:sp>
    </p:spTree>
    <p:extLst>
      <p:ext uri="{BB962C8B-B14F-4D97-AF65-F5344CB8AC3E}">
        <p14:creationId xmlns:p14="http://schemas.microsoft.com/office/powerpoint/2010/main" val="652706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8.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94F4-9DE0-45A4-BBB5-8AE7D27D9EB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ED868A0-B058-4CC1-BEDB-FA4D34C736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D84AB3-E131-4BEC-98A9-28211BE870CE}"/>
              </a:ext>
            </a:extLst>
          </p:cNvPr>
          <p:cNvSpPr>
            <a:spLocks noGrp="1"/>
          </p:cNvSpPr>
          <p:nvPr>
            <p:ph type="dt" sz="half" idx="10"/>
          </p:nvPr>
        </p:nvSpPr>
        <p:spPr/>
        <p:txBody>
          <a:bodyPr/>
          <a:lstStyle/>
          <a:p>
            <a:fld id="{84DF1198-D678-4916-AC54-C34DDD40F4B0}" type="datetimeFigureOut">
              <a:rPr lang="en-CA" smtClean="0"/>
              <a:t>2022-01-05</a:t>
            </a:fld>
            <a:endParaRPr lang="en-CA"/>
          </a:p>
        </p:txBody>
      </p:sp>
      <p:sp>
        <p:nvSpPr>
          <p:cNvPr id="5" name="Footer Placeholder 4">
            <a:extLst>
              <a:ext uri="{FF2B5EF4-FFF2-40B4-BE49-F238E27FC236}">
                <a16:creationId xmlns:a16="http://schemas.microsoft.com/office/drawing/2014/main" id="{56F8E245-CCDA-4760-B3DD-CF0080DCE2F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530ADA1-737B-48E2-BEFD-3A2D7F3A58DC}"/>
              </a:ext>
            </a:extLst>
          </p:cNvPr>
          <p:cNvSpPr>
            <a:spLocks noGrp="1"/>
          </p:cNvSpPr>
          <p:nvPr>
            <p:ph type="sldNum" sz="quarter" idx="12"/>
          </p:nvPr>
        </p:nvSpPr>
        <p:spPr/>
        <p:txBody>
          <a:bodyPr/>
          <a:lstStyle/>
          <a:p>
            <a:fld id="{3C96D48F-EDE7-453D-BC85-A2E097E623A5}" type="slidenum">
              <a:rPr lang="en-CA" smtClean="0"/>
              <a:t>‹#›</a:t>
            </a:fld>
            <a:endParaRPr lang="en-CA"/>
          </a:p>
        </p:txBody>
      </p:sp>
    </p:spTree>
    <p:extLst>
      <p:ext uri="{BB962C8B-B14F-4D97-AF65-F5344CB8AC3E}">
        <p14:creationId xmlns:p14="http://schemas.microsoft.com/office/powerpoint/2010/main" val="221634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44769"/>
            <a:ext cx="4966394"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10" y="1643564"/>
            <a:ext cx="4115672"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28" y="2710334"/>
            <a:ext cx="5688858" cy="2999350"/>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184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B208-1D35-4D9E-AA0E-B3A94C93B5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E6AB4F-FEA0-4CB9-9D79-7B30C0521AD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12442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Light-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790" y="1391732"/>
            <a:ext cx="7384883" cy="1306512"/>
          </a:xfrm>
          <a:prstGeom prst="rect">
            <a:avLst/>
          </a:prstGeom>
        </p:spPr>
        <p:txBody>
          <a:bodyPr/>
          <a:lstStyle>
            <a:lvl1pPr>
              <a:lnSpc>
                <a:spcPct val="90000"/>
              </a:lnSpc>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790" y="2794291"/>
            <a:ext cx="5702883" cy="1893887"/>
          </a:xfrm>
          <a:prstGeom prst="rect">
            <a:avLst/>
          </a:prstGeom>
        </p:spPr>
        <p:txBody>
          <a:bodyPr/>
          <a:lstStyle>
            <a:lvl1pPr>
              <a:lnSpc>
                <a:spcPct val="100000"/>
              </a:lnSpc>
              <a:defRPr sz="2400" b="0" i="0">
                <a:solidFill>
                  <a:srgbClr val="4A4A4A"/>
                </a:solidFill>
                <a:latin typeface="Exo" panose="02000503000000000000"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2957642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8362-386F-48A3-AABB-70D884C1954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4A3507-731C-467E-A927-673146DC61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77263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BackCover-Light-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CED2D3-C5F7-A340-9A6C-DD3EEEE7C8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5437" y="3195535"/>
            <a:ext cx="2341128" cy="466933"/>
          </a:xfrm>
          <a:prstGeom prst="rect">
            <a:avLst/>
          </a:prstGeom>
        </p:spPr>
      </p:pic>
    </p:spTree>
    <p:extLst>
      <p:ext uri="{BB962C8B-B14F-4D97-AF65-F5344CB8AC3E}">
        <p14:creationId xmlns:p14="http://schemas.microsoft.com/office/powerpoint/2010/main" val="851447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660298"/>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xecSummary-Resolu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0109CA-D1B3-9242-AFBD-3B98EF620AB6}"/>
              </a:ext>
            </a:extLst>
          </p:cNvPr>
          <p:cNvSpPr/>
          <p:nvPr/>
        </p:nvSpPr>
        <p:spPr>
          <a:xfrm>
            <a:off x="1" y="0"/>
            <a:ext cx="3293377" cy="6858000"/>
          </a:xfrm>
          <a:prstGeom prst="rect">
            <a:avLst/>
          </a:prstGeom>
          <a:gradFill>
            <a:gsLst>
              <a:gs pos="21000">
                <a:srgbClr val="2B9E48"/>
              </a:gs>
              <a:gs pos="100000">
                <a:schemeClr val="accent4">
                  <a:lumMod val="60000"/>
                  <a:lumOff val="40000"/>
                  <a:alpha val="8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060" y="530021"/>
            <a:ext cx="2643727" cy="1163598"/>
          </a:xfrm>
        </p:spPr>
        <p:txBody>
          <a:bodyPr>
            <a:noAutofit/>
          </a:bodyPr>
          <a:lstStyle>
            <a:lvl1pPr>
              <a:lnSpc>
                <a:spcPct val="90000"/>
              </a:lnSpc>
              <a:defRPr b="0" i="0">
                <a:solidFill>
                  <a:schemeClr val="bg1"/>
                </a:solidFill>
              </a:defRPr>
            </a:lvl1pPr>
          </a:lstStyle>
          <a:p>
            <a:r>
              <a:rPr lang="en-US"/>
              <a:t>Click to edit Master title style</a:t>
            </a:r>
          </a:p>
        </p:txBody>
      </p:sp>
      <p:sp>
        <p:nvSpPr>
          <p:cNvPr id="16" name="Text Placeholder 11">
            <a:extLst>
              <a:ext uri="{FF2B5EF4-FFF2-40B4-BE49-F238E27FC236}">
                <a16:creationId xmlns:a16="http://schemas.microsoft.com/office/drawing/2014/main" id="{1D7403FD-7A26-084E-889B-C321E8984873}"/>
              </a:ext>
            </a:extLst>
          </p:cNvPr>
          <p:cNvSpPr>
            <a:spLocks noGrp="1"/>
          </p:cNvSpPr>
          <p:nvPr>
            <p:ph type="body" sz="quarter" idx="11"/>
          </p:nvPr>
        </p:nvSpPr>
        <p:spPr>
          <a:xfrm>
            <a:off x="367609" y="1643564"/>
            <a:ext cx="1938315" cy="1689100"/>
          </a:xfrm>
          <a:prstGeom prst="rect">
            <a:avLst/>
          </a:prstGeom>
        </p:spPr>
        <p:txBody>
          <a:bodyPr lIns="0" tIns="0" rIns="0" bIns="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4">
            <a:extLst>
              <a:ext uri="{FF2B5EF4-FFF2-40B4-BE49-F238E27FC236}">
                <a16:creationId xmlns:a16="http://schemas.microsoft.com/office/drawing/2014/main" id="{AA3D98B5-D921-874D-A4FE-904585B6DA69}"/>
              </a:ext>
            </a:extLst>
          </p:cNvPr>
          <p:cNvSpPr>
            <a:spLocks noGrp="1"/>
          </p:cNvSpPr>
          <p:nvPr>
            <p:ph type="body" sz="quarter" idx="14"/>
          </p:nvPr>
        </p:nvSpPr>
        <p:spPr>
          <a:xfrm>
            <a:off x="5242603" y="1710873"/>
            <a:ext cx="6660283" cy="3924384"/>
          </a:xfrm>
          <a:prstGeom prst="rect">
            <a:avLst/>
          </a:prstGeom>
        </p:spPr>
        <p:txBody>
          <a:bodyPr lIns="0" tIns="0" rIns="0" bIns="0" numCol="2"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7050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eneric-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1" y="544769"/>
            <a:ext cx="5631623"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1616262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44769"/>
            <a:ext cx="4966394"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10" y="1643564"/>
            <a:ext cx="4115672"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Medium"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28" y="2710334"/>
            <a:ext cx="5688858" cy="2999350"/>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5356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ntent Slide-gray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40" y="1648758"/>
            <a:ext cx="5686246"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08" y="2035250"/>
            <a:ext cx="5676478"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154" indent="0">
              <a:lnSpc>
                <a:spcPts val="1400"/>
              </a:lnSpc>
              <a:buNone/>
              <a:defRPr sz="1400">
                <a:solidFill>
                  <a:srgbClr val="2576B7"/>
                </a:solidFill>
                <a:latin typeface="Arial" panose="020B0604020202020204" pitchFamily="34" charset="0"/>
                <a:cs typeface="Arial" panose="020B0604020202020204" pitchFamily="34" charset="0"/>
              </a:defRPr>
            </a:lvl2pPr>
            <a:lvl3pPr marL="914309" indent="0">
              <a:lnSpc>
                <a:spcPts val="1400"/>
              </a:lnSpc>
              <a:buNone/>
              <a:defRPr sz="1400">
                <a:solidFill>
                  <a:srgbClr val="2576B7"/>
                </a:solidFill>
                <a:latin typeface="Arial" panose="020B0604020202020204" pitchFamily="34" charset="0"/>
                <a:cs typeface="Arial" panose="020B0604020202020204" pitchFamily="34" charset="0"/>
              </a:defRPr>
            </a:lvl3pPr>
            <a:lvl4pPr marL="1371463" indent="0">
              <a:lnSpc>
                <a:spcPts val="1400"/>
              </a:lnSpc>
              <a:buNone/>
              <a:defRPr sz="1400">
                <a:solidFill>
                  <a:srgbClr val="2576B7"/>
                </a:solidFill>
                <a:latin typeface="Arial" panose="020B0604020202020204" pitchFamily="34" charset="0"/>
                <a:cs typeface="Arial" panose="020B0604020202020204" pitchFamily="34" charset="0"/>
              </a:defRPr>
            </a:lvl4pPr>
            <a:lvl5pPr marL="1828617"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060" y="530021"/>
            <a:ext cx="4966394" cy="1130188"/>
          </a:xfrm>
        </p:spPr>
        <p:txBody>
          <a:bodyPr>
            <a:noAutofit/>
          </a:bodyPr>
          <a:lstStyle>
            <a:lvl1pPr>
              <a:lnSpc>
                <a:spcPct val="90000"/>
              </a:lnSpc>
              <a:defRPr b="0" i="0"/>
            </a:lvl1pPr>
          </a:lstStyle>
          <a:p>
            <a:r>
              <a:rPr lang="en-US"/>
              <a:t>Click to edit Master title style</a:t>
            </a:r>
          </a:p>
        </p:txBody>
      </p:sp>
      <p:sp>
        <p:nvSpPr>
          <p:cNvPr id="9" name="TextBox 8">
            <a:extLst>
              <a:ext uri="{FF2B5EF4-FFF2-40B4-BE49-F238E27FC236}">
                <a16:creationId xmlns:a16="http://schemas.microsoft.com/office/drawing/2014/main" id="{F9E3C8D6-0ED5-894A-BD50-6C9A62AE65FA}"/>
              </a:ext>
            </a:extLst>
          </p:cNvPr>
          <p:cNvSpPr txBox="1"/>
          <p:nvPr/>
        </p:nvSpPr>
        <p:spPr>
          <a:xfrm>
            <a:off x="8802875" y="6449569"/>
            <a:ext cx="3437887" cy="13183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0" name="Rectangle 9">
            <a:extLst>
              <a:ext uri="{FF2B5EF4-FFF2-40B4-BE49-F238E27FC236}">
                <a16:creationId xmlns:a16="http://schemas.microsoft.com/office/drawing/2014/main" id="{11BBAA67-01EA-5442-AE17-60831E18D0A2}"/>
              </a:ext>
            </a:extLst>
          </p:cNvPr>
          <p:cNvSpPr/>
          <p:nvPr/>
        </p:nvSpPr>
        <p:spPr>
          <a:xfrm>
            <a:off x="8011580" y="0"/>
            <a:ext cx="4180420"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1800"/>
          </a:p>
        </p:txBody>
      </p:sp>
      <p:sp>
        <p:nvSpPr>
          <p:cNvPr id="18" name="TextBox 17">
            <a:extLst>
              <a:ext uri="{FF2B5EF4-FFF2-40B4-BE49-F238E27FC236}">
                <a16:creationId xmlns:a16="http://schemas.microsoft.com/office/drawing/2014/main" id="{173855CD-7213-0F47-93AA-736E3E614C05}"/>
              </a:ext>
            </a:extLst>
          </p:cNvPr>
          <p:cNvSpPr txBox="1"/>
          <p:nvPr/>
        </p:nvSpPr>
        <p:spPr>
          <a:xfrm>
            <a:off x="8800407" y="6451497"/>
            <a:ext cx="3437887" cy="13183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1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1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371427" y="3135637"/>
            <a:ext cx="5688859" cy="2744168"/>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51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285"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7283"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4060" y="530021"/>
            <a:ext cx="2643727" cy="1163598"/>
          </a:xfrm>
        </p:spPr>
        <p:txBody>
          <a:bodyPr>
            <a:noAutofit/>
          </a:bodyPr>
          <a:lstStyle>
            <a:lvl1pPr>
              <a:defRPr b="0" i="0">
                <a:solidFill>
                  <a:schemeClr val="bg1"/>
                </a:solidFill>
              </a:defRPr>
            </a:lvl1pPr>
          </a:lstStyle>
          <a:p>
            <a:r>
              <a:rPr lang="en-US"/>
              <a:t>Table of Contents</a:t>
            </a: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60296" y="1713470"/>
            <a:ext cx="7423677" cy="4337706"/>
          </a:xfrm>
          <a:prstGeom prst="rect">
            <a:avLst/>
          </a:prstGeom>
        </p:spPr>
        <p:txBody>
          <a:bodyPr lIns="0" tIns="0" rIns="0" bIns="0" numCol="2" spcCol="360000">
            <a:noAutofit/>
          </a:bodyPr>
          <a:lstStyle>
            <a:lvl1pPr marL="14287" marR="0" indent="-230165" algn="l" defTabSz="914309" rtl="0" eaLnBrk="1" fontAlgn="auto" latinLnBrk="0" hangingPunct="1">
              <a:lnSpc>
                <a:spcPct val="90000"/>
              </a:lnSpc>
              <a:spcBef>
                <a:spcPts val="1000"/>
              </a:spcBef>
              <a:spcAft>
                <a:spcPts val="800"/>
              </a:spcAft>
              <a:buClrTx/>
              <a:buSzTx/>
              <a:buFont typeface="Arial" panose="020B0604020202020204" pitchFamily="34" charset="0"/>
              <a:buNone/>
              <a:tabLst>
                <a:tab pos="439694" algn="l"/>
              </a:tabLst>
              <a:defRPr sz="1600" b="0" i="0">
                <a:solidFill>
                  <a:srgbClr val="4A4A4A"/>
                </a:solidFill>
                <a:latin typeface="Montserrat Medium" pitchFamily="2" charset="77"/>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
        <p:nvSpPr>
          <p:cNvPr id="6" name="TextBox 5">
            <a:extLst>
              <a:ext uri="{FF2B5EF4-FFF2-40B4-BE49-F238E27FC236}">
                <a16:creationId xmlns:a16="http://schemas.microsoft.com/office/drawing/2014/main" id="{47F50EB3-E1F7-4EF4-A67A-06E5CCE06B90}"/>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057648029"/>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Title Placeholder 11">
            <a:extLst>
              <a:ext uri="{FF2B5EF4-FFF2-40B4-BE49-F238E27FC236}">
                <a16:creationId xmlns:a16="http://schemas.microsoft.com/office/drawing/2014/main" id="{E52F795C-27C2-8046-8EBA-637111198D80}"/>
              </a:ext>
            </a:extLst>
          </p:cNvPr>
          <p:cNvSpPr>
            <a:spLocks noGrp="1"/>
          </p:cNvSpPr>
          <p:nvPr>
            <p:ph type="title"/>
          </p:nvPr>
        </p:nvSpPr>
        <p:spPr>
          <a:xfrm>
            <a:off x="368968" y="528896"/>
            <a:ext cx="10515600" cy="1325563"/>
          </a:xfrm>
          <a:prstGeom prst="rect">
            <a:avLst/>
          </a:prstGeom>
        </p:spPr>
        <p:txBody>
          <a:bodyPr vert="horz" lIns="0" tIns="0" rIns="0" bIns="0" rtlCol="0" anchor="t">
            <a:normAutofit/>
          </a:bodyPr>
          <a:lstStyle>
            <a:lvl1pPr>
              <a:defRPr sz="4000" b="1" i="0">
                <a:solidFill>
                  <a:srgbClr val="717171"/>
                </a:solidFill>
                <a:latin typeface="Montserrat SemiBold" pitchFamily="2" charset="77"/>
              </a:defRPr>
            </a:lvl1pPr>
          </a:lstStyle>
          <a:p>
            <a:r>
              <a:rPr lang="en-US"/>
              <a:t>Click to edit Master title style</a:t>
            </a:r>
          </a:p>
        </p:txBody>
      </p:sp>
      <p:sp>
        <p:nvSpPr>
          <p:cNvPr id="3" name="Text Placeholder 4">
            <a:extLst>
              <a:ext uri="{FF2B5EF4-FFF2-40B4-BE49-F238E27FC236}">
                <a16:creationId xmlns:a16="http://schemas.microsoft.com/office/drawing/2014/main" id="{410EDEE3-640B-504D-9EE5-6837D51D0F1B}"/>
              </a:ext>
            </a:extLst>
          </p:cNvPr>
          <p:cNvSpPr>
            <a:spLocks noGrp="1"/>
          </p:cNvSpPr>
          <p:nvPr>
            <p:ph type="body" sz="quarter" idx="10"/>
          </p:nvPr>
        </p:nvSpPr>
        <p:spPr>
          <a:xfrm>
            <a:off x="369889" y="1098119"/>
            <a:ext cx="3832225" cy="616383"/>
          </a:xfrm>
          <a:prstGeom prst="rect">
            <a:avLst/>
          </a:prstGeom>
        </p:spPr>
        <p:txBody>
          <a:bodyPr lIns="0" tIns="0" rIns="0" bIns="0"/>
          <a:lstStyle>
            <a:lvl1pPr marL="0" indent="0">
              <a:lnSpc>
                <a:spcPct val="110000"/>
              </a:lnSpc>
              <a:buNone/>
              <a:defRPr sz="1600" b="0" i="0">
                <a:solidFill>
                  <a:srgbClr val="717171"/>
                </a:solidFill>
                <a:latin typeface="Exo" panose="02000503000000000000" pitchFamily="2" charset="77"/>
              </a:defRPr>
            </a:lvl1pPr>
            <a:lvl2pPr marL="457154" indent="0">
              <a:lnSpc>
                <a:spcPct val="110000"/>
              </a:lnSpc>
              <a:buNone/>
              <a:defRPr sz="1600" b="0" i="0">
                <a:solidFill>
                  <a:srgbClr val="717171"/>
                </a:solidFill>
                <a:latin typeface="Exo" panose="02000503000000000000" pitchFamily="2" charset="77"/>
              </a:defRPr>
            </a:lvl2pPr>
            <a:lvl3pPr marL="914309" indent="0">
              <a:lnSpc>
                <a:spcPct val="110000"/>
              </a:lnSpc>
              <a:buNone/>
              <a:defRPr sz="1600" b="0" i="0">
                <a:solidFill>
                  <a:srgbClr val="717171"/>
                </a:solidFill>
                <a:latin typeface="Exo" panose="02000503000000000000" pitchFamily="2" charset="77"/>
              </a:defRPr>
            </a:lvl3pPr>
            <a:lvl4pPr marL="1371463" indent="0">
              <a:lnSpc>
                <a:spcPct val="110000"/>
              </a:lnSpc>
              <a:buNone/>
              <a:defRPr sz="1600" b="0" i="0">
                <a:solidFill>
                  <a:srgbClr val="717171"/>
                </a:solidFill>
                <a:latin typeface="Exo" panose="02000503000000000000" pitchFamily="2" charset="77"/>
              </a:defRPr>
            </a:lvl4pPr>
            <a:lvl5pPr marL="1828617" indent="0">
              <a:lnSpc>
                <a:spcPct val="110000"/>
              </a:lnSpc>
              <a:buNone/>
              <a:defRPr sz="1600" b="0" i="0">
                <a:solidFill>
                  <a:srgbClr val="717171"/>
                </a:solidFill>
                <a:latin typeface="Exo" panose="02000503000000000000"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9843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858590"/>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ecSummary-Resolu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0109CA-D1B3-9242-AFBD-3B98EF620AB6}"/>
              </a:ext>
            </a:extLst>
          </p:cNvPr>
          <p:cNvSpPr/>
          <p:nvPr userDrawn="1"/>
        </p:nvSpPr>
        <p:spPr>
          <a:xfrm>
            <a:off x="1" y="0"/>
            <a:ext cx="3293377" cy="6858000"/>
          </a:xfrm>
          <a:prstGeom prst="rect">
            <a:avLst/>
          </a:prstGeom>
          <a:gradFill>
            <a:gsLst>
              <a:gs pos="21000">
                <a:srgbClr val="2B9E48"/>
              </a:gs>
              <a:gs pos="100000">
                <a:schemeClr val="accent4">
                  <a:lumMod val="60000"/>
                  <a:lumOff val="40000"/>
                  <a:alpha val="8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060" y="530021"/>
            <a:ext cx="2643727" cy="1163598"/>
          </a:xfrm>
        </p:spPr>
        <p:txBody>
          <a:bodyPr>
            <a:noAutofit/>
          </a:bodyPr>
          <a:lstStyle>
            <a:lvl1pPr>
              <a:lnSpc>
                <a:spcPct val="90000"/>
              </a:lnSpc>
              <a:defRPr b="0" i="0">
                <a:solidFill>
                  <a:schemeClr val="bg1"/>
                </a:solidFill>
              </a:defRPr>
            </a:lvl1pPr>
          </a:lstStyle>
          <a:p>
            <a:r>
              <a:rPr lang="en-US"/>
              <a:t>Click to edit Master title style</a:t>
            </a:r>
          </a:p>
        </p:txBody>
      </p:sp>
      <p:sp>
        <p:nvSpPr>
          <p:cNvPr id="16" name="Text Placeholder 11">
            <a:extLst>
              <a:ext uri="{FF2B5EF4-FFF2-40B4-BE49-F238E27FC236}">
                <a16:creationId xmlns:a16="http://schemas.microsoft.com/office/drawing/2014/main" id="{1D7403FD-7A26-084E-889B-C321E8984873}"/>
              </a:ext>
            </a:extLst>
          </p:cNvPr>
          <p:cNvSpPr>
            <a:spLocks noGrp="1"/>
          </p:cNvSpPr>
          <p:nvPr>
            <p:ph type="body" sz="quarter" idx="11"/>
          </p:nvPr>
        </p:nvSpPr>
        <p:spPr>
          <a:xfrm>
            <a:off x="367609" y="1643564"/>
            <a:ext cx="1938315" cy="1689100"/>
          </a:xfrm>
          <a:prstGeom prst="rect">
            <a:avLst/>
          </a:prstGeom>
        </p:spPr>
        <p:txBody>
          <a:bodyPr lIns="0" tIns="0" rIns="0" bIns="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4">
            <a:extLst>
              <a:ext uri="{FF2B5EF4-FFF2-40B4-BE49-F238E27FC236}">
                <a16:creationId xmlns:a16="http://schemas.microsoft.com/office/drawing/2014/main" id="{AA3D98B5-D921-874D-A4FE-904585B6DA69}"/>
              </a:ext>
            </a:extLst>
          </p:cNvPr>
          <p:cNvSpPr>
            <a:spLocks noGrp="1"/>
          </p:cNvSpPr>
          <p:nvPr>
            <p:ph type="body" sz="quarter" idx="14"/>
          </p:nvPr>
        </p:nvSpPr>
        <p:spPr>
          <a:xfrm>
            <a:off x="5242603" y="1710873"/>
            <a:ext cx="6660283" cy="3924384"/>
          </a:xfrm>
          <a:prstGeom prst="rect">
            <a:avLst/>
          </a:prstGeom>
        </p:spPr>
        <p:txBody>
          <a:bodyPr lIns="0" tIns="0" rIns="0" bIns="0" numCol="2" spcCol="292608"/>
          <a:lstStyle>
            <a:lvl1pPr marL="179370" indent="-17937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3725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44769"/>
            <a:ext cx="4966394"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10" y="1643564"/>
            <a:ext cx="4115672"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28" y="2710334"/>
            <a:ext cx="5688858" cy="2999350"/>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1441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40" y="1648758"/>
            <a:ext cx="5686246"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08" y="2035250"/>
            <a:ext cx="5676478"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154" indent="0">
              <a:lnSpc>
                <a:spcPts val="1400"/>
              </a:lnSpc>
              <a:buNone/>
              <a:defRPr sz="1400">
                <a:solidFill>
                  <a:srgbClr val="2576B7"/>
                </a:solidFill>
                <a:latin typeface="Arial" panose="020B0604020202020204" pitchFamily="34" charset="0"/>
                <a:cs typeface="Arial" panose="020B0604020202020204" pitchFamily="34" charset="0"/>
              </a:defRPr>
            </a:lvl2pPr>
            <a:lvl3pPr marL="914309" indent="0">
              <a:lnSpc>
                <a:spcPts val="1400"/>
              </a:lnSpc>
              <a:buNone/>
              <a:defRPr sz="1400">
                <a:solidFill>
                  <a:srgbClr val="2576B7"/>
                </a:solidFill>
                <a:latin typeface="Arial" panose="020B0604020202020204" pitchFamily="34" charset="0"/>
                <a:cs typeface="Arial" panose="020B0604020202020204" pitchFamily="34" charset="0"/>
              </a:defRPr>
            </a:lvl3pPr>
            <a:lvl4pPr marL="1371463" indent="0">
              <a:lnSpc>
                <a:spcPts val="1400"/>
              </a:lnSpc>
              <a:buNone/>
              <a:defRPr sz="1400">
                <a:solidFill>
                  <a:srgbClr val="2576B7"/>
                </a:solidFill>
                <a:latin typeface="Arial" panose="020B0604020202020204" pitchFamily="34" charset="0"/>
                <a:cs typeface="Arial" panose="020B0604020202020204" pitchFamily="34" charset="0"/>
              </a:defRPr>
            </a:lvl4pPr>
            <a:lvl5pPr marL="1828617"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060" y="530021"/>
            <a:ext cx="4966394"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27" y="3125004"/>
            <a:ext cx="6677743" cy="2637843"/>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7594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Slide-gray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40" y="1648758"/>
            <a:ext cx="5686246"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08" y="2035250"/>
            <a:ext cx="5676478"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154" indent="0">
              <a:lnSpc>
                <a:spcPts val="1400"/>
              </a:lnSpc>
              <a:buNone/>
              <a:defRPr sz="1400">
                <a:solidFill>
                  <a:srgbClr val="2576B7"/>
                </a:solidFill>
                <a:latin typeface="Arial" panose="020B0604020202020204" pitchFamily="34" charset="0"/>
                <a:cs typeface="Arial" panose="020B0604020202020204" pitchFamily="34" charset="0"/>
              </a:defRPr>
            </a:lvl2pPr>
            <a:lvl3pPr marL="914309" indent="0">
              <a:lnSpc>
                <a:spcPts val="1400"/>
              </a:lnSpc>
              <a:buNone/>
              <a:defRPr sz="1400">
                <a:solidFill>
                  <a:srgbClr val="2576B7"/>
                </a:solidFill>
                <a:latin typeface="Arial" panose="020B0604020202020204" pitchFamily="34" charset="0"/>
                <a:cs typeface="Arial" panose="020B0604020202020204" pitchFamily="34" charset="0"/>
              </a:defRPr>
            </a:lvl3pPr>
            <a:lvl4pPr marL="1371463" indent="0">
              <a:lnSpc>
                <a:spcPts val="1400"/>
              </a:lnSpc>
              <a:buNone/>
              <a:defRPr sz="1400">
                <a:solidFill>
                  <a:srgbClr val="2576B7"/>
                </a:solidFill>
                <a:latin typeface="Arial" panose="020B0604020202020204" pitchFamily="34" charset="0"/>
                <a:cs typeface="Arial" panose="020B0604020202020204" pitchFamily="34" charset="0"/>
              </a:defRPr>
            </a:lvl4pPr>
            <a:lvl5pPr marL="1828617"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060" y="530021"/>
            <a:ext cx="4966394" cy="1130188"/>
          </a:xfrm>
        </p:spPr>
        <p:txBody>
          <a:bodyPr>
            <a:noAutofit/>
          </a:bodyPr>
          <a:lstStyle>
            <a:lvl1pPr>
              <a:lnSpc>
                <a:spcPct val="90000"/>
              </a:lnSpc>
              <a:defRPr b="0" i="0"/>
            </a:lvl1pPr>
          </a:lstStyle>
          <a:p>
            <a:r>
              <a:rPr lang="en-US"/>
              <a:t>Click to edit Master title style</a:t>
            </a:r>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2875" y="6449569"/>
            <a:ext cx="3437887" cy="13183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0" name="Rectangle 9">
            <a:extLst>
              <a:ext uri="{FF2B5EF4-FFF2-40B4-BE49-F238E27FC236}">
                <a16:creationId xmlns:a16="http://schemas.microsoft.com/office/drawing/2014/main" id="{11BBAA67-01EA-5442-AE17-60831E18D0A2}"/>
              </a:ext>
            </a:extLst>
          </p:cNvPr>
          <p:cNvSpPr/>
          <p:nvPr userDrawn="1"/>
        </p:nvSpPr>
        <p:spPr>
          <a:xfrm>
            <a:off x="8011580" y="0"/>
            <a:ext cx="4180420"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1800"/>
          </a:p>
        </p:txBody>
      </p:sp>
      <p:sp>
        <p:nvSpPr>
          <p:cNvPr id="18" name="TextBox 17">
            <a:extLst>
              <a:ext uri="{FF2B5EF4-FFF2-40B4-BE49-F238E27FC236}">
                <a16:creationId xmlns:a16="http://schemas.microsoft.com/office/drawing/2014/main" id="{173855CD-7213-0F47-93AA-736E3E614C05}"/>
              </a:ext>
            </a:extLst>
          </p:cNvPr>
          <p:cNvSpPr txBox="1"/>
          <p:nvPr userDrawn="1"/>
        </p:nvSpPr>
        <p:spPr>
          <a:xfrm>
            <a:off x="8800407" y="6451497"/>
            <a:ext cx="3437887" cy="13183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1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1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371427" y="3135637"/>
            <a:ext cx="5688859" cy="2744168"/>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8599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Title Placeholder 11">
            <a:extLst>
              <a:ext uri="{FF2B5EF4-FFF2-40B4-BE49-F238E27FC236}">
                <a16:creationId xmlns:a16="http://schemas.microsoft.com/office/drawing/2014/main" id="{E52F795C-27C2-8046-8EBA-637111198D80}"/>
              </a:ext>
            </a:extLst>
          </p:cNvPr>
          <p:cNvSpPr>
            <a:spLocks noGrp="1"/>
          </p:cNvSpPr>
          <p:nvPr>
            <p:ph type="title"/>
          </p:nvPr>
        </p:nvSpPr>
        <p:spPr>
          <a:xfrm>
            <a:off x="368968" y="528896"/>
            <a:ext cx="10515600" cy="1325563"/>
          </a:xfrm>
          <a:prstGeom prst="rect">
            <a:avLst/>
          </a:prstGeom>
        </p:spPr>
        <p:txBody>
          <a:bodyPr vert="horz" lIns="0" tIns="0" rIns="0" bIns="0" rtlCol="0" anchor="t">
            <a:normAutofit/>
          </a:bodyPr>
          <a:lstStyle>
            <a:lvl1pPr>
              <a:defRPr sz="4000" b="1" i="0">
                <a:solidFill>
                  <a:srgbClr val="717171"/>
                </a:solidFill>
                <a:latin typeface="Montserrat SemiBold" pitchFamily="2" charset="77"/>
              </a:defRPr>
            </a:lvl1pPr>
          </a:lstStyle>
          <a:p>
            <a:r>
              <a:rPr lang="en-US"/>
              <a:t>Click to edit Master title style</a:t>
            </a:r>
          </a:p>
        </p:txBody>
      </p:sp>
      <p:sp>
        <p:nvSpPr>
          <p:cNvPr id="3" name="Text Placeholder 4">
            <a:extLst>
              <a:ext uri="{FF2B5EF4-FFF2-40B4-BE49-F238E27FC236}">
                <a16:creationId xmlns:a16="http://schemas.microsoft.com/office/drawing/2014/main" id="{410EDEE3-640B-504D-9EE5-6837D51D0F1B}"/>
              </a:ext>
            </a:extLst>
          </p:cNvPr>
          <p:cNvSpPr>
            <a:spLocks noGrp="1"/>
          </p:cNvSpPr>
          <p:nvPr>
            <p:ph type="body" sz="quarter" idx="10"/>
          </p:nvPr>
        </p:nvSpPr>
        <p:spPr>
          <a:xfrm>
            <a:off x="369889" y="1098119"/>
            <a:ext cx="3832225" cy="616383"/>
          </a:xfrm>
          <a:prstGeom prst="rect">
            <a:avLst/>
          </a:prstGeom>
        </p:spPr>
        <p:txBody>
          <a:bodyPr lIns="0" tIns="0" rIns="0" bIns="0"/>
          <a:lstStyle>
            <a:lvl1pPr marL="0" indent="0">
              <a:lnSpc>
                <a:spcPct val="110000"/>
              </a:lnSpc>
              <a:buNone/>
              <a:defRPr sz="1600" b="0" i="0">
                <a:solidFill>
                  <a:srgbClr val="717171"/>
                </a:solidFill>
                <a:latin typeface="Exo" panose="02000503000000000000" pitchFamily="2" charset="77"/>
              </a:defRPr>
            </a:lvl1pPr>
            <a:lvl2pPr marL="457154" indent="0">
              <a:lnSpc>
                <a:spcPct val="110000"/>
              </a:lnSpc>
              <a:buNone/>
              <a:defRPr sz="1600" b="0" i="0">
                <a:solidFill>
                  <a:srgbClr val="717171"/>
                </a:solidFill>
                <a:latin typeface="Exo" panose="02000503000000000000" pitchFamily="2" charset="77"/>
              </a:defRPr>
            </a:lvl2pPr>
            <a:lvl3pPr marL="914309" indent="0">
              <a:lnSpc>
                <a:spcPct val="110000"/>
              </a:lnSpc>
              <a:buNone/>
              <a:defRPr sz="1600" b="0" i="0">
                <a:solidFill>
                  <a:srgbClr val="717171"/>
                </a:solidFill>
                <a:latin typeface="Exo" panose="02000503000000000000" pitchFamily="2" charset="77"/>
              </a:defRPr>
            </a:lvl3pPr>
            <a:lvl4pPr marL="1371463" indent="0">
              <a:lnSpc>
                <a:spcPct val="110000"/>
              </a:lnSpc>
              <a:buNone/>
              <a:defRPr sz="1600" b="0" i="0">
                <a:solidFill>
                  <a:srgbClr val="717171"/>
                </a:solidFill>
                <a:latin typeface="Exo" panose="02000503000000000000" pitchFamily="2" charset="77"/>
              </a:defRPr>
            </a:lvl4pPr>
            <a:lvl5pPr marL="1828617" indent="0">
              <a:lnSpc>
                <a:spcPct val="110000"/>
              </a:lnSpc>
              <a:buNone/>
              <a:defRPr sz="1600" b="0" i="0">
                <a:solidFill>
                  <a:srgbClr val="717171"/>
                </a:solidFill>
                <a:latin typeface="Exo" panose="02000503000000000000"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733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285"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7283"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4060" y="530021"/>
            <a:ext cx="2643727" cy="1163598"/>
          </a:xfrm>
        </p:spPr>
        <p:txBody>
          <a:bodyPr>
            <a:noAutofit/>
          </a:bodyPr>
          <a:lstStyle>
            <a:lvl1pPr>
              <a:defRPr b="0" i="0">
                <a:solidFill>
                  <a:schemeClr val="bg1"/>
                </a:solidFill>
              </a:defRPr>
            </a:lvl1pPr>
          </a:lstStyle>
          <a:p>
            <a:r>
              <a:rPr lang="en-US"/>
              <a:t>Table of Contents</a:t>
            </a: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60296" y="1713470"/>
            <a:ext cx="7423677" cy="4337706"/>
          </a:xfrm>
          <a:prstGeom prst="rect">
            <a:avLst/>
          </a:prstGeom>
        </p:spPr>
        <p:txBody>
          <a:bodyPr lIns="0" tIns="0" rIns="0" bIns="0" numCol="2" spcCol="360000">
            <a:noAutofit/>
          </a:bodyPr>
          <a:lstStyle>
            <a:lvl1pPr marL="14287" marR="0" indent="-230165" algn="l" defTabSz="914309" rtl="0" eaLnBrk="1" fontAlgn="auto" latinLnBrk="0" hangingPunct="1">
              <a:lnSpc>
                <a:spcPct val="90000"/>
              </a:lnSpc>
              <a:spcBef>
                <a:spcPts val="1000"/>
              </a:spcBef>
              <a:spcAft>
                <a:spcPts val="800"/>
              </a:spcAft>
              <a:buClrTx/>
              <a:buSzTx/>
              <a:buFont typeface="Arial" panose="020B0604020202020204" pitchFamily="34" charset="0"/>
              <a:buNone/>
              <a:tabLst>
                <a:tab pos="439694" algn="l"/>
              </a:tabLst>
              <a:defRPr sz="1600" b="0" i="0">
                <a:solidFill>
                  <a:srgbClr val="4A4A4A"/>
                </a:solidFill>
                <a:latin typeface="Montserrat Medium" pitchFamily="2" charset="77"/>
                <a:cs typeface="Arial Narrow" panose="020B0604020202020204" pitchFamily="34" charset="0"/>
              </a:defRPr>
            </a:lvl1pPr>
            <a:lvl2pPr marL="457154" indent="0">
              <a:lnSpc>
                <a:spcPts val="1700"/>
              </a:lnSpc>
              <a:buNone/>
              <a:defRPr sz="1400">
                <a:solidFill>
                  <a:srgbClr val="4B4B4B"/>
                </a:solidFill>
                <a:latin typeface="Arial" panose="020B0604020202020204" pitchFamily="34" charset="0"/>
                <a:cs typeface="Arial" panose="020B0604020202020204" pitchFamily="34" charset="0"/>
              </a:defRPr>
            </a:lvl2pPr>
            <a:lvl3pPr marL="914309" indent="0">
              <a:lnSpc>
                <a:spcPts val="1700"/>
              </a:lnSpc>
              <a:buNone/>
              <a:defRPr sz="1400">
                <a:solidFill>
                  <a:srgbClr val="4B4B4B"/>
                </a:solidFill>
                <a:latin typeface="Arial" panose="020B0604020202020204" pitchFamily="34" charset="0"/>
                <a:cs typeface="Arial" panose="020B0604020202020204" pitchFamily="34" charset="0"/>
              </a:defRPr>
            </a:lvl3pPr>
            <a:lvl4pPr marL="1371463" indent="0">
              <a:lnSpc>
                <a:spcPts val="1700"/>
              </a:lnSpc>
              <a:buNone/>
              <a:defRPr sz="1400">
                <a:solidFill>
                  <a:srgbClr val="4B4B4B"/>
                </a:solidFill>
                <a:latin typeface="Arial" panose="020B0604020202020204" pitchFamily="34" charset="0"/>
                <a:cs typeface="Arial" panose="020B0604020202020204" pitchFamily="34" charset="0"/>
              </a:defRPr>
            </a:lvl4pPr>
            <a:lvl5pPr marL="1828617"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
        <p:nvSpPr>
          <p:cNvPr id="6" name="TextBox 5">
            <a:extLst>
              <a:ext uri="{FF2B5EF4-FFF2-40B4-BE49-F238E27FC236}">
                <a16:creationId xmlns:a16="http://schemas.microsoft.com/office/drawing/2014/main" id="{47F50EB3-E1F7-4EF4-A67A-06E5CCE06B90}"/>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726682941"/>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44769"/>
            <a:ext cx="4966394"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10" y="1643564"/>
            <a:ext cx="4115672"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Medium"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28" y="2710334"/>
            <a:ext cx="5688858" cy="2999350"/>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38756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858590"/>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4060" y="530021"/>
            <a:ext cx="6712447" cy="1130188"/>
          </a:xfrm>
        </p:spPr>
        <p:txBody>
          <a:bodyPr>
            <a:noAutofit/>
          </a:bodyPr>
          <a:lstStyle>
            <a:lvl1pPr>
              <a:defRPr>
                <a:solidFill>
                  <a:srgbClr val="2576B7"/>
                </a:solidFill>
              </a:defRPr>
            </a:lvl1pPr>
          </a:lstStyle>
          <a:p>
            <a:r>
              <a:rPr lang="en-US"/>
              <a:t>Bibliography</a:t>
            </a:r>
          </a:p>
        </p:txBody>
      </p:sp>
      <p:sp>
        <p:nvSpPr>
          <p:cNvPr id="7" name="Text Placeholder 10">
            <a:extLst>
              <a:ext uri="{FF2B5EF4-FFF2-40B4-BE49-F238E27FC236}">
                <a16:creationId xmlns:a16="http://schemas.microsoft.com/office/drawing/2014/main" id="{F31CD5B0-F94C-7D4D-97FF-D8D98F6F0C8E}"/>
              </a:ext>
            </a:extLst>
          </p:cNvPr>
          <p:cNvSpPr>
            <a:spLocks noGrp="1"/>
          </p:cNvSpPr>
          <p:nvPr>
            <p:ph type="body" sz="quarter" idx="13" hasCustomPrompt="1"/>
          </p:nvPr>
        </p:nvSpPr>
        <p:spPr>
          <a:xfrm>
            <a:off x="381744" y="1552499"/>
            <a:ext cx="5477019" cy="4503847"/>
          </a:xfrm>
          <a:prstGeom prst="rect">
            <a:avLst/>
          </a:prstGeom>
        </p:spPr>
        <p:txBody>
          <a:bodyPr lIns="0" tIns="0" rIns="0" bIns="0">
            <a:noAutofit/>
          </a:bodyPr>
          <a:lstStyle>
            <a:lvl1pPr marL="179370" marR="182502" indent="-179370" algn="l">
              <a:lnSpc>
                <a:spcPct val="110000"/>
              </a:lnSpc>
              <a:spcBef>
                <a:spcPts val="3"/>
              </a:spcBef>
              <a:spcAft>
                <a:spcPts val="1200"/>
              </a:spcAft>
              <a:buFont typeface="Arial" panose="020B0604020202020204" pitchFamily="34" charset="0"/>
              <a:buChar char="•"/>
              <a:tabLst/>
              <a:defRPr sz="1600" baseline="0">
                <a:solidFill>
                  <a:srgbClr val="2576B7"/>
                </a:solidFill>
                <a:latin typeface="Roboto Condensed Light" panose="02000000000000000000" pitchFamily="2" charset="0"/>
              </a:defRPr>
            </a:lvl1pPr>
          </a:lstStyle>
          <a:p>
            <a:pPr marL="7701" marR="242975" indent="0" algn="l">
              <a:lnSpc>
                <a:spcPct val="110000"/>
              </a:lnSpc>
              <a:spcBef>
                <a:spcPts val="55"/>
              </a:spcBef>
              <a:spcAft>
                <a:spcPts val="1200"/>
              </a:spcAft>
              <a:buFont typeface="Arial" panose="020B0604020202020204" pitchFamily="34" charset="0"/>
              <a:buNone/>
            </a:pPr>
            <a:r>
              <a:rPr lang="en-CA" sz="1200" spc="-30" err="1">
                <a:solidFill>
                  <a:srgbClr val="000000"/>
                </a:solidFill>
                <a:latin typeface="Roboto Condensed Light" panose="02000000000000000000" pitchFamily="2" charset="0"/>
                <a:cs typeface="Arial Narrow"/>
              </a:rPr>
              <a:t>Bersin</a:t>
            </a:r>
            <a:r>
              <a:rPr lang="en-CA" sz="1200" spc="-30">
                <a:solidFill>
                  <a:srgbClr val="000000"/>
                </a:solidFill>
                <a:latin typeface="Roboto Condensed Light" panose="02000000000000000000" pitchFamily="2" charset="0"/>
                <a:cs typeface="Arial Narrow"/>
              </a:rPr>
              <a:t>,</a:t>
            </a:r>
            <a:r>
              <a:rPr lang="en-CA" sz="1200" spc="-64">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Josh.</a:t>
            </a:r>
            <a:r>
              <a:rPr lang="en-CA" sz="1200" spc="-64">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“Time</a:t>
            </a:r>
            <a:r>
              <a:rPr lang="en-CA" sz="1200" spc="-64">
                <a:solidFill>
                  <a:srgbClr val="000000"/>
                </a:solidFill>
                <a:latin typeface="Roboto Condensed Light" panose="02000000000000000000" pitchFamily="2" charset="0"/>
                <a:cs typeface="Arial Narrow"/>
              </a:rPr>
              <a:t> </a:t>
            </a:r>
            <a:r>
              <a:rPr lang="en-CA" sz="1200" spc="-18">
                <a:solidFill>
                  <a:srgbClr val="000000"/>
                </a:solidFill>
                <a:latin typeface="Roboto Condensed Light" panose="02000000000000000000" pitchFamily="2" charset="0"/>
                <a:cs typeface="Arial Narrow"/>
              </a:rPr>
              <a:t>to</a:t>
            </a:r>
            <a:r>
              <a:rPr lang="en-CA" sz="1200" spc="-64">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Scrap</a:t>
            </a:r>
            <a:r>
              <a:rPr lang="en-CA" sz="1200" spc="-64">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Performance</a:t>
            </a:r>
            <a:r>
              <a:rPr lang="en-CA" sz="1200" spc="-12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Appraisals?”</a:t>
            </a:r>
            <a:r>
              <a:rPr lang="en-CA" sz="1200" spc="-64">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Forbes</a:t>
            </a:r>
            <a:r>
              <a:rPr lang="en-CA" sz="1200" spc="-6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Magazine.</a:t>
            </a:r>
            <a:r>
              <a:rPr lang="en-CA" sz="1200" spc="-64">
                <a:solidFill>
                  <a:srgbClr val="000000"/>
                </a:solidFill>
                <a:latin typeface="Roboto Condensed Light" panose="02000000000000000000" pitchFamily="2" charset="0"/>
                <a:cs typeface="Arial Narrow"/>
              </a:rPr>
              <a:t> </a:t>
            </a:r>
            <a:r>
              <a:rPr lang="en-CA" sz="1200" spc="-3">
                <a:solidFill>
                  <a:srgbClr val="000000"/>
                </a:solidFill>
                <a:latin typeface="Roboto Condensed Light" panose="02000000000000000000" pitchFamily="2" charset="0"/>
                <a:cs typeface="Arial Narrow"/>
              </a:rPr>
              <a:t>5</a:t>
            </a:r>
            <a:r>
              <a:rPr lang="en-CA" sz="1200" spc="-64">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June</a:t>
            </a:r>
            <a:r>
              <a:rPr lang="en-CA" sz="1200" spc="-64">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2013.</a:t>
            </a:r>
            <a:r>
              <a:rPr lang="en-CA" sz="1200" spc="-64">
                <a:solidFill>
                  <a:srgbClr val="000000"/>
                </a:solidFill>
                <a:latin typeface="Roboto Condensed Light" panose="02000000000000000000" pitchFamily="2" charset="0"/>
                <a:cs typeface="Arial Narrow"/>
              </a:rPr>
              <a:t> </a:t>
            </a:r>
            <a:r>
              <a:rPr lang="en-CA" sz="1200" spc="-42">
                <a:solidFill>
                  <a:srgbClr val="000000"/>
                </a:solidFill>
                <a:latin typeface="Roboto Condensed Light" panose="02000000000000000000" pitchFamily="2" charset="0"/>
                <a:cs typeface="Arial Narrow"/>
              </a:rPr>
              <a:t>Web.  </a:t>
            </a:r>
            <a:r>
              <a:rPr lang="en-CA" sz="1200" spc="-21">
                <a:solidFill>
                  <a:srgbClr val="000000"/>
                </a:solidFill>
                <a:latin typeface="Roboto Condensed Light" panose="02000000000000000000" pitchFamily="2" charset="0"/>
                <a:cs typeface="Arial Narrow"/>
              </a:rPr>
              <a:t>30 </a:t>
            </a:r>
            <a:r>
              <a:rPr lang="en-CA" sz="1200" spc="-24">
                <a:solidFill>
                  <a:srgbClr val="000000"/>
                </a:solidFill>
                <a:latin typeface="Roboto Condensed Light" panose="02000000000000000000" pitchFamily="2" charset="0"/>
                <a:cs typeface="Arial Narrow"/>
              </a:rPr>
              <a:t>Oct </a:t>
            </a:r>
            <a:r>
              <a:rPr lang="en-CA" sz="1200" spc="-30">
                <a:solidFill>
                  <a:srgbClr val="000000"/>
                </a:solidFill>
                <a:latin typeface="Roboto Condensed Light" panose="02000000000000000000" pitchFamily="2" charset="0"/>
                <a:cs typeface="Arial Narrow"/>
              </a:rPr>
              <a:t>2013. </a:t>
            </a:r>
            <a:r>
              <a:rPr lang="en-CA" sz="1200" spc="-36">
                <a:solidFill>
                  <a:srgbClr val="25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2576B7"/>
                </a:solidFill>
                <a:latin typeface="Roboto Condensed Light" panose="02000000000000000000" pitchFamily="2" charset="0"/>
                <a:cs typeface="Arial Narrow"/>
              </a:rPr>
              <a:t> </a:t>
            </a:r>
            <a:r>
              <a:rPr lang="en-CA" sz="1200" spc="-33">
                <a:solidFill>
                  <a:srgbClr val="2576B7"/>
                </a:solidFill>
                <a:latin typeface="Roboto Condensed Light" panose="02000000000000000000" pitchFamily="2" charset="0"/>
                <a:cs typeface="Arial Narrow"/>
              </a:rPr>
              <a:t>appraisals/&gt;.</a:t>
            </a:r>
            <a:endParaRPr lang="en-CA" sz="1200" spc="0">
              <a:solidFill>
                <a:srgbClr val="2576B7"/>
              </a:solidFill>
              <a:latin typeface="Roboto Condensed Light" panose="02000000000000000000" pitchFamily="2" charset="0"/>
              <a:cs typeface="Times New Roman"/>
            </a:endParaRPr>
          </a:p>
          <a:p>
            <a:pPr marL="7701" marR="242975" indent="0" algn="l">
              <a:lnSpc>
                <a:spcPct val="110000"/>
              </a:lnSpc>
              <a:spcBef>
                <a:spcPts val="55"/>
              </a:spcBef>
              <a:spcAft>
                <a:spcPts val="1200"/>
              </a:spcAft>
              <a:buFont typeface="Arial" panose="020B0604020202020204" pitchFamily="34" charset="0"/>
              <a:buNone/>
            </a:pPr>
            <a:r>
              <a:rPr lang="en-CA" sz="1200" spc="-30">
                <a:solidFill>
                  <a:srgbClr val="000000"/>
                </a:solidFill>
                <a:latin typeface="Roboto Condensed Light" panose="02000000000000000000" pitchFamily="2" charset="0"/>
                <a:cs typeface="Arial Narrow"/>
              </a:rPr>
              <a:t>Cheese,</a:t>
            </a:r>
            <a:r>
              <a:rPr lang="en-CA" sz="1200" spc="-67">
                <a:solidFill>
                  <a:srgbClr val="000000"/>
                </a:solidFill>
                <a:latin typeface="Roboto Condensed Light" panose="02000000000000000000" pitchFamily="2" charset="0"/>
                <a:cs typeface="Arial Narrow"/>
              </a:rPr>
              <a:t> </a:t>
            </a:r>
            <a:r>
              <a:rPr lang="en-CA" sz="1200" spc="-39">
                <a:solidFill>
                  <a:srgbClr val="000000"/>
                </a:solidFill>
                <a:latin typeface="Roboto Condensed Light" panose="02000000000000000000" pitchFamily="2" charset="0"/>
                <a:cs typeface="Arial Narrow"/>
              </a:rPr>
              <a:t>Peter,</a:t>
            </a:r>
            <a:r>
              <a:rPr lang="en-CA" sz="1200" spc="-64">
                <a:solidFill>
                  <a:srgbClr val="000000"/>
                </a:solidFill>
                <a:latin typeface="Roboto Condensed Light" panose="02000000000000000000" pitchFamily="2" charset="0"/>
                <a:cs typeface="Arial Narrow"/>
              </a:rPr>
              <a:t> </a:t>
            </a:r>
            <a:r>
              <a:rPr lang="en-CA" sz="1200" spc="-18">
                <a:solidFill>
                  <a:srgbClr val="000000"/>
                </a:solidFill>
                <a:latin typeface="Roboto Condensed Light" panose="02000000000000000000" pitchFamily="2" charset="0"/>
                <a:cs typeface="Arial Narrow"/>
              </a:rPr>
              <a:t>et</a:t>
            </a:r>
            <a:r>
              <a:rPr lang="en-CA" sz="1200" spc="-64">
                <a:solidFill>
                  <a:srgbClr val="000000"/>
                </a:solidFill>
                <a:latin typeface="Roboto Condensed Light" panose="02000000000000000000" pitchFamily="2" charset="0"/>
                <a:cs typeface="Arial Narrow"/>
              </a:rPr>
              <a:t> </a:t>
            </a:r>
            <a:r>
              <a:rPr lang="en-CA" sz="1200" spc="-24">
                <a:solidFill>
                  <a:srgbClr val="000000"/>
                </a:solidFill>
                <a:latin typeface="Roboto Condensed Light" panose="02000000000000000000" pitchFamily="2" charset="0"/>
                <a:cs typeface="Arial Narrow"/>
              </a:rPr>
              <a:t>al.</a:t>
            </a:r>
            <a:r>
              <a:rPr lang="en-CA" sz="1200" spc="-64">
                <a:solidFill>
                  <a:srgbClr val="000000"/>
                </a:solidFill>
                <a:latin typeface="Roboto Condensed Light" panose="02000000000000000000" pitchFamily="2" charset="0"/>
                <a:cs typeface="Arial Narrow"/>
              </a:rPr>
              <a:t> </a:t>
            </a:r>
            <a:r>
              <a:rPr lang="en-CA" sz="1200" spc="-3">
                <a:solidFill>
                  <a:srgbClr val="000000"/>
                </a:solidFill>
                <a:latin typeface="Roboto Condensed Light" panose="02000000000000000000" pitchFamily="2" charset="0"/>
                <a:cs typeface="Arial Narrow"/>
              </a:rPr>
              <a:t>“</a:t>
            </a:r>
            <a:r>
              <a:rPr lang="en-CA" sz="1200" spc="-64">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Creating</a:t>
            </a:r>
            <a:r>
              <a:rPr lang="en-CA" sz="1200" spc="-64">
                <a:solidFill>
                  <a:srgbClr val="000000"/>
                </a:solidFill>
                <a:latin typeface="Roboto Condensed Light" panose="02000000000000000000" pitchFamily="2" charset="0"/>
                <a:cs typeface="Arial Narrow"/>
              </a:rPr>
              <a:t> </a:t>
            </a:r>
            <a:r>
              <a:rPr lang="en-CA" sz="1200" spc="-21">
                <a:solidFill>
                  <a:srgbClr val="000000"/>
                </a:solidFill>
                <a:latin typeface="Roboto Condensed Light" panose="02000000000000000000" pitchFamily="2" charset="0"/>
                <a:cs typeface="Arial Narrow"/>
              </a:rPr>
              <a:t>an</a:t>
            </a:r>
            <a:r>
              <a:rPr lang="en-CA" sz="1200" spc="-127">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Agile</a:t>
            </a:r>
            <a:r>
              <a:rPr lang="en-CA" sz="1200" spc="-64">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Organization.”</a:t>
            </a:r>
            <a:r>
              <a:rPr lang="en-CA" sz="1200" spc="-124">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Accenture.</a:t>
            </a:r>
            <a:r>
              <a:rPr lang="en-CA" sz="1200" spc="-64">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Oct.</a:t>
            </a:r>
            <a:r>
              <a:rPr lang="en-CA" sz="1200" spc="-67">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2009.</a:t>
            </a:r>
            <a:r>
              <a:rPr lang="en-CA" sz="1200" spc="-64">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Web.</a:t>
            </a:r>
            <a:r>
              <a:rPr lang="en-CA" sz="1200" spc="-64">
                <a:solidFill>
                  <a:srgbClr val="000000"/>
                </a:solidFill>
                <a:latin typeface="Roboto Condensed Light" panose="02000000000000000000" pitchFamily="2" charset="0"/>
                <a:cs typeface="Arial Narrow"/>
              </a:rPr>
              <a:t> </a:t>
            </a:r>
            <a:r>
              <a:rPr lang="en-CA" sz="1200" spc="-49">
                <a:solidFill>
                  <a:srgbClr val="000000"/>
                </a:solidFill>
                <a:latin typeface="Roboto Condensed Light" panose="02000000000000000000" pitchFamily="2" charset="0"/>
                <a:cs typeface="Arial Narrow"/>
              </a:rPr>
              <a:t>Nov.</a:t>
            </a:r>
            <a:r>
              <a:rPr lang="en-CA" sz="1200" spc="-64">
                <a:solidFill>
                  <a:srgbClr val="000000"/>
                </a:solidFill>
                <a:latin typeface="Roboto Condensed Light" panose="02000000000000000000" pitchFamily="2" charset="0"/>
                <a:cs typeface="Arial Narrow"/>
              </a:rPr>
              <a:t> </a:t>
            </a:r>
            <a:r>
              <a:rPr lang="en-CA" sz="1200" spc="-36">
                <a:solidFill>
                  <a:srgbClr val="000000"/>
                </a:solidFill>
                <a:latin typeface="Roboto Condensed Light" panose="02000000000000000000" pitchFamily="2" charset="0"/>
                <a:cs typeface="Arial Narrow"/>
              </a:rPr>
              <a:t>2013.</a:t>
            </a:r>
            <a:br>
              <a:rPr lang="en-CA" sz="1200" spc="0">
                <a:solidFill>
                  <a:srgbClr val="000000"/>
                </a:solidFill>
                <a:latin typeface="Roboto Condensed Light" panose="02000000000000000000" pitchFamily="2" charset="0"/>
                <a:cs typeface="Arial Narrow"/>
              </a:rPr>
            </a:br>
            <a:r>
              <a:rPr lang="en-CA" sz="1200" spc="-36">
                <a:solidFill>
                  <a:srgbClr val="25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a:solidFill>
                  <a:srgbClr val="2576B7"/>
                </a:solidFill>
                <a:latin typeface="Roboto Condensed Light" panose="02000000000000000000" pitchFamily="2" charset="0"/>
                <a:cs typeface="Arial Narrow"/>
              </a:rPr>
              <a:t> </a:t>
            </a:r>
            <a:r>
              <a:rPr lang="en-CA" sz="1200" spc="-30">
                <a:solidFill>
                  <a:srgbClr val="2576B7"/>
                </a:solidFill>
                <a:latin typeface="Roboto Condensed Light" panose="02000000000000000000" pitchFamily="2" charset="0"/>
                <a:cs typeface="Arial Narrow"/>
              </a:rPr>
              <a:t>pdf&gt;.</a:t>
            </a:r>
            <a:endParaRPr lang="en-CA" sz="1200" spc="0">
              <a:solidFill>
                <a:srgbClr val="2576B7"/>
              </a:solidFill>
              <a:latin typeface="Roboto Condensed Light" panose="02000000000000000000" pitchFamily="2" charset="0"/>
              <a:cs typeface="Times New Roman"/>
            </a:endParaRPr>
          </a:p>
          <a:p>
            <a:pPr marL="7701" marR="242975" indent="0" algn="l">
              <a:lnSpc>
                <a:spcPct val="110000"/>
              </a:lnSpc>
              <a:spcBef>
                <a:spcPts val="55"/>
              </a:spcBef>
              <a:spcAft>
                <a:spcPts val="1200"/>
              </a:spcAft>
              <a:buFont typeface="Arial" panose="020B0604020202020204" pitchFamily="34" charset="0"/>
              <a:buNone/>
            </a:pPr>
            <a:r>
              <a:rPr lang="en-CA" sz="1200" spc="-30" err="1">
                <a:solidFill>
                  <a:srgbClr val="000000"/>
                </a:solidFill>
                <a:latin typeface="Roboto Condensed Light" panose="02000000000000000000" pitchFamily="2" charset="0"/>
                <a:cs typeface="Arial Narrow"/>
              </a:rPr>
              <a:t>Croxon</a:t>
            </a:r>
            <a:r>
              <a:rPr lang="en-CA" sz="1200" spc="-30">
                <a:solidFill>
                  <a:srgbClr val="000000"/>
                </a:solidFill>
                <a:latin typeface="Roboto Condensed Light" panose="02000000000000000000" pitchFamily="2" charset="0"/>
                <a:cs typeface="Arial Narrow"/>
              </a:rPr>
              <a:t>,</a:t>
            </a:r>
            <a:r>
              <a:rPr lang="en-CA" sz="1200" spc="-67">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Bruce</a:t>
            </a:r>
            <a:r>
              <a:rPr lang="en-CA" sz="1200" spc="-67">
                <a:solidFill>
                  <a:srgbClr val="000000"/>
                </a:solidFill>
                <a:latin typeface="Roboto Condensed Light" panose="02000000000000000000" pitchFamily="2" charset="0"/>
                <a:cs typeface="Arial Narrow"/>
              </a:rPr>
              <a:t> </a:t>
            </a:r>
            <a:r>
              <a:rPr lang="en-CA" sz="1200" spc="-18">
                <a:solidFill>
                  <a:srgbClr val="000000"/>
                </a:solidFill>
                <a:latin typeface="Roboto Condensed Light" panose="02000000000000000000" pitchFamily="2" charset="0"/>
                <a:cs typeface="Arial Narrow"/>
              </a:rPr>
              <a:t>et</a:t>
            </a:r>
            <a:r>
              <a:rPr lang="en-CA" sz="1200" spc="-64">
                <a:solidFill>
                  <a:srgbClr val="000000"/>
                </a:solidFill>
                <a:latin typeface="Roboto Condensed Light" panose="02000000000000000000" pitchFamily="2" charset="0"/>
                <a:cs typeface="Arial Narrow"/>
              </a:rPr>
              <a:t> </a:t>
            </a:r>
            <a:r>
              <a:rPr lang="en-CA" sz="1200" spc="-24">
                <a:solidFill>
                  <a:srgbClr val="000000"/>
                </a:solidFill>
                <a:latin typeface="Roboto Condensed Light" panose="02000000000000000000" pitchFamily="2" charset="0"/>
                <a:cs typeface="Arial Narrow"/>
              </a:rPr>
              <a:t>al.</a:t>
            </a:r>
            <a:r>
              <a:rPr lang="en-CA" sz="1200" spc="-67">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“Dinner</a:t>
            </a:r>
            <a:r>
              <a:rPr lang="en-CA" sz="1200" spc="-67">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Series:</a:t>
            </a:r>
            <a:r>
              <a:rPr lang="en-CA" sz="1200" spc="-64">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Performance</a:t>
            </a:r>
            <a:r>
              <a:rPr lang="en-CA" sz="1200" spc="-67">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Management</a:t>
            </a:r>
            <a:r>
              <a:rPr lang="en-CA" sz="1200" spc="-64">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with</a:t>
            </a:r>
            <a:r>
              <a:rPr lang="en-CA" sz="1200" spc="-67">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Bruce</a:t>
            </a:r>
            <a:r>
              <a:rPr lang="en-CA" sz="1200" spc="-67">
                <a:solidFill>
                  <a:srgbClr val="000000"/>
                </a:solidFill>
                <a:latin typeface="Roboto Condensed Light" panose="02000000000000000000" pitchFamily="2" charset="0"/>
                <a:cs typeface="Arial Narrow"/>
              </a:rPr>
              <a:t> </a:t>
            </a:r>
            <a:r>
              <a:rPr lang="en-CA" sz="1200" spc="-30" err="1">
                <a:solidFill>
                  <a:srgbClr val="000000"/>
                </a:solidFill>
                <a:latin typeface="Roboto Condensed Light" panose="02000000000000000000" pitchFamily="2" charset="0"/>
                <a:cs typeface="Arial Narrow"/>
              </a:rPr>
              <a:t>Croxon</a:t>
            </a:r>
            <a:r>
              <a:rPr lang="en-CA" sz="1200" spc="-64">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from</a:t>
            </a:r>
            <a:r>
              <a:rPr lang="en-CA" sz="1200" spc="-67">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CBC’s  ‘Dragon’s </a:t>
            </a:r>
            <a:r>
              <a:rPr lang="en-CA" sz="1200" spc="-30">
                <a:solidFill>
                  <a:srgbClr val="000000"/>
                </a:solidFill>
                <a:latin typeface="Roboto Condensed Light" panose="02000000000000000000" pitchFamily="2" charset="0"/>
                <a:cs typeface="Arial Narrow"/>
              </a:rPr>
              <a:t>Den’” </a:t>
            </a:r>
            <a:r>
              <a:rPr lang="en-CA" sz="1200" spc="-49">
                <a:solidFill>
                  <a:srgbClr val="000000"/>
                </a:solidFill>
                <a:latin typeface="Roboto Condensed Light" panose="02000000000000000000" pitchFamily="2" charset="0"/>
                <a:cs typeface="Arial Narrow"/>
              </a:rPr>
              <a:t>HRPA Toronto </a:t>
            </a:r>
            <a:r>
              <a:rPr lang="en-CA" sz="1200" spc="-39">
                <a:solidFill>
                  <a:srgbClr val="000000"/>
                </a:solidFill>
                <a:latin typeface="Roboto Condensed Light" panose="02000000000000000000" pitchFamily="2" charset="0"/>
                <a:cs typeface="Arial Narrow"/>
              </a:rPr>
              <a:t>Chapter. </a:t>
            </a:r>
            <a:r>
              <a:rPr lang="en-CA" sz="1200" spc="-33">
                <a:solidFill>
                  <a:srgbClr val="000000"/>
                </a:solidFill>
                <a:latin typeface="Roboto Condensed Light" panose="02000000000000000000" pitchFamily="2" charset="0"/>
                <a:cs typeface="Arial Narrow"/>
              </a:rPr>
              <a:t>Sheraton </a:t>
            </a:r>
            <a:r>
              <a:rPr lang="en-CA" sz="1200" spc="-30">
                <a:solidFill>
                  <a:srgbClr val="000000"/>
                </a:solidFill>
                <a:latin typeface="Roboto Condensed Light" panose="02000000000000000000" pitchFamily="2" charset="0"/>
                <a:cs typeface="Arial Narrow"/>
              </a:rPr>
              <a:t>Hotel, </a:t>
            </a:r>
            <a:r>
              <a:rPr lang="en-CA" sz="1200" spc="-45">
                <a:solidFill>
                  <a:srgbClr val="000000"/>
                </a:solidFill>
                <a:latin typeface="Roboto Condensed Light" panose="02000000000000000000" pitchFamily="2" charset="0"/>
                <a:cs typeface="Arial Narrow"/>
              </a:rPr>
              <a:t>Toronto, </a:t>
            </a:r>
            <a:r>
              <a:rPr lang="en-CA" sz="1200" spc="-24">
                <a:solidFill>
                  <a:srgbClr val="000000"/>
                </a:solidFill>
                <a:latin typeface="Roboto Condensed Light" panose="02000000000000000000" pitchFamily="2" charset="0"/>
                <a:cs typeface="Arial Narrow"/>
              </a:rPr>
              <a:t>ON. </a:t>
            </a:r>
            <a:r>
              <a:rPr lang="en-CA" sz="1200" spc="-21">
                <a:solidFill>
                  <a:srgbClr val="000000"/>
                </a:solidFill>
                <a:latin typeface="Roboto Condensed Light" panose="02000000000000000000" pitchFamily="2" charset="0"/>
                <a:cs typeface="Arial Narrow"/>
              </a:rPr>
              <a:t>12 </a:t>
            </a:r>
            <a:r>
              <a:rPr lang="en-CA" sz="1200" spc="-49">
                <a:solidFill>
                  <a:srgbClr val="000000"/>
                </a:solidFill>
                <a:latin typeface="Roboto Condensed Light" panose="02000000000000000000" pitchFamily="2" charset="0"/>
                <a:cs typeface="Arial Narrow"/>
              </a:rPr>
              <a:t>Nov. </a:t>
            </a:r>
            <a:r>
              <a:rPr lang="en-CA" sz="1200" spc="-30">
                <a:solidFill>
                  <a:srgbClr val="000000"/>
                </a:solidFill>
                <a:latin typeface="Roboto Condensed Light" panose="02000000000000000000" pitchFamily="2" charset="0"/>
                <a:cs typeface="Arial Narrow"/>
              </a:rPr>
              <a:t>2013. </a:t>
            </a:r>
            <a:r>
              <a:rPr lang="en-CA" sz="1200" spc="-36">
                <a:solidFill>
                  <a:srgbClr val="000000"/>
                </a:solidFill>
                <a:latin typeface="Roboto Condensed Light" panose="02000000000000000000" pitchFamily="2" charset="0"/>
                <a:cs typeface="Arial Narrow"/>
              </a:rPr>
              <a:t>Panel  discussion.</a:t>
            </a:r>
            <a:endParaRPr lang="en-CA" sz="1200" spc="0">
              <a:solidFill>
                <a:srgbClr val="000000"/>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3" err="1">
                <a:solidFill>
                  <a:srgbClr val="000000"/>
                </a:solidFill>
                <a:latin typeface="Roboto Condensed Light" panose="02000000000000000000" pitchFamily="2" charset="0"/>
                <a:cs typeface="Arial Narrow"/>
              </a:rPr>
              <a:t>Culbert</a:t>
            </a:r>
            <a:r>
              <a:rPr lang="en-CA" sz="1200" spc="-33">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Samuel. </a:t>
            </a:r>
            <a:r>
              <a:rPr lang="en-CA" sz="1200" spc="-24">
                <a:solidFill>
                  <a:srgbClr val="000000"/>
                </a:solidFill>
                <a:latin typeface="Roboto Condensed Light" panose="02000000000000000000" pitchFamily="2" charset="0"/>
                <a:cs typeface="Arial Narrow"/>
              </a:rPr>
              <a:t>“10 </a:t>
            </a:r>
            <a:r>
              <a:rPr lang="en-CA" sz="1200" spc="-33">
                <a:solidFill>
                  <a:srgbClr val="000000"/>
                </a:solidFill>
                <a:latin typeface="Roboto Condensed Light" panose="02000000000000000000" pitchFamily="2" charset="0"/>
                <a:cs typeface="Arial Narrow"/>
              </a:rPr>
              <a:t>Reasons </a:t>
            </a:r>
            <a:r>
              <a:rPr lang="en-CA" sz="1200" spc="-18">
                <a:solidFill>
                  <a:srgbClr val="000000"/>
                </a:solidFill>
                <a:latin typeface="Roboto Condensed Light" panose="02000000000000000000" pitchFamily="2" charset="0"/>
                <a:cs typeface="Arial Narrow"/>
              </a:rPr>
              <a:t>to </a:t>
            </a:r>
            <a:r>
              <a:rPr lang="en-CA" sz="1200" spc="-24">
                <a:solidFill>
                  <a:srgbClr val="000000"/>
                </a:solidFill>
                <a:latin typeface="Roboto Condensed Light" panose="02000000000000000000" pitchFamily="2" charset="0"/>
                <a:cs typeface="Arial Narrow"/>
              </a:rPr>
              <a:t>Get Rid </a:t>
            </a:r>
            <a:r>
              <a:rPr lang="en-CA" sz="1200" spc="-18">
                <a:solidFill>
                  <a:srgbClr val="000000"/>
                </a:solidFill>
                <a:latin typeface="Roboto Condensed Light" panose="02000000000000000000" pitchFamily="2" charset="0"/>
                <a:cs typeface="Arial Narrow"/>
              </a:rPr>
              <a:t>of </a:t>
            </a:r>
            <a:r>
              <a:rPr lang="en-CA" sz="1200" spc="-33">
                <a:solidFill>
                  <a:srgbClr val="000000"/>
                </a:solidFill>
                <a:latin typeface="Roboto Condensed Light" panose="02000000000000000000" pitchFamily="2" charset="0"/>
                <a:cs typeface="Arial Narrow"/>
              </a:rPr>
              <a:t>Performance Reviews.” </a:t>
            </a:r>
            <a:r>
              <a:rPr lang="en-CA" sz="1200" spc="-30">
                <a:solidFill>
                  <a:srgbClr val="000000"/>
                </a:solidFill>
                <a:latin typeface="Roboto Condensed Light" panose="02000000000000000000" pitchFamily="2" charset="0"/>
                <a:cs typeface="Arial Narrow"/>
              </a:rPr>
              <a:t>Huffington </a:t>
            </a:r>
            <a:r>
              <a:rPr lang="en-CA" sz="1200" spc="-27">
                <a:solidFill>
                  <a:srgbClr val="000000"/>
                </a:solidFill>
                <a:latin typeface="Roboto Condensed Light" panose="02000000000000000000" pitchFamily="2" charset="0"/>
                <a:cs typeface="Arial Narrow"/>
              </a:rPr>
              <a:t>Post </a:t>
            </a:r>
            <a:r>
              <a:rPr lang="en-CA" sz="1200" spc="-36">
                <a:solidFill>
                  <a:srgbClr val="000000"/>
                </a:solidFill>
                <a:latin typeface="Roboto Condensed Light" panose="02000000000000000000" pitchFamily="2" charset="0"/>
                <a:cs typeface="Arial Narrow"/>
              </a:rPr>
              <a:t>Business.  </a:t>
            </a:r>
            <a:r>
              <a:rPr lang="en-CA" sz="1200" spc="-21">
                <a:solidFill>
                  <a:srgbClr val="000000"/>
                </a:solidFill>
                <a:latin typeface="Roboto Condensed Light" panose="02000000000000000000" pitchFamily="2" charset="0"/>
                <a:cs typeface="Arial Narrow"/>
              </a:rPr>
              <a:t>18</a:t>
            </a:r>
            <a:r>
              <a:rPr lang="en-CA" sz="1200" spc="-61">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Dec.</a:t>
            </a:r>
            <a:r>
              <a:rPr lang="en-CA" sz="1200" spc="-61">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2012.</a:t>
            </a:r>
            <a:r>
              <a:rPr lang="en-CA" sz="1200" spc="-6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Web.</a:t>
            </a:r>
            <a:r>
              <a:rPr lang="en-CA" sz="1200" spc="-61">
                <a:solidFill>
                  <a:srgbClr val="000000"/>
                </a:solidFill>
                <a:latin typeface="Roboto Condensed Light" panose="02000000000000000000" pitchFamily="2" charset="0"/>
                <a:cs typeface="Arial Narrow"/>
              </a:rPr>
              <a:t> </a:t>
            </a:r>
            <a:r>
              <a:rPr lang="en-CA" sz="1200" spc="-21">
                <a:solidFill>
                  <a:srgbClr val="000000"/>
                </a:solidFill>
                <a:latin typeface="Roboto Condensed Light" panose="02000000000000000000" pitchFamily="2" charset="0"/>
                <a:cs typeface="Arial Narrow"/>
              </a:rPr>
              <a:t>28</a:t>
            </a:r>
            <a:r>
              <a:rPr lang="en-CA" sz="1200" spc="-61">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Oct.</a:t>
            </a:r>
            <a:r>
              <a:rPr lang="en-CA" sz="1200" spc="-61">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2013</a:t>
            </a:r>
            <a:r>
              <a:rPr lang="en-CA" sz="1200" spc="-30">
                <a:solidFill>
                  <a:srgbClr val="2576B7"/>
                </a:solidFill>
                <a:latin typeface="Roboto Condensed Light" panose="02000000000000000000" pitchFamily="2" charset="0"/>
                <a:cs typeface="Arial Narrow"/>
              </a:rPr>
              <a:t>.</a:t>
            </a:r>
            <a:r>
              <a:rPr lang="en-CA" sz="1200" spc="-58">
                <a:solidFill>
                  <a:srgbClr val="2576B7"/>
                </a:solidFill>
                <a:latin typeface="Roboto Condensed Light" panose="02000000000000000000" pitchFamily="2" charset="0"/>
                <a:cs typeface="Arial Narrow"/>
              </a:rPr>
              <a:t> </a:t>
            </a:r>
            <a:r>
              <a:rPr lang="en-CA" sz="1200" spc="-36">
                <a:solidFill>
                  <a:srgbClr val="25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a:solidFill>
                  <a:srgbClr val="2576B7"/>
                </a:solidFill>
                <a:latin typeface="Roboto Condensed Light" panose="02000000000000000000" pitchFamily="2" charset="0"/>
                <a:cs typeface="Arial Narrow"/>
              </a:rPr>
              <a:t> reviews_b_2325104.html&gt;.</a:t>
            </a:r>
            <a:endParaRPr lang="en-CA" sz="1200" spc="0">
              <a:solidFill>
                <a:srgbClr val="2576B7"/>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3">
                <a:solidFill>
                  <a:srgbClr val="000000"/>
                </a:solidFill>
                <a:latin typeface="Roboto Condensed Light" panose="02000000000000000000" pitchFamily="2" charset="0"/>
                <a:cs typeface="Arial Narrow"/>
              </a:rPr>
              <a:t>Denning, </a:t>
            </a:r>
            <a:r>
              <a:rPr lang="en-CA" sz="1200" spc="-30">
                <a:solidFill>
                  <a:srgbClr val="000000"/>
                </a:solidFill>
                <a:latin typeface="Roboto Condensed Light" panose="02000000000000000000" pitchFamily="2" charset="0"/>
                <a:cs typeface="Arial Narrow"/>
              </a:rPr>
              <a:t>Steve. </a:t>
            </a:r>
            <a:r>
              <a:rPr lang="en-CA" sz="1200" spc="-27">
                <a:solidFill>
                  <a:srgbClr val="000000"/>
                </a:solidFill>
                <a:latin typeface="Roboto Condensed Light" panose="02000000000000000000" pitchFamily="2" charset="0"/>
                <a:cs typeface="Arial Narrow"/>
              </a:rPr>
              <a:t>“The Case </a:t>
            </a:r>
            <a:r>
              <a:rPr lang="en-CA" sz="1200" spc="-30">
                <a:solidFill>
                  <a:srgbClr val="000000"/>
                </a:solidFill>
                <a:latin typeface="Roboto Condensed Light" panose="02000000000000000000" pitchFamily="2" charset="0"/>
                <a:cs typeface="Arial Narrow"/>
              </a:rPr>
              <a:t>Against Agile: </a:t>
            </a:r>
            <a:r>
              <a:rPr lang="en-CA" sz="1200" spc="-64">
                <a:solidFill>
                  <a:srgbClr val="000000"/>
                </a:solidFill>
                <a:latin typeface="Roboto Condensed Light" panose="02000000000000000000" pitchFamily="2" charset="0"/>
                <a:cs typeface="Arial Narrow"/>
              </a:rPr>
              <a:t>Ten </a:t>
            </a:r>
            <a:r>
              <a:rPr lang="en-CA" sz="1200" spc="-33">
                <a:solidFill>
                  <a:srgbClr val="000000"/>
                </a:solidFill>
                <a:latin typeface="Roboto Condensed Light" panose="02000000000000000000" pitchFamily="2" charset="0"/>
                <a:cs typeface="Arial Narrow"/>
              </a:rPr>
              <a:t>Perennial Management Objections.” </a:t>
            </a:r>
            <a:r>
              <a:rPr lang="en-CA" sz="1200" spc="-36">
                <a:solidFill>
                  <a:srgbClr val="000000"/>
                </a:solidFill>
                <a:latin typeface="Roboto Condensed Light" panose="02000000000000000000" pitchFamily="2" charset="0"/>
                <a:cs typeface="Arial Narrow"/>
              </a:rPr>
              <a:t>Forbes  </a:t>
            </a:r>
            <a:r>
              <a:rPr lang="en-CA" sz="1200" spc="-33">
                <a:solidFill>
                  <a:srgbClr val="000000"/>
                </a:solidFill>
                <a:latin typeface="Roboto Condensed Light" panose="02000000000000000000" pitchFamily="2" charset="0"/>
                <a:cs typeface="Arial Narrow"/>
              </a:rPr>
              <a:t>Magazine.</a:t>
            </a:r>
            <a:r>
              <a:rPr lang="en-CA" sz="1200" spc="-64">
                <a:solidFill>
                  <a:srgbClr val="000000"/>
                </a:solidFill>
                <a:latin typeface="Roboto Condensed Light" panose="02000000000000000000" pitchFamily="2" charset="0"/>
                <a:cs typeface="Arial Narrow"/>
              </a:rPr>
              <a:t> </a:t>
            </a:r>
            <a:r>
              <a:rPr lang="en-CA" sz="1200" spc="-21">
                <a:solidFill>
                  <a:srgbClr val="000000"/>
                </a:solidFill>
                <a:latin typeface="Roboto Condensed Light" panose="02000000000000000000" pitchFamily="2" charset="0"/>
                <a:cs typeface="Arial Narrow"/>
              </a:rPr>
              <a:t>17</a:t>
            </a:r>
            <a:r>
              <a:rPr lang="en-CA" sz="1200" spc="-124">
                <a:solidFill>
                  <a:srgbClr val="000000"/>
                </a:solidFill>
                <a:latin typeface="Roboto Condensed Light" panose="02000000000000000000" pitchFamily="2" charset="0"/>
                <a:cs typeface="Arial Narrow"/>
              </a:rPr>
              <a:t> </a:t>
            </a:r>
            <a:r>
              <a:rPr lang="en-CA" sz="1200" spc="-42">
                <a:solidFill>
                  <a:srgbClr val="000000"/>
                </a:solidFill>
                <a:latin typeface="Roboto Condensed Light" panose="02000000000000000000" pitchFamily="2" charset="0"/>
                <a:cs typeface="Arial Narrow"/>
              </a:rPr>
              <a:t>Apr.</a:t>
            </a:r>
            <a:r>
              <a:rPr lang="en-CA" sz="1200" spc="-64">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2012.</a:t>
            </a:r>
            <a:r>
              <a:rPr lang="en-CA" sz="1200" spc="-6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Web.</a:t>
            </a:r>
            <a:r>
              <a:rPr lang="en-CA" sz="1200" spc="-64">
                <a:solidFill>
                  <a:srgbClr val="000000"/>
                </a:solidFill>
                <a:latin typeface="Roboto Condensed Light" panose="02000000000000000000" pitchFamily="2" charset="0"/>
                <a:cs typeface="Arial Narrow"/>
              </a:rPr>
              <a:t> </a:t>
            </a:r>
            <a:r>
              <a:rPr lang="en-CA" sz="1200" spc="-49">
                <a:solidFill>
                  <a:srgbClr val="000000"/>
                </a:solidFill>
                <a:latin typeface="Roboto Condensed Light" panose="02000000000000000000" pitchFamily="2" charset="0"/>
                <a:cs typeface="Arial Narrow"/>
              </a:rPr>
              <a:t>Nov.</a:t>
            </a:r>
            <a:r>
              <a:rPr lang="en-CA" sz="1200" spc="-64">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2013.</a:t>
            </a:r>
            <a:r>
              <a:rPr lang="en-CA" sz="1200" spc="-58">
                <a:solidFill>
                  <a:srgbClr val="000000"/>
                </a:solidFill>
                <a:latin typeface="Roboto Condensed Light" panose="02000000000000000000" pitchFamily="2" charset="0"/>
                <a:cs typeface="Arial Narrow"/>
              </a:rPr>
              <a:t> </a:t>
            </a:r>
            <a:r>
              <a:rPr lang="en-CA" sz="1200" spc="-36">
                <a:solidFill>
                  <a:srgbClr val="25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a:solidFill>
                  <a:srgbClr val="2576B7"/>
                </a:solidFill>
                <a:latin typeface="Roboto Condensed Light" panose="02000000000000000000" pitchFamily="2" charset="0"/>
                <a:cs typeface="Arial Narrow"/>
              </a:rPr>
              <a:t> </a:t>
            </a:r>
            <a:r>
              <a:rPr lang="en-CA" sz="1200" spc="-36">
                <a:solidFill>
                  <a:srgbClr val="000000"/>
                </a:solidFill>
                <a:latin typeface="Roboto Condensed Light" panose="02000000000000000000" pitchFamily="2" charset="0"/>
                <a:cs typeface="Arial Narrow"/>
              </a:rPr>
              <a:t>the-case-against-agile-ten-perennial-management-objections/&gt;.</a:t>
            </a:r>
            <a:endParaRPr lang="en-CA" sz="1200" spc="0">
              <a:solidFill>
                <a:srgbClr val="000000"/>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0" err="1">
                <a:solidFill>
                  <a:srgbClr val="000000"/>
                </a:solidFill>
                <a:latin typeface="Roboto Condensed Light" panose="02000000000000000000" pitchFamily="2" charset="0"/>
                <a:cs typeface="Arial Narrow"/>
              </a:rPr>
              <a:t>Estis</a:t>
            </a:r>
            <a:r>
              <a:rPr lang="en-CA" sz="1200" spc="-30">
                <a:solidFill>
                  <a:srgbClr val="000000"/>
                </a:solidFill>
                <a:latin typeface="Roboto Condensed Light" panose="02000000000000000000" pitchFamily="2" charset="0"/>
                <a:cs typeface="Arial Narrow"/>
              </a:rPr>
              <a:t>,</a:t>
            </a:r>
            <a:r>
              <a:rPr lang="en-CA" sz="1200" spc="-64">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Ryan.</a:t>
            </a:r>
            <a:r>
              <a:rPr lang="en-CA" sz="1200" spc="-6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“Blowing</a:t>
            </a:r>
            <a:r>
              <a:rPr lang="en-CA" sz="1200" spc="-61">
                <a:solidFill>
                  <a:srgbClr val="000000"/>
                </a:solidFill>
                <a:latin typeface="Roboto Condensed Light" panose="02000000000000000000" pitchFamily="2" charset="0"/>
                <a:cs typeface="Arial Narrow"/>
              </a:rPr>
              <a:t> </a:t>
            </a:r>
            <a:r>
              <a:rPr lang="en-CA" sz="1200" spc="-21">
                <a:solidFill>
                  <a:srgbClr val="000000"/>
                </a:solidFill>
                <a:latin typeface="Roboto Condensed Light" panose="02000000000000000000" pitchFamily="2" charset="0"/>
                <a:cs typeface="Arial Narrow"/>
              </a:rPr>
              <a:t>up</a:t>
            </a:r>
            <a:r>
              <a:rPr lang="en-CA" sz="1200" spc="-61">
                <a:solidFill>
                  <a:srgbClr val="000000"/>
                </a:solidFill>
                <a:latin typeface="Roboto Condensed Light" panose="02000000000000000000" pitchFamily="2" charset="0"/>
                <a:cs typeface="Arial Narrow"/>
              </a:rPr>
              <a:t> </a:t>
            </a:r>
            <a:r>
              <a:rPr lang="en-CA" sz="1200" spc="-24">
                <a:solidFill>
                  <a:srgbClr val="000000"/>
                </a:solidFill>
                <a:latin typeface="Roboto Condensed Light" panose="02000000000000000000" pitchFamily="2" charset="0"/>
                <a:cs typeface="Arial Narrow"/>
              </a:rPr>
              <a:t>the</a:t>
            </a:r>
            <a:r>
              <a:rPr lang="en-CA" sz="1200" spc="-64">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Performance</a:t>
            </a:r>
            <a:r>
              <a:rPr lang="en-CA" sz="1200" spc="-61">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Review:</a:t>
            </a:r>
            <a:r>
              <a:rPr lang="en-CA" sz="1200" spc="-6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Interview</a:t>
            </a:r>
            <a:r>
              <a:rPr lang="en-CA" sz="1200" spc="-61">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with</a:t>
            </a:r>
            <a:r>
              <a:rPr lang="en-CA" sz="1200" spc="-12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Adobe’s</a:t>
            </a:r>
            <a:r>
              <a:rPr lang="en-CA" sz="1200" spc="-61">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Donna</a:t>
            </a:r>
            <a:r>
              <a:rPr lang="en-CA" sz="1200" spc="-6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Morris.”</a:t>
            </a:r>
            <a:r>
              <a:rPr lang="en-CA" sz="1200" spc="-64">
                <a:solidFill>
                  <a:srgbClr val="000000"/>
                </a:solidFill>
                <a:latin typeface="Roboto Condensed Light" panose="02000000000000000000" pitchFamily="2" charset="0"/>
                <a:cs typeface="Arial Narrow"/>
              </a:rPr>
              <a:t> </a:t>
            </a:r>
            <a:r>
              <a:rPr lang="en-CA" sz="1200" spc="-36">
                <a:solidFill>
                  <a:srgbClr val="000000"/>
                </a:solidFill>
                <a:latin typeface="Roboto Condensed Light" panose="02000000000000000000" pitchFamily="2" charset="0"/>
                <a:cs typeface="Arial Narrow"/>
              </a:rPr>
              <a:t>Ryan  </a:t>
            </a:r>
            <a:r>
              <a:rPr lang="en-CA" sz="1200" spc="-30" err="1">
                <a:solidFill>
                  <a:srgbClr val="000000"/>
                </a:solidFill>
                <a:latin typeface="Roboto Condensed Light" panose="02000000000000000000" pitchFamily="2" charset="0"/>
                <a:cs typeface="Arial Narrow"/>
              </a:rPr>
              <a:t>Estis</a:t>
            </a:r>
            <a:r>
              <a:rPr lang="en-CA" sz="1200" spc="-61">
                <a:solidFill>
                  <a:srgbClr val="000000"/>
                </a:solidFill>
                <a:latin typeface="Roboto Condensed Light" panose="02000000000000000000" pitchFamily="2" charset="0"/>
                <a:cs typeface="Arial Narrow"/>
              </a:rPr>
              <a:t> </a:t>
            </a:r>
            <a:r>
              <a:rPr lang="en-CA" sz="1200" spc="-3">
                <a:solidFill>
                  <a:srgbClr val="000000"/>
                </a:solidFill>
                <a:latin typeface="Roboto Condensed Light" panose="02000000000000000000" pitchFamily="2" charset="0"/>
                <a:cs typeface="Arial Narrow"/>
              </a:rPr>
              <a:t>&amp;</a:t>
            </a:r>
            <a:r>
              <a:rPr lang="en-CA" sz="1200" spc="-118">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Associates.</a:t>
            </a:r>
            <a:r>
              <a:rPr lang="en-CA" sz="1200" spc="-61">
                <a:solidFill>
                  <a:srgbClr val="000000"/>
                </a:solidFill>
                <a:latin typeface="Roboto Condensed Light" panose="02000000000000000000" pitchFamily="2" charset="0"/>
                <a:cs typeface="Arial Narrow"/>
              </a:rPr>
              <a:t> </a:t>
            </a:r>
            <a:r>
              <a:rPr lang="en-CA" sz="1200" spc="-21">
                <a:solidFill>
                  <a:srgbClr val="000000"/>
                </a:solidFill>
                <a:latin typeface="Roboto Condensed Light" panose="02000000000000000000" pitchFamily="2" charset="0"/>
                <a:cs typeface="Arial Narrow"/>
              </a:rPr>
              <a:t>17</a:t>
            </a:r>
            <a:r>
              <a:rPr lang="en-CA" sz="1200" spc="-61">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June</a:t>
            </a:r>
            <a:r>
              <a:rPr lang="en-CA" sz="1200" spc="-58">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2013.</a:t>
            </a:r>
            <a:r>
              <a:rPr lang="en-CA" sz="1200" spc="-6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Web.</a:t>
            </a:r>
            <a:r>
              <a:rPr lang="en-CA" sz="1200" spc="-61">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Oct.</a:t>
            </a:r>
            <a:r>
              <a:rPr lang="en-CA" sz="1200" spc="-58">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2013</a:t>
            </a:r>
            <a:r>
              <a:rPr lang="en-CA" sz="1200" spc="-30">
                <a:solidFill>
                  <a:srgbClr val="2576B7"/>
                </a:solidFill>
                <a:latin typeface="Roboto Condensed Light" panose="02000000000000000000" pitchFamily="2" charset="0"/>
                <a:cs typeface="Arial Narrow"/>
              </a:rPr>
              <a:t>.</a:t>
            </a:r>
            <a:r>
              <a:rPr lang="en-CA" sz="1200" spc="-61">
                <a:solidFill>
                  <a:srgbClr val="2576B7"/>
                </a:solidFill>
                <a:latin typeface="Roboto Condensed Light" panose="02000000000000000000" pitchFamily="2" charset="0"/>
                <a:cs typeface="Arial Narrow"/>
              </a:rPr>
              <a:t> </a:t>
            </a:r>
            <a:r>
              <a:rPr lang="en-CA" sz="1200" spc="-36">
                <a:solidFill>
                  <a:srgbClr val="2576B7"/>
                </a:solidFill>
                <a:latin typeface="Roboto Condensed Light" panose="02000000000000000000" pitchFamily="2" charset="0"/>
                <a:cs typeface="Arial Narrow"/>
              </a:rPr>
              <a:t>&lt;</a:t>
            </a:r>
            <a:r>
              <a:rPr lang="en-CA" sz="1200" spc="-36">
                <a:solidFill>
                  <a:srgbClr val="25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a:solidFill>
                  <a:srgbClr val="2576B7"/>
                </a:solidFill>
                <a:latin typeface="Roboto Condensed Light" panose="02000000000000000000" pitchFamily="2" charset="0"/>
                <a:cs typeface="Arial Narrow"/>
              </a:rPr>
              <a:t>.</a:t>
            </a:r>
            <a:endParaRPr lang="en-CA" sz="1200">
              <a:solidFill>
                <a:srgbClr val="2576B7"/>
              </a:solidFill>
              <a:latin typeface="Roboto Condensed Light" panose="02000000000000000000" pitchFamily="2" charset="0"/>
              <a:cs typeface="Arial Narrow"/>
            </a:endParaRPr>
          </a:p>
          <a:p>
            <a:pPr marL="0" lvl="0" indent="0" algn="l">
              <a:lnSpc>
                <a:spcPct val="110000"/>
              </a:lnSpc>
              <a:spcAft>
                <a:spcPts val="1200"/>
              </a:spcAft>
              <a:buFont typeface="Arial" panose="020B0604020202020204" pitchFamily="34" charset="0"/>
              <a:buNone/>
            </a:pPr>
            <a:endParaRPr lang="en-US" sz="1200">
              <a:solidFill>
                <a:srgbClr val="000000"/>
              </a:solidFill>
            </a:endParaRPr>
          </a:p>
          <a:p>
            <a:pPr marL="0" indent="0" algn="l">
              <a:lnSpc>
                <a:spcPct val="110000"/>
              </a:lnSpc>
              <a:spcAft>
                <a:spcPts val="1200"/>
              </a:spcAft>
              <a:buFont typeface="Arial" panose="020B0604020202020204" pitchFamily="34" charset="0"/>
              <a:buNone/>
              <a:tabLst/>
            </a:pPr>
            <a:endParaRPr lang="en-US" sz="1200">
              <a:solidFill>
                <a:srgbClr val="000000"/>
              </a:solidFill>
              <a:latin typeface="Roboto Condensed Light" panose="02000000000000000000" pitchFamily="2" charset="0"/>
              <a:ea typeface="Roboto Condensed Light" panose="02000000000000000000" pitchFamily="2" charset="0"/>
            </a:endParaRPr>
          </a:p>
          <a:p>
            <a:pPr marL="179388" indent="-179388" algn="l">
              <a:lnSpc>
                <a:spcPct val="110000"/>
              </a:lnSpc>
              <a:spcAft>
                <a:spcPts val="1200"/>
              </a:spcAft>
              <a:buFont typeface="Arial" panose="020B0604020202020204" pitchFamily="34" charset="0"/>
              <a:buChar char="•"/>
              <a:tabLst/>
            </a:pPr>
            <a:endParaRPr lang="en-US" sz="1200" err="1">
              <a:solidFill>
                <a:srgbClr val="000000"/>
              </a:solidFill>
              <a:latin typeface="Roboto Condensed Light" panose="02000000000000000000" pitchFamily="2" charset="0"/>
              <a:ea typeface="Roboto Condensed Light" panose="02000000000000000000" pitchFamily="2" charset="0"/>
            </a:endParaRPr>
          </a:p>
        </p:txBody>
      </p:sp>
      <p:sp>
        <p:nvSpPr>
          <p:cNvPr id="8" name="Text Placeholder 10">
            <a:extLst>
              <a:ext uri="{FF2B5EF4-FFF2-40B4-BE49-F238E27FC236}">
                <a16:creationId xmlns:a16="http://schemas.microsoft.com/office/drawing/2014/main" id="{1EAEE0FF-8280-464B-BE45-2710E99284E9}"/>
              </a:ext>
            </a:extLst>
          </p:cNvPr>
          <p:cNvSpPr>
            <a:spLocks noGrp="1"/>
          </p:cNvSpPr>
          <p:nvPr>
            <p:ph type="body" sz="quarter" idx="14" hasCustomPrompt="1"/>
          </p:nvPr>
        </p:nvSpPr>
        <p:spPr>
          <a:xfrm>
            <a:off x="6204730" y="1552499"/>
            <a:ext cx="5477019" cy="4503847"/>
          </a:xfrm>
          <a:prstGeom prst="rect">
            <a:avLst/>
          </a:prstGeom>
        </p:spPr>
        <p:txBody>
          <a:bodyPr lIns="0" tIns="0" rIns="0" bIns="0">
            <a:noAutofit/>
          </a:bodyPr>
          <a:lstStyle>
            <a:lvl1pPr marL="179370" marR="182502" indent="-179370" algn="l">
              <a:lnSpc>
                <a:spcPct val="110000"/>
              </a:lnSpc>
              <a:spcBef>
                <a:spcPts val="3"/>
              </a:spcBef>
              <a:spcAft>
                <a:spcPts val="1200"/>
              </a:spcAft>
              <a:buFont typeface="Arial" panose="020B0604020202020204" pitchFamily="34" charset="0"/>
              <a:buChar char="•"/>
              <a:tabLst/>
              <a:defRPr sz="1600" baseline="0">
                <a:solidFill>
                  <a:srgbClr val="2576B7"/>
                </a:solidFill>
                <a:latin typeface="Roboto Condensed Light" panose="02000000000000000000" pitchFamily="2" charset="0"/>
              </a:defRPr>
            </a:lvl1pPr>
          </a:lstStyle>
          <a:p>
            <a:pPr marL="7701" marR="242975" indent="0" algn="l">
              <a:lnSpc>
                <a:spcPct val="110000"/>
              </a:lnSpc>
              <a:spcBef>
                <a:spcPts val="55"/>
              </a:spcBef>
              <a:spcAft>
                <a:spcPts val="1200"/>
              </a:spcAft>
              <a:buFont typeface="Arial" panose="020B0604020202020204" pitchFamily="34" charset="0"/>
              <a:buNone/>
            </a:pPr>
            <a:r>
              <a:rPr lang="en-CA" sz="1200" spc="-30" err="1">
                <a:solidFill>
                  <a:srgbClr val="000000"/>
                </a:solidFill>
                <a:latin typeface="Roboto Condensed Light" panose="02000000000000000000" pitchFamily="2" charset="0"/>
                <a:cs typeface="Arial Narrow"/>
              </a:rPr>
              <a:t>Bersin</a:t>
            </a:r>
            <a:r>
              <a:rPr lang="en-CA" sz="1200" spc="-30">
                <a:solidFill>
                  <a:srgbClr val="000000"/>
                </a:solidFill>
                <a:latin typeface="Roboto Condensed Light" panose="02000000000000000000" pitchFamily="2" charset="0"/>
                <a:cs typeface="Arial Narrow"/>
              </a:rPr>
              <a:t>,</a:t>
            </a:r>
            <a:r>
              <a:rPr lang="en-CA" sz="1200" spc="-64">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Josh.</a:t>
            </a:r>
            <a:r>
              <a:rPr lang="en-CA" sz="1200" spc="-64">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“Time</a:t>
            </a:r>
            <a:r>
              <a:rPr lang="en-CA" sz="1200" spc="-64">
                <a:solidFill>
                  <a:srgbClr val="000000"/>
                </a:solidFill>
                <a:latin typeface="Roboto Condensed Light" panose="02000000000000000000" pitchFamily="2" charset="0"/>
                <a:cs typeface="Arial Narrow"/>
              </a:rPr>
              <a:t> </a:t>
            </a:r>
            <a:r>
              <a:rPr lang="en-CA" sz="1200" spc="-18">
                <a:solidFill>
                  <a:srgbClr val="000000"/>
                </a:solidFill>
                <a:latin typeface="Roboto Condensed Light" panose="02000000000000000000" pitchFamily="2" charset="0"/>
                <a:cs typeface="Arial Narrow"/>
              </a:rPr>
              <a:t>to</a:t>
            </a:r>
            <a:r>
              <a:rPr lang="en-CA" sz="1200" spc="-64">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Scrap</a:t>
            </a:r>
            <a:r>
              <a:rPr lang="en-CA" sz="1200" spc="-64">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Performance</a:t>
            </a:r>
            <a:r>
              <a:rPr lang="en-CA" sz="1200" spc="-12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Appraisals?”</a:t>
            </a:r>
            <a:r>
              <a:rPr lang="en-CA" sz="1200" spc="-64">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Forbes</a:t>
            </a:r>
            <a:r>
              <a:rPr lang="en-CA" sz="1200" spc="-6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Magazine.</a:t>
            </a:r>
            <a:r>
              <a:rPr lang="en-CA" sz="1200" spc="-64">
                <a:solidFill>
                  <a:srgbClr val="000000"/>
                </a:solidFill>
                <a:latin typeface="Roboto Condensed Light" panose="02000000000000000000" pitchFamily="2" charset="0"/>
                <a:cs typeface="Arial Narrow"/>
              </a:rPr>
              <a:t> </a:t>
            </a:r>
            <a:r>
              <a:rPr lang="en-CA" sz="1200" spc="-3">
                <a:solidFill>
                  <a:srgbClr val="000000"/>
                </a:solidFill>
                <a:latin typeface="Roboto Condensed Light" panose="02000000000000000000" pitchFamily="2" charset="0"/>
                <a:cs typeface="Arial Narrow"/>
              </a:rPr>
              <a:t>5</a:t>
            </a:r>
            <a:r>
              <a:rPr lang="en-CA" sz="1200" spc="-64">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June</a:t>
            </a:r>
            <a:r>
              <a:rPr lang="en-CA" sz="1200" spc="-64">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2013.</a:t>
            </a:r>
            <a:r>
              <a:rPr lang="en-CA" sz="1200" spc="-64">
                <a:solidFill>
                  <a:srgbClr val="000000"/>
                </a:solidFill>
                <a:latin typeface="Roboto Condensed Light" panose="02000000000000000000" pitchFamily="2" charset="0"/>
                <a:cs typeface="Arial Narrow"/>
              </a:rPr>
              <a:t> </a:t>
            </a:r>
            <a:r>
              <a:rPr lang="en-CA" sz="1200" spc="-42">
                <a:solidFill>
                  <a:srgbClr val="000000"/>
                </a:solidFill>
                <a:latin typeface="Roboto Condensed Light" panose="02000000000000000000" pitchFamily="2" charset="0"/>
                <a:cs typeface="Arial Narrow"/>
              </a:rPr>
              <a:t>Web.  </a:t>
            </a:r>
            <a:r>
              <a:rPr lang="en-CA" sz="1200" spc="-21">
                <a:solidFill>
                  <a:srgbClr val="000000"/>
                </a:solidFill>
                <a:latin typeface="Roboto Condensed Light" panose="02000000000000000000" pitchFamily="2" charset="0"/>
                <a:cs typeface="Arial Narrow"/>
              </a:rPr>
              <a:t>30 </a:t>
            </a:r>
            <a:r>
              <a:rPr lang="en-CA" sz="1200" spc="-24">
                <a:solidFill>
                  <a:srgbClr val="000000"/>
                </a:solidFill>
                <a:latin typeface="Roboto Condensed Light" panose="02000000000000000000" pitchFamily="2" charset="0"/>
                <a:cs typeface="Arial Narrow"/>
              </a:rPr>
              <a:t>Oct </a:t>
            </a:r>
            <a:r>
              <a:rPr lang="en-CA" sz="1200" spc="-30">
                <a:solidFill>
                  <a:srgbClr val="000000"/>
                </a:solidFill>
                <a:latin typeface="Roboto Condensed Light" panose="02000000000000000000" pitchFamily="2" charset="0"/>
                <a:cs typeface="Arial Narrow"/>
              </a:rPr>
              <a:t>2013. </a:t>
            </a:r>
            <a:r>
              <a:rPr lang="en-CA" sz="1200" spc="-36">
                <a:solidFill>
                  <a:srgbClr val="25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2576B7"/>
                </a:solidFill>
                <a:latin typeface="Roboto Condensed Light" panose="02000000000000000000" pitchFamily="2" charset="0"/>
                <a:cs typeface="Arial Narrow"/>
              </a:rPr>
              <a:t> </a:t>
            </a:r>
            <a:r>
              <a:rPr lang="en-CA" sz="1200" spc="-33">
                <a:solidFill>
                  <a:srgbClr val="2576B7"/>
                </a:solidFill>
                <a:latin typeface="Roboto Condensed Light" panose="02000000000000000000" pitchFamily="2" charset="0"/>
                <a:cs typeface="Arial Narrow"/>
              </a:rPr>
              <a:t>appraisals/&gt;.</a:t>
            </a:r>
            <a:endParaRPr lang="en-CA" sz="1200" spc="0">
              <a:solidFill>
                <a:srgbClr val="2576B7"/>
              </a:solidFill>
              <a:latin typeface="Roboto Condensed Light" panose="02000000000000000000" pitchFamily="2" charset="0"/>
              <a:cs typeface="Times New Roman"/>
            </a:endParaRPr>
          </a:p>
          <a:p>
            <a:pPr marL="7701" marR="242975" indent="0" algn="l">
              <a:lnSpc>
                <a:spcPct val="110000"/>
              </a:lnSpc>
              <a:spcBef>
                <a:spcPts val="55"/>
              </a:spcBef>
              <a:spcAft>
                <a:spcPts val="1200"/>
              </a:spcAft>
              <a:buFont typeface="Arial" panose="020B0604020202020204" pitchFamily="34" charset="0"/>
              <a:buNone/>
            </a:pPr>
            <a:r>
              <a:rPr lang="en-CA" sz="1200" spc="-30">
                <a:solidFill>
                  <a:srgbClr val="000000"/>
                </a:solidFill>
                <a:latin typeface="Roboto Condensed Light" panose="02000000000000000000" pitchFamily="2" charset="0"/>
                <a:cs typeface="Arial Narrow"/>
              </a:rPr>
              <a:t>Cheese,</a:t>
            </a:r>
            <a:r>
              <a:rPr lang="en-CA" sz="1200" spc="-67">
                <a:solidFill>
                  <a:srgbClr val="000000"/>
                </a:solidFill>
                <a:latin typeface="Roboto Condensed Light" panose="02000000000000000000" pitchFamily="2" charset="0"/>
                <a:cs typeface="Arial Narrow"/>
              </a:rPr>
              <a:t> </a:t>
            </a:r>
            <a:r>
              <a:rPr lang="en-CA" sz="1200" spc="-39">
                <a:solidFill>
                  <a:srgbClr val="000000"/>
                </a:solidFill>
                <a:latin typeface="Roboto Condensed Light" panose="02000000000000000000" pitchFamily="2" charset="0"/>
                <a:cs typeface="Arial Narrow"/>
              </a:rPr>
              <a:t>Peter,</a:t>
            </a:r>
            <a:r>
              <a:rPr lang="en-CA" sz="1200" spc="-64">
                <a:solidFill>
                  <a:srgbClr val="000000"/>
                </a:solidFill>
                <a:latin typeface="Roboto Condensed Light" panose="02000000000000000000" pitchFamily="2" charset="0"/>
                <a:cs typeface="Arial Narrow"/>
              </a:rPr>
              <a:t> </a:t>
            </a:r>
            <a:r>
              <a:rPr lang="en-CA" sz="1200" spc="-18">
                <a:solidFill>
                  <a:srgbClr val="000000"/>
                </a:solidFill>
                <a:latin typeface="Roboto Condensed Light" panose="02000000000000000000" pitchFamily="2" charset="0"/>
                <a:cs typeface="Arial Narrow"/>
              </a:rPr>
              <a:t>et</a:t>
            </a:r>
            <a:r>
              <a:rPr lang="en-CA" sz="1200" spc="-64">
                <a:solidFill>
                  <a:srgbClr val="000000"/>
                </a:solidFill>
                <a:latin typeface="Roboto Condensed Light" panose="02000000000000000000" pitchFamily="2" charset="0"/>
                <a:cs typeface="Arial Narrow"/>
              </a:rPr>
              <a:t> </a:t>
            </a:r>
            <a:r>
              <a:rPr lang="en-CA" sz="1200" spc="-24">
                <a:solidFill>
                  <a:srgbClr val="000000"/>
                </a:solidFill>
                <a:latin typeface="Roboto Condensed Light" panose="02000000000000000000" pitchFamily="2" charset="0"/>
                <a:cs typeface="Arial Narrow"/>
              </a:rPr>
              <a:t>al.</a:t>
            </a:r>
            <a:r>
              <a:rPr lang="en-CA" sz="1200" spc="-64">
                <a:solidFill>
                  <a:srgbClr val="000000"/>
                </a:solidFill>
                <a:latin typeface="Roboto Condensed Light" panose="02000000000000000000" pitchFamily="2" charset="0"/>
                <a:cs typeface="Arial Narrow"/>
              </a:rPr>
              <a:t> </a:t>
            </a:r>
            <a:r>
              <a:rPr lang="en-CA" sz="1200" spc="-3">
                <a:solidFill>
                  <a:srgbClr val="000000"/>
                </a:solidFill>
                <a:latin typeface="Roboto Condensed Light" panose="02000000000000000000" pitchFamily="2" charset="0"/>
                <a:cs typeface="Arial Narrow"/>
              </a:rPr>
              <a:t>“</a:t>
            </a:r>
            <a:r>
              <a:rPr lang="en-CA" sz="1200" spc="-64">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Creating</a:t>
            </a:r>
            <a:r>
              <a:rPr lang="en-CA" sz="1200" spc="-64">
                <a:solidFill>
                  <a:srgbClr val="000000"/>
                </a:solidFill>
                <a:latin typeface="Roboto Condensed Light" panose="02000000000000000000" pitchFamily="2" charset="0"/>
                <a:cs typeface="Arial Narrow"/>
              </a:rPr>
              <a:t> </a:t>
            </a:r>
            <a:r>
              <a:rPr lang="en-CA" sz="1200" spc="-21">
                <a:solidFill>
                  <a:srgbClr val="000000"/>
                </a:solidFill>
                <a:latin typeface="Roboto Condensed Light" panose="02000000000000000000" pitchFamily="2" charset="0"/>
                <a:cs typeface="Arial Narrow"/>
              </a:rPr>
              <a:t>an</a:t>
            </a:r>
            <a:r>
              <a:rPr lang="en-CA" sz="1200" spc="-127">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Agile</a:t>
            </a:r>
            <a:r>
              <a:rPr lang="en-CA" sz="1200" spc="-64">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Organization.”</a:t>
            </a:r>
            <a:r>
              <a:rPr lang="en-CA" sz="1200" spc="-124">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Accenture.</a:t>
            </a:r>
            <a:r>
              <a:rPr lang="en-CA" sz="1200" spc="-64">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Oct.</a:t>
            </a:r>
            <a:r>
              <a:rPr lang="en-CA" sz="1200" spc="-67">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2009.</a:t>
            </a:r>
            <a:r>
              <a:rPr lang="en-CA" sz="1200" spc="-64">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Web.</a:t>
            </a:r>
            <a:r>
              <a:rPr lang="en-CA" sz="1200" spc="-64">
                <a:solidFill>
                  <a:srgbClr val="000000"/>
                </a:solidFill>
                <a:latin typeface="Roboto Condensed Light" panose="02000000000000000000" pitchFamily="2" charset="0"/>
                <a:cs typeface="Arial Narrow"/>
              </a:rPr>
              <a:t> </a:t>
            </a:r>
            <a:r>
              <a:rPr lang="en-CA" sz="1200" spc="-49">
                <a:solidFill>
                  <a:srgbClr val="000000"/>
                </a:solidFill>
                <a:latin typeface="Roboto Condensed Light" panose="02000000000000000000" pitchFamily="2" charset="0"/>
                <a:cs typeface="Arial Narrow"/>
              </a:rPr>
              <a:t>Nov.</a:t>
            </a:r>
            <a:r>
              <a:rPr lang="en-CA" sz="1200" spc="-64">
                <a:solidFill>
                  <a:srgbClr val="000000"/>
                </a:solidFill>
                <a:latin typeface="Roboto Condensed Light" panose="02000000000000000000" pitchFamily="2" charset="0"/>
                <a:cs typeface="Arial Narrow"/>
              </a:rPr>
              <a:t> </a:t>
            </a:r>
            <a:r>
              <a:rPr lang="en-CA" sz="1200" spc="-36">
                <a:solidFill>
                  <a:srgbClr val="000000"/>
                </a:solidFill>
                <a:latin typeface="Roboto Condensed Light" panose="02000000000000000000" pitchFamily="2" charset="0"/>
                <a:cs typeface="Arial Narrow"/>
              </a:rPr>
              <a:t>2013.</a:t>
            </a:r>
            <a:br>
              <a:rPr lang="en-CA" sz="1200" spc="0">
                <a:solidFill>
                  <a:srgbClr val="000000"/>
                </a:solidFill>
                <a:latin typeface="Roboto Condensed Light" panose="02000000000000000000" pitchFamily="2" charset="0"/>
                <a:cs typeface="Arial Narrow"/>
              </a:rPr>
            </a:br>
            <a:r>
              <a:rPr lang="en-CA" sz="1200" spc="-36">
                <a:solidFill>
                  <a:srgbClr val="25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a:solidFill>
                  <a:srgbClr val="2576B7"/>
                </a:solidFill>
                <a:latin typeface="Roboto Condensed Light" panose="02000000000000000000" pitchFamily="2" charset="0"/>
                <a:cs typeface="Arial Narrow"/>
              </a:rPr>
              <a:t> </a:t>
            </a:r>
            <a:r>
              <a:rPr lang="en-CA" sz="1200" spc="-30">
                <a:solidFill>
                  <a:srgbClr val="2576B7"/>
                </a:solidFill>
                <a:latin typeface="Roboto Condensed Light" panose="02000000000000000000" pitchFamily="2" charset="0"/>
                <a:cs typeface="Arial Narrow"/>
              </a:rPr>
              <a:t>pdf&gt;.</a:t>
            </a:r>
            <a:endParaRPr lang="en-CA" sz="1200" spc="0">
              <a:solidFill>
                <a:srgbClr val="2576B7"/>
              </a:solidFill>
              <a:latin typeface="Roboto Condensed Light" panose="02000000000000000000" pitchFamily="2" charset="0"/>
              <a:cs typeface="Times New Roman"/>
            </a:endParaRPr>
          </a:p>
          <a:p>
            <a:pPr marL="7701" marR="242975" indent="0" algn="l">
              <a:lnSpc>
                <a:spcPct val="110000"/>
              </a:lnSpc>
              <a:spcBef>
                <a:spcPts val="55"/>
              </a:spcBef>
              <a:spcAft>
                <a:spcPts val="1200"/>
              </a:spcAft>
              <a:buFont typeface="Arial" panose="020B0604020202020204" pitchFamily="34" charset="0"/>
              <a:buNone/>
            </a:pPr>
            <a:r>
              <a:rPr lang="en-CA" sz="1200" spc="-30" err="1">
                <a:solidFill>
                  <a:srgbClr val="000000"/>
                </a:solidFill>
                <a:latin typeface="Roboto Condensed Light" panose="02000000000000000000" pitchFamily="2" charset="0"/>
                <a:cs typeface="Arial Narrow"/>
              </a:rPr>
              <a:t>Croxon</a:t>
            </a:r>
            <a:r>
              <a:rPr lang="en-CA" sz="1200" spc="-30">
                <a:solidFill>
                  <a:srgbClr val="000000"/>
                </a:solidFill>
                <a:latin typeface="Roboto Condensed Light" panose="02000000000000000000" pitchFamily="2" charset="0"/>
                <a:cs typeface="Arial Narrow"/>
              </a:rPr>
              <a:t>,</a:t>
            </a:r>
            <a:r>
              <a:rPr lang="en-CA" sz="1200" spc="-67">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Bruce</a:t>
            </a:r>
            <a:r>
              <a:rPr lang="en-CA" sz="1200" spc="-67">
                <a:solidFill>
                  <a:srgbClr val="000000"/>
                </a:solidFill>
                <a:latin typeface="Roboto Condensed Light" panose="02000000000000000000" pitchFamily="2" charset="0"/>
                <a:cs typeface="Arial Narrow"/>
              </a:rPr>
              <a:t> </a:t>
            </a:r>
            <a:r>
              <a:rPr lang="en-CA" sz="1200" spc="-18">
                <a:solidFill>
                  <a:srgbClr val="000000"/>
                </a:solidFill>
                <a:latin typeface="Roboto Condensed Light" panose="02000000000000000000" pitchFamily="2" charset="0"/>
                <a:cs typeface="Arial Narrow"/>
              </a:rPr>
              <a:t>et</a:t>
            </a:r>
            <a:r>
              <a:rPr lang="en-CA" sz="1200" spc="-64">
                <a:solidFill>
                  <a:srgbClr val="000000"/>
                </a:solidFill>
                <a:latin typeface="Roboto Condensed Light" panose="02000000000000000000" pitchFamily="2" charset="0"/>
                <a:cs typeface="Arial Narrow"/>
              </a:rPr>
              <a:t> </a:t>
            </a:r>
            <a:r>
              <a:rPr lang="en-CA" sz="1200" spc="-24">
                <a:solidFill>
                  <a:srgbClr val="000000"/>
                </a:solidFill>
                <a:latin typeface="Roboto Condensed Light" panose="02000000000000000000" pitchFamily="2" charset="0"/>
                <a:cs typeface="Arial Narrow"/>
              </a:rPr>
              <a:t>al.</a:t>
            </a:r>
            <a:r>
              <a:rPr lang="en-CA" sz="1200" spc="-67">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“Dinner</a:t>
            </a:r>
            <a:r>
              <a:rPr lang="en-CA" sz="1200" spc="-67">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Series:</a:t>
            </a:r>
            <a:r>
              <a:rPr lang="en-CA" sz="1200" spc="-64">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Performance</a:t>
            </a:r>
            <a:r>
              <a:rPr lang="en-CA" sz="1200" spc="-67">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Management</a:t>
            </a:r>
            <a:r>
              <a:rPr lang="en-CA" sz="1200" spc="-64">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with</a:t>
            </a:r>
            <a:r>
              <a:rPr lang="en-CA" sz="1200" spc="-67">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Bruce</a:t>
            </a:r>
            <a:r>
              <a:rPr lang="en-CA" sz="1200" spc="-67">
                <a:solidFill>
                  <a:srgbClr val="000000"/>
                </a:solidFill>
                <a:latin typeface="Roboto Condensed Light" panose="02000000000000000000" pitchFamily="2" charset="0"/>
                <a:cs typeface="Arial Narrow"/>
              </a:rPr>
              <a:t> </a:t>
            </a:r>
            <a:r>
              <a:rPr lang="en-CA" sz="1200" spc="-30" err="1">
                <a:solidFill>
                  <a:srgbClr val="000000"/>
                </a:solidFill>
                <a:latin typeface="Roboto Condensed Light" panose="02000000000000000000" pitchFamily="2" charset="0"/>
                <a:cs typeface="Arial Narrow"/>
              </a:rPr>
              <a:t>Croxon</a:t>
            </a:r>
            <a:r>
              <a:rPr lang="en-CA" sz="1200" spc="-64">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from</a:t>
            </a:r>
            <a:r>
              <a:rPr lang="en-CA" sz="1200" spc="-67">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CBC’s  ‘Dragon’s </a:t>
            </a:r>
            <a:r>
              <a:rPr lang="en-CA" sz="1200" spc="-30">
                <a:solidFill>
                  <a:srgbClr val="000000"/>
                </a:solidFill>
                <a:latin typeface="Roboto Condensed Light" panose="02000000000000000000" pitchFamily="2" charset="0"/>
                <a:cs typeface="Arial Narrow"/>
              </a:rPr>
              <a:t>Den’” </a:t>
            </a:r>
            <a:r>
              <a:rPr lang="en-CA" sz="1200" spc="-49">
                <a:solidFill>
                  <a:srgbClr val="000000"/>
                </a:solidFill>
                <a:latin typeface="Roboto Condensed Light" panose="02000000000000000000" pitchFamily="2" charset="0"/>
                <a:cs typeface="Arial Narrow"/>
              </a:rPr>
              <a:t>HRPA Toronto </a:t>
            </a:r>
            <a:r>
              <a:rPr lang="en-CA" sz="1200" spc="-39">
                <a:solidFill>
                  <a:srgbClr val="000000"/>
                </a:solidFill>
                <a:latin typeface="Roboto Condensed Light" panose="02000000000000000000" pitchFamily="2" charset="0"/>
                <a:cs typeface="Arial Narrow"/>
              </a:rPr>
              <a:t>Chapter. </a:t>
            </a:r>
            <a:r>
              <a:rPr lang="en-CA" sz="1200" spc="-33">
                <a:solidFill>
                  <a:srgbClr val="000000"/>
                </a:solidFill>
                <a:latin typeface="Roboto Condensed Light" panose="02000000000000000000" pitchFamily="2" charset="0"/>
                <a:cs typeface="Arial Narrow"/>
              </a:rPr>
              <a:t>Sheraton </a:t>
            </a:r>
            <a:r>
              <a:rPr lang="en-CA" sz="1200" spc="-30">
                <a:solidFill>
                  <a:srgbClr val="000000"/>
                </a:solidFill>
                <a:latin typeface="Roboto Condensed Light" panose="02000000000000000000" pitchFamily="2" charset="0"/>
                <a:cs typeface="Arial Narrow"/>
              </a:rPr>
              <a:t>Hotel, </a:t>
            </a:r>
            <a:r>
              <a:rPr lang="en-CA" sz="1200" spc="-45">
                <a:solidFill>
                  <a:srgbClr val="000000"/>
                </a:solidFill>
                <a:latin typeface="Roboto Condensed Light" panose="02000000000000000000" pitchFamily="2" charset="0"/>
                <a:cs typeface="Arial Narrow"/>
              </a:rPr>
              <a:t>Toronto, </a:t>
            </a:r>
            <a:r>
              <a:rPr lang="en-CA" sz="1200" spc="-24">
                <a:solidFill>
                  <a:srgbClr val="000000"/>
                </a:solidFill>
                <a:latin typeface="Roboto Condensed Light" panose="02000000000000000000" pitchFamily="2" charset="0"/>
                <a:cs typeface="Arial Narrow"/>
              </a:rPr>
              <a:t>ON. </a:t>
            </a:r>
            <a:r>
              <a:rPr lang="en-CA" sz="1200" spc="-21">
                <a:solidFill>
                  <a:srgbClr val="000000"/>
                </a:solidFill>
                <a:latin typeface="Roboto Condensed Light" panose="02000000000000000000" pitchFamily="2" charset="0"/>
                <a:cs typeface="Arial Narrow"/>
              </a:rPr>
              <a:t>12 </a:t>
            </a:r>
            <a:r>
              <a:rPr lang="en-CA" sz="1200" spc="-49">
                <a:solidFill>
                  <a:srgbClr val="000000"/>
                </a:solidFill>
                <a:latin typeface="Roboto Condensed Light" panose="02000000000000000000" pitchFamily="2" charset="0"/>
                <a:cs typeface="Arial Narrow"/>
              </a:rPr>
              <a:t>Nov. </a:t>
            </a:r>
            <a:r>
              <a:rPr lang="en-CA" sz="1200" spc="-30">
                <a:solidFill>
                  <a:srgbClr val="000000"/>
                </a:solidFill>
                <a:latin typeface="Roboto Condensed Light" panose="02000000000000000000" pitchFamily="2" charset="0"/>
                <a:cs typeface="Arial Narrow"/>
              </a:rPr>
              <a:t>2013. </a:t>
            </a:r>
            <a:r>
              <a:rPr lang="en-CA" sz="1200" spc="-36">
                <a:solidFill>
                  <a:srgbClr val="000000"/>
                </a:solidFill>
                <a:latin typeface="Roboto Condensed Light" panose="02000000000000000000" pitchFamily="2" charset="0"/>
                <a:cs typeface="Arial Narrow"/>
              </a:rPr>
              <a:t>Panel  discussion.</a:t>
            </a:r>
            <a:endParaRPr lang="en-CA" sz="1200" spc="0">
              <a:solidFill>
                <a:srgbClr val="000000"/>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3" err="1">
                <a:solidFill>
                  <a:srgbClr val="000000"/>
                </a:solidFill>
                <a:latin typeface="Roboto Condensed Light" panose="02000000000000000000" pitchFamily="2" charset="0"/>
                <a:cs typeface="Arial Narrow"/>
              </a:rPr>
              <a:t>Culbert</a:t>
            </a:r>
            <a:r>
              <a:rPr lang="en-CA" sz="1200" spc="-33">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Samuel. </a:t>
            </a:r>
            <a:r>
              <a:rPr lang="en-CA" sz="1200" spc="-24">
                <a:solidFill>
                  <a:srgbClr val="000000"/>
                </a:solidFill>
                <a:latin typeface="Roboto Condensed Light" panose="02000000000000000000" pitchFamily="2" charset="0"/>
                <a:cs typeface="Arial Narrow"/>
              </a:rPr>
              <a:t>“10 </a:t>
            </a:r>
            <a:r>
              <a:rPr lang="en-CA" sz="1200" spc="-33">
                <a:solidFill>
                  <a:srgbClr val="000000"/>
                </a:solidFill>
                <a:latin typeface="Roboto Condensed Light" panose="02000000000000000000" pitchFamily="2" charset="0"/>
                <a:cs typeface="Arial Narrow"/>
              </a:rPr>
              <a:t>Reasons </a:t>
            </a:r>
            <a:r>
              <a:rPr lang="en-CA" sz="1200" spc="-18">
                <a:solidFill>
                  <a:srgbClr val="000000"/>
                </a:solidFill>
                <a:latin typeface="Roboto Condensed Light" panose="02000000000000000000" pitchFamily="2" charset="0"/>
                <a:cs typeface="Arial Narrow"/>
              </a:rPr>
              <a:t>to </a:t>
            </a:r>
            <a:r>
              <a:rPr lang="en-CA" sz="1200" spc="-24">
                <a:solidFill>
                  <a:srgbClr val="000000"/>
                </a:solidFill>
                <a:latin typeface="Roboto Condensed Light" panose="02000000000000000000" pitchFamily="2" charset="0"/>
                <a:cs typeface="Arial Narrow"/>
              </a:rPr>
              <a:t>Get Rid </a:t>
            </a:r>
            <a:r>
              <a:rPr lang="en-CA" sz="1200" spc="-18">
                <a:solidFill>
                  <a:srgbClr val="000000"/>
                </a:solidFill>
                <a:latin typeface="Roboto Condensed Light" panose="02000000000000000000" pitchFamily="2" charset="0"/>
                <a:cs typeface="Arial Narrow"/>
              </a:rPr>
              <a:t>of </a:t>
            </a:r>
            <a:r>
              <a:rPr lang="en-CA" sz="1200" spc="-33">
                <a:solidFill>
                  <a:srgbClr val="000000"/>
                </a:solidFill>
                <a:latin typeface="Roboto Condensed Light" panose="02000000000000000000" pitchFamily="2" charset="0"/>
                <a:cs typeface="Arial Narrow"/>
              </a:rPr>
              <a:t>Performance Reviews.” </a:t>
            </a:r>
            <a:r>
              <a:rPr lang="en-CA" sz="1200" spc="-30">
                <a:solidFill>
                  <a:srgbClr val="000000"/>
                </a:solidFill>
                <a:latin typeface="Roboto Condensed Light" panose="02000000000000000000" pitchFamily="2" charset="0"/>
                <a:cs typeface="Arial Narrow"/>
              </a:rPr>
              <a:t>Huffington </a:t>
            </a:r>
            <a:r>
              <a:rPr lang="en-CA" sz="1200" spc="-27">
                <a:solidFill>
                  <a:srgbClr val="000000"/>
                </a:solidFill>
                <a:latin typeface="Roboto Condensed Light" panose="02000000000000000000" pitchFamily="2" charset="0"/>
                <a:cs typeface="Arial Narrow"/>
              </a:rPr>
              <a:t>Post </a:t>
            </a:r>
            <a:r>
              <a:rPr lang="en-CA" sz="1200" spc="-36">
                <a:solidFill>
                  <a:srgbClr val="000000"/>
                </a:solidFill>
                <a:latin typeface="Roboto Condensed Light" panose="02000000000000000000" pitchFamily="2" charset="0"/>
                <a:cs typeface="Arial Narrow"/>
              </a:rPr>
              <a:t>Business.  </a:t>
            </a:r>
            <a:r>
              <a:rPr lang="en-CA" sz="1200" spc="-21">
                <a:solidFill>
                  <a:srgbClr val="000000"/>
                </a:solidFill>
                <a:latin typeface="Roboto Condensed Light" panose="02000000000000000000" pitchFamily="2" charset="0"/>
                <a:cs typeface="Arial Narrow"/>
              </a:rPr>
              <a:t>18</a:t>
            </a:r>
            <a:r>
              <a:rPr lang="en-CA" sz="1200" spc="-61">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Dec.</a:t>
            </a:r>
            <a:r>
              <a:rPr lang="en-CA" sz="1200" spc="-61">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2012.</a:t>
            </a:r>
            <a:r>
              <a:rPr lang="en-CA" sz="1200" spc="-6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Web.</a:t>
            </a:r>
            <a:r>
              <a:rPr lang="en-CA" sz="1200" spc="-61">
                <a:solidFill>
                  <a:srgbClr val="000000"/>
                </a:solidFill>
                <a:latin typeface="Roboto Condensed Light" panose="02000000000000000000" pitchFamily="2" charset="0"/>
                <a:cs typeface="Arial Narrow"/>
              </a:rPr>
              <a:t> </a:t>
            </a:r>
            <a:r>
              <a:rPr lang="en-CA" sz="1200" spc="-21">
                <a:solidFill>
                  <a:srgbClr val="000000"/>
                </a:solidFill>
                <a:latin typeface="Roboto Condensed Light" panose="02000000000000000000" pitchFamily="2" charset="0"/>
                <a:cs typeface="Arial Narrow"/>
              </a:rPr>
              <a:t>28</a:t>
            </a:r>
            <a:r>
              <a:rPr lang="en-CA" sz="1200" spc="-61">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Oct.</a:t>
            </a:r>
            <a:r>
              <a:rPr lang="en-CA" sz="1200" spc="-61">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2013</a:t>
            </a:r>
            <a:r>
              <a:rPr lang="en-CA" sz="1200" spc="-30">
                <a:solidFill>
                  <a:srgbClr val="2576B7"/>
                </a:solidFill>
                <a:latin typeface="Roboto Condensed Light" panose="02000000000000000000" pitchFamily="2" charset="0"/>
                <a:cs typeface="Arial Narrow"/>
              </a:rPr>
              <a:t>.</a:t>
            </a:r>
            <a:r>
              <a:rPr lang="en-CA" sz="1200" spc="-58">
                <a:solidFill>
                  <a:srgbClr val="2576B7"/>
                </a:solidFill>
                <a:latin typeface="Roboto Condensed Light" panose="02000000000000000000" pitchFamily="2" charset="0"/>
                <a:cs typeface="Arial Narrow"/>
              </a:rPr>
              <a:t> </a:t>
            </a:r>
            <a:r>
              <a:rPr lang="en-CA" sz="1200" spc="-36">
                <a:solidFill>
                  <a:srgbClr val="25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a:solidFill>
                  <a:srgbClr val="2576B7"/>
                </a:solidFill>
                <a:latin typeface="Roboto Condensed Light" panose="02000000000000000000" pitchFamily="2" charset="0"/>
                <a:cs typeface="Arial Narrow"/>
              </a:rPr>
              <a:t> reviews_b_2325104.html&gt;.</a:t>
            </a:r>
            <a:endParaRPr lang="en-CA" sz="1200" spc="0">
              <a:solidFill>
                <a:srgbClr val="2576B7"/>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3">
                <a:solidFill>
                  <a:srgbClr val="000000"/>
                </a:solidFill>
                <a:latin typeface="Roboto Condensed Light" panose="02000000000000000000" pitchFamily="2" charset="0"/>
                <a:cs typeface="Arial Narrow"/>
              </a:rPr>
              <a:t>Denning, </a:t>
            </a:r>
            <a:r>
              <a:rPr lang="en-CA" sz="1200" spc="-30">
                <a:solidFill>
                  <a:srgbClr val="000000"/>
                </a:solidFill>
                <a:latin typeface="Roboto Condensed Light" panose="02000000000000000000" pitchFamily="2" charset="0"/>
                <a:cs typeface="Arial Narrow"/>
              </a:rPr>
              <a:t>Steve. </a:t>
            </a:r>
            <a:r>
              <a:rPr lang="en-CA" sz="1200" spc="-27">
                <a:solidFill>
                  <a:srgbClr val="000000"/>
                </a:solidFill>
                <a:latin typeface="Roboto Condensed Light" panose="02000000000000000000" pitchFamily="2" charset="0"/>
                <a:cs typeface="Arial Narrow"/>
              </a:rPr>
              <a:t>“The Case </a:t>
            </a:r>
            <a:r>
              <a:rPr lang="en-CA" sz="1200" spc="-30">
                <a:solidFill>
                  <a:srgbClr val="000000"/>
                </a:solidFill>
                <a:latin typeface="Roboto Condensed Light" panose="02000000000000000000" pitchFamily="2" charset="0"/>
                <a:cs typeface="Arial Narrow"/>
              </a:rPr>
              <a:t>Against Agile: </a:t>
            </a:r>
            <a:r>
              <a:rPr lang="en-CA" sz="1200" spc="-64">
                <a:solidFill>
                  <a:srgbClr val="000000"/>
                </a:solidFill>
                <a:latin typeface="Roboto Condensed Light" panose="02000000000000000000" pitchFamily="2" charset="0"/>
                <a:cs typeface="Arial Narrow"/>
              </a:rPr>
              <a:t>Ten </a:t>
            </a:r>
            <a:r>
              <a:rPr lang="en-CA" sz="1200" spc="-33">
                <a:solidFill>
                  <a:srgbClr val="000000"/>
                </a:solidFill>
                <a:latin typeface="Roboto Condensed Light" panose="02000000000000000000" pitchFamily="2" charset="0"/>
                <a:cs typeface="Arial Narrow"/>
              </a:rPr>
              <a:t>Perennial Management Objections.” </a:t>
            </a:r>
            <a:r>
              <a:rPr lang="en-CA" sz="1200" spc="-36">
                <a:solidFill>
                  <a:srgbClr val="000000"/>
                </a:solidFill>
                <a:latin typeface="Roboto Condensed Light" panose="02000000000000000000" pitchFamily="2" charset="0"/>
                <a:cs typeface="Arial Narrow"/>
              </a:rPr>
              <a:t>Forbes  </a:t>
            </a:r>
            <a:r>
              <a:rPr lang="en-CA" sz="1200" spc="-33">
                <a:solidFill>
                  <a:srgbClr val="000000"/>
                </a:solidFill>
                <a:latin typeface="Roboto Condensed Light" panose="02000000000000000000" pitchFamily="2" charset="0"/>
                <a:cs typeface="Arial Narrow"/>
              </a:rPr>
              <a:t>Magazine.</a:t>
            </a:r>
            <a:r>
              <a:rPr lang="en-CA" sz="1200" spc="-64">
                <a:solidFill>
                  <a:srgbClr val="000000"/>
                </a:solidFill>
                <a:latin typeface="Roboto Condensed Light" panose="02000000000000000000" pitchFamily="2" charset="0"/>
                <a:cs typeface="Arial Narrow"/>
              </a:rPr>
              <a:t> </a:t>
            </a:r>
            <a:r>
              <a:rPr lang="en-CA" sz="1200" spc="-21">
                <a:solidFill>
                  <a:srgbClr val="000000"/>
                </a:solidFill>
                <a:latin typeface="Roboto Condensed Light" panose="02000000000000000000" pitchFamily="2" charset="0"/>
                <a:cs typeface="Arial Narrow"/>
              </a:rPr>
              <a:t>17</a:t>
            </a:r>
            <a:r>
              <a:rPr lang="en-CA" sz="1200" spc="-124">
                <a:solidFill>
                  <a:srgbClr val="000000"/>
                </a:solidFill>
                <a:latin typeface="Roboto Condensed Light" panose="02000000000000000000" pitchFamily="2" charset="0"/>
                <a:cs typeface="Arial Narrow"/>
              </a:rPr>
              <a:t> </a:t>
            </a:r>
            <a:r>
              <a:rPr lang="en-CA" sz="1200" spc="-42">
                <a:solidFill>
                  <a:srgbClr val="000000"/>
                </a:solidFill>
                <a:latin typeface="Roboto Condensed Light" panose="02000000000000000000" pitchFamily="2" charset="0"/>
                <a:cs typeface="Arial Narrow"/>
              </a:rPr>
              <a:t>Apr.</a:t>
            </a:r>
            <a:r>
              <a:rPr lang="en-CA" sz="1200" spc="-64">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2012.</a:t>
            </a:r>
            <a:r>
              <a:rPr lang="en-CA" sz="1200" spc="-6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Web.</a:t>
            </a:r>
            <a:r>
              <a:rPr lang="en-CA" sz="1200" spc="-64">
                <a:solidFill>
                  <a:srgbClr val="000000"/>
                </a:solidFill>
                <a:latin typeface="Roboto Condensed Light" panose="02000000000000000000" pitchFamily="2" charset="0"/>
                <a:cs typeface="Arial Narrow"/>
              </a:rPr>
              <a:t> </a:t>
            </a:r>
            <a:r>
              <a:rPr lang="en-CA" sz="1200" spc="-49">
                <a:solidFill>
                  <a:srgbClr val="000000"/>
                </a:solidFill>
                <a:latin typeface="Roboto Condensed Light" panose="02000000000000000000" pitchFamily="2" charset="0"/>
                <a:cs typeface="Arial Narrow"/>
              </a:rPr>
              <a:t>Nov.</a:t>
            </a:r>
            <a:r>
              <a:rPr lang="en-CA" sz="1200" spc="-64">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2013.</a:t>
            </a:r>
            <a:r>
              <a:rPr lang="en-CA" sz="1200" spc="-58">
                <a:solidFill>
                  <a:srgbClr val="000000"/>
                </a:solidFill>
                <a:latin typeface="Roboto Condensed Light" panose="02000000000000000000" pitchFamily="2" charset="0"/>
                <a:cs typeface="Arial Narrow"/>
              </a:rPr>
              <a:t> </a:t>
            </a:r>
            <a:r>
              <a:rPr lang="en-CA" sz="1200" spc="-36">
                <a:solidFill>
                  <a:srgbClr val="25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a:solidFill>
                  <a:srgbClr val="2576B7"/>
                </a:solidFill>
                <a:latin typeface="Roboto Condensed Light" panose="02000000000000000000" pitchFamily="2" charset="0"/>
                <a:cs typeface="Arial Narrow"/>
              </a:rPr>
              <a:t> </a:t>
            </a:r>
            <a:r>
              <a:rPr lang="en-CA" sz="1200" spc="-36">
                <a:solidFill>
                  <a:srgbClr val="000000"/>
                </a:solidFill>
                <a:latin typeface="Roboto Condensed Light" panose="02000000000000000000" pitchFamily="2" charset="0"/>
                <a:cs typeface="Arial Narrow"/>
              </a:rPr>
              <a:t>the-case-against-agile-ten-perennial-management-objections/&gt;.</a:t>
            </a:r>
            <a:endParaRPr lang="en-CA" sz="1200" spc="0">
              <a:solidFill>
                <a:srgbClr val="000000"/>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0" err="1">
                <a:solidFill>
                  <a:srgbClr val="000000"/>
                </a:solidFill>
                <a:latin typeface="Roboto Condensed Light" panose="02000000000000000000" pitchFamily="2" charset="0"/>
                <a:cs typeface="Arial Narrow"/>
              </a:rPr>
              <a:t>Estis</a:t>
            </a:r>
            <a:r>
              <a:rPr lang="en-CA" sz="1200" spc="-30">
                <a:solidFill>
                  <a:srgbClr val="000000"/>
                </a:solidFill>
                <a:latin typeface="Roboto Condensed Light" panose="02000000000000000000" pitchFamily="2" charset="0"/>
                <a:cs typeface="Arial Narrow"/>
              </a:rPr>
              <a:t>,</a:t>
            </a:r>
            <a:r>
              <a:rPr lang="en-CA" sz="1200" spc="-64">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Ryan.</a:t>
            </a:r>
            <a:r>
              <a:rPr lang="en-CA" sz="1200" spc="-6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“Blowing</a:t>
            </a:r>
            <a:r>
              <a:rPr lang="en-CA" sz="1200" spc="-61">
                <a:solidFill>
                  <a:srgbClr val="000000"/>
                </a:solidFill>
                <a:latin typeface="Roboto Condensed Light" panose="02000000000000000000" pitchFamily="2" charset="0"/>
                <a:cs typeface="Arial Narrow"/>
              </a:rPr>
              <a:t> </a:t>
            </a:r>
            <a:r>
              <a:rPr lang="en-CA" sz="1200" spc="-21">
                <a:solidFill>
                  <a:srgbClr val="000000"/>
                </a:solidFill>
                <a:latin typeface="Roboto Condensed Light" panose="02000000000000000000" pitchFamily="2" charset="0"/>
                <a:cs typeface="Arial Narrow"/>
              </a:rPr>
              <a:t>up</a:t>
            </a:r>
            <a:r>
              <a:rPr lang="en-CA" sz="1200" spc="-61">
                <a:solidFill>
                  <a:srgbClr val="000000"/>
                </a:solidFill>
                <a:latin typeface="Roboto Condensed Light" panose="02000000000000000000" pitchFamily="2" charset="0"/>
                <a:cs typeface="Arial Narrow"/>
              </a:rPr>
              <a:t> </a:t>
            </a:r>
            <a:r>
              <a:rPr lang="en-CA" sz="1200" spc="-24">
                <a:solidFill>
                  <a:srgbClr val="000000"/>
                </a:solidFill>
                <a:latin typeface="Roboto Condensed Light" panose="02000000000000000000" pitchFamily="2" charset="0"/>
                <a:cs typeface="Arial Narrow"/>
              </a:rPr>
              <a:t>the</a:t>
            </a:r>
            <a:r>
              <a:rPr lang="en-CA" sz="1200" spc="-64">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Performance</a:t>
            </a:r>
            <a:r>
              <a:rPr lang="en-CA" sz="1200" spc="-61">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Review:</a:t>
            </a:r>
            <a:r>
              <a:rPr lang="en-CA" sz="1200" spc="-6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Interview</a:t>
            </a:r>
            <a:r>
              <a:rPr lang="en-CA" sz="1200" spc="-61">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with</a:t>
            </a:r>
            <a:r>
              <a:rPr lang="en-CA" sz="1200" spc="-12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Adobe’s</a:t>
            </a:r>
            <a:r>
              <a:rPr lang="en-CA" sz="1200" spc="-61">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Donna</a:t>
            </a:r>
            <a:r>
              <a:rPr lang="en-CA" sz="1200" spc="-6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Morris.”</a:t>
            </a:r>
            <a:r>
              <a:rPr lang="en-CA" sz="1200" spc="-64">
                <a:solidFill>
                  <a:srgbClr val="000000"/>
                </a:solidFill>
                <a:latin typeface="Roboto Condensed Light" panose="02000000000000000000" pitchFamily="2" charset="0"/>
                <a:cs typeface="Arial Narrow"/>
              </a:rPr>
              <a:t> </a:t>
            </a:r>
            <a:r>
              <a:rPr lang="en-CA" sz="1200" spc="-36">
                <a:solidFill>
                  <a:srgbClr val="000000"/>
                </a:solidFill>
                <a:latin typeface="Roboto Condensed Light" panose="02000000000000000000" pitchFamily="2" charset="0"/>
                <a:cs typeface="Arial Narrow"/>
              </a:rPr>
              <a:t>Ryan  </a:t>
            </a:r>
            <a:r>
              <a:rPr lang="en-CA" sz="1200" spc="-30" err="1">
                <a:solidFill>
                  <a:srgbClr val="000000"/>
                </a:solidFill>
                <a:latin typeface="Roboto Condensed Light" panose="02000000000000000000" pitchFamily="2" charset="0"/>
                <a:cs typeface="Arial Narrow"/>
              </a:rPr>
              <a:t>Estis</a:t>
            </a:r>
            <a:r>
              <a:rPr lang="en-CA" sz="1200" spc="-61">
                <a:solidFill>
                  <a:srgbClr val="000000"/>
                </a:solidFill>
                <a:latin typeface="Roboto Condensed Light" panose="02000000000000000000" pitchFamily="2" charset="0"/>
                <a:cs typeface="Arial Narrow"/>
              </a:rPr>
              <a:t> </a:t>
            </a:r>
            <a:r>
              <a:rPr lang="en-CA" sz="1200" spc="-3">
                <a:solidFill>
                  <a:srgbClr val="000000"/>
                </a:solidFill>
                <a:latin typeface="Roboto Condensed Light" panose="02000000000000000000" pitchFamily="2" charset="0"/>
                <a:cs typeface="Arial Narrow"/>
              </a:rPr>
              <a:t>&amp;</a:t>
            </a:r>
            <a:r>
              <a:rPr lang="en-CA" sz="1200" spc="-118">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Associates.</a:t>
            </a:r>
            <a:r>
              <a:rPr lang="en-CA" sz="1200" spc="-61">
                <a:solidFill>
                  <a:srgbClr val="000000"/>
                </a:solidFill>
                <a:latin typeface="Roboto Condensed Light" panose="02000000000000000000" pitchFamily="2" charset="0"/>
                <a:cs typeface="Arial Narrow"/>
              </a:rPr>
              <a:t> </a:t>
            </a:r>
            <a:r>
              <a:rPr lang="en-CA" sz="1200" spc="-21">
                <a:solidFill>
                  <a:srgbClr val="000000"/>
                </a:solidFill>
                <a:latin typeface="Roboto Condensed Light" panose="02000000000000000000" pitchFamily="2" charset="0"/>
                <a:cs typeface="Arial Narrow"/>
              </a:rPr>
              <a:t>17</a:t>
            </a:r>
            <a:r>
              <a:rPr lang="en-CA" sz="1200" spc="-61">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June</a:t>
            </a:r>
            <a:r>
              <a:rPr lang="en-CA" sz="1200" spc="-58">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2013.</a:t>
            </a:r>
            <a:r>
              <a:rPr lang="en-CA" sz="1200" spc="-61">
                <a:solidFill>
                  <a:srgbClr val="000000"/>
                </a:solidFill>
                <a:latin typeface="Roboto Condensed Light" panose="02000000000000000000" pitchFamily="2" charset="0"/>
                <a:cs typeface="Arial Narrow"/>
              </a:rPr>
              <a:t> </a:t>
            </a:r>
            <a:r>
              <a:rPr lang="en-CA" sz="1200" spc="-33">
                <a:solidFill>
                  <a:srgbClr val="000000"/>
                </a:solidFill>
                <a:latin typeface="Roboto Condensed Light" panose="02000000000000000000" pitchFamily="2" charset="0"/>
                <a:cs typeface="Arial Narrow"/>
              </a:rPr>
              <a:t>Web.</a:t>
            </a:r>
            <a:r>
              <a:rPr lang="en-CA" sz="1200" spc="-61">
                <a:solidFill>
                  <a:srgbClr val="000000"/>
                </a:solidFill>
                <a:latin typeface="Roboto Condensed Light" panose="02000000000000000000" pitchFamily="2" charset="0"/>
                <a:cs typeface="Arial Narrow"/>
              </a:rPr>
              <a:t> </a:t>
            </a:r>
            <a:r>
              <a:rPr lang="en-CA" sz="1200" spc="-27">
                <a:solidFill>
                  <a:srgbClr val="000000"/>
                </a:solidFill>
                <a:latin typeface="Roboto Condensed Light" panose="02000000000000000000" pitchFamily="2" charset="0"/>
                <a:cs typeface="Arial Narrow"/>
              </a:rPr>
              <a:t>Oct.</a:t>
            </a:r>
            <a:r>
              <a:rPr lang="en-CA" sz="1200" spc="-58">
                <a:solidFill>
                  <a:srgbClr val="000000"/>
                </a:solidFill>
                <a:latin typeface="Roboto Condensed Light" panose="02000000000000000000" pitchFamily="2" charset="0"/>
                <a:cs typeface="Arial Narrow"/>
              </a:rPr>
              <a:t> </a:t>
            </a:r>
            <a:r>
              <a:rPr lang="en-CA" sz="1200" spc="-30">
                <a:solidFill>
                  <a:srgbClr val="000000"/>
                </a:solidFill>
                <a:latin typeface="Roboto Condensed Light" panose="02000000000000000000" pitchFamily="2" charset="0"/>
                <a:cs typeface="Arial Narrow"/>
              </a:rPr>
              <a:t>2013</a:t>
            </a:r>
            <a:r>
              <a:rPr lang="en-CA" sz="1200" spc="-30">
                <a:solidFill>
                  <a:srgbClr val="2576B7"/>
                </a:solidFill>
                <a:latin typeface="Roboto Condensed Light" panose="02000000000000000000" pitchFamily="2" charset="0"/>
                <a:cs typeface="Arial Narrow"/>
              </a:rPr>
              <a:t>.</a:t>
            </a:r>
            <a:r>
              <a:rPr lang="en-CA" sz="1200" spc="-61">
                <a:solidFill>
                  <a:srgbClr val="2576B7"/>
                </a:solidFill>
                <a:latin typeface="Roboto Condensed Light" panose="02000000000000000000" pitchFamily="2" charset="0"/>
                <a:cs typeface="Arial Narrow"/>
              </a:rPr>
              <a:t> </a:t>
            </a:r>
            <a:r>
              <a:rPr lang="en-CA" sz="1200" spc="-36">
                <a:solidFill>
                  <a:srgbClr val="2576B7"/>
                </a:solidFill>
                <a:latin typeface="Roboto Condensed Light" panose="02000000000000000000" pitchFamily="2" charset="0"/>
                <a:cs typeface="Arial Narrow"/>
              </a:rPr>
              <a:t>&lt;</a:t>
            </a:r>
            <a:r>
              <a:rPr lang="en-CA" sz="1200" spc="-36">
                <a:solidFill>
                  <a:srgbClr val="25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a:solidFill>
                  <a:srgbClr val="2576B7"/>
                </a:solidFill>
                <a:latin typeface="Roboto Condensed Light" panose="02000000000000000000" pitchFamily="2" charset="0"/>
                <a:cs typeface="Arial Narrow"/>
              </a:rPr>
              <a:t>.</a:t>
            </a:r>
            <a:endParaRPr lang="en-CA" sz="1200">
              <a:solidFill>
                <a:srgbClr val="2576B7"/>
              </a:solidFill>
              <a:latin typeface="Roboto Condensed Light" panose="02000000000000000000" pitchFamily="2" charset="0"/>
              <a:cs typeface="Arial Narrow"/>
            </a:endParaRPr>
          </a:p>
          <a:p>
            <a:pPr marL="0" lvl="0" indent="0" algn="l">
              <a:lnSpc>
                <a:spcPct val="110000"/>
              </a:lnSpc>
              <a:spcAft>
                <a:spcPts val="1200"/>
              </a:spcAft>
              <a:buFont typeface="Arial" panose="020B0604020202020204" pitchFamily="34" charset="0"/>
              <a:buNone/>
            </a:pPr>
            <a:endParaRPr lang="en-US" sz="1200">
              <a:solidFill>
                <a:srgbClr val="000000"/>
              </a:solidFill>
            </a:endParaRPr>
          </a:p>
          <a:p>
            <a:pPr marL="0" indent="0" algn="l">
              <a:lnSpc>
                <a:spcPct val="110000"/>
              </a:lnSpc>
              <a:spcAft>
                <a:spcPts val="1200"/>
              </a:spcAft>
              <a:buFont typeface="Arial" panose="020B0604020202020204" pitchFamily="34" charset="0"/>
              <a:buNone/>
              <a:tabLst/>
            </a:pPr>
            <a:endParaRPr lang="en-US" sz="1200">
              <a:solidFill>
                <a:srgbClr val="000000"/>
              </a:solidFill>
              <a:latin typeface="Roboto Condensed Light" panose="02000000000000000000" pitchFamily="2" charset="0"/>
              <a:ea typeface="Roboto Condensed Light" panose="02000000000000000000" pitchFamily="2" charset="0"/>
            </a:endParaRPr>
          </a:p>
          <a:p>
            <a:pPr marL="179388" indent="-179388" algn="l">
              <a:lnSpc>
                <a:spcPct val="110000"/>
              </a:lnSpc>
              <a:spcAft>
                <a:spcPts val="1200"/>
              </a:spcAft>
              <a:buFont typeface="Arial" panose="020B0604020202020204" pitchFamily="34" charset="0"/>
              <a:buChar char="•"/>
              <a:tabLst/>
            </a:pPr>
            <a:endParaRPr lang="en-US" sz="1200" err="1">
              <a:solidFill>
                <a:srgbClr val="000000"/>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6522280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ExecSummary-Resolu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0109CA-D1B3-9242-AFBD-3B98EF620AB6}"/>
              </a:ext>
            </a:extLst>
          </p:cNvPr>
          <p:cNvSpPr/>
          <p:nvPr userDrawn="1"/>
        </p:nvSpPr>
        <p:spPr>
          <a:xfrm>
            <a:off x="1" y="0"/>
            <a:ext cx="3293377" cy="6858000"/>
          </a:xfrm>
          <a:prstGeom prst="rect">
            <a:avLst/>
          </a:prstGeom>
          <a:gradFill>
            <a:gsLst>
              <a:gs pos="21000">
                <a:srgbClr val="2B9E48"/>
              </a:gs>
              <a:gs pos="100000">
                <a:schemeClr val="accent4">
                  <a:lumMod val="60000"/>
                  <a:lumOff val="40000"/>
                  <a:alpha val="8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060" y="530021"/>
            <a:ext cx="2643727" cy="1163598"/>
          </a:xfrm>
        </p:spPr>
        <p:txBody>
          <a:bodyPr>
            <a:noAutofit/>
          </a:bodyPr>
          <a:lstStyle>
            <a:lvl1pPr>
              <a:lnSpc>
                <a:spcPct val="90000"/>
              </a:lnSpc>
              <a:defRPr b="0" i="0">
                <a:solidFill>
                  <a:schemeClr val="bg1"/>
                </a:solidFill>
              </a:defRPr>
            </a:lvl1pPr>
          </a:lstStyle>
          <a:p>
            <a:r>
              <a:rPr lang="en-US"/>
              <a:t>Click to edit Master title style</a:t>
            </a:r>
          </a:p>
        </p:txBody>
      </p:sp>
      <p:sp>
        <p:nvSpPr>
          <p:cNvPr id="16" name="Text Placeholder 11">
            <a:extLst>
              <a:ext uri="{FF2B5EF4-FFF2-40B4-BE49-F238E27FC236}">
                <a16:creationId xmlns:a16="http://schemas.microsoft.com/office/drawing/2014/main" id="{1D7403FD-7A26-084E-889B-C321E8984873}"/>
              </a:ext>
            </a:extLst>
          </p:cNvPr>
          <p:cNvSpPr>
            <a:spLocks noGrp="1"/>
          </p:cNvSpPr>
          <p:nvPr>
            <p:ph type="body" sz="quarter" idx="11"/>
          </p:nvPr>
        </p:nvSpPr>
        <p:spPr>
          <a:xfrm>
            <a:off x="367609" y="1643564"/>
            <a:ext cx="1938315" cy="1689100"/>
          </a:xfrm>
          <a:prstGeom prst="rect">
            <a:avLst/>
          </a:prstGeom>
        </p:spPr>
        <p:txBody>
          <a:bodyPr lIns="0" tIns="0" rIns="0" bIns="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4">
            <a:extLst>
              <a:ext uri="{FF2B5EF4-FFF2-40B4-BE49-F238E27FC236}">
                <a16:creationId xmlns:a16="http://schemas.microsoft.com/office/drawing/2014/main" id="{AA3D98B5-D921-874D-A4FE-904585B6DA69}"/>
              </a:ext>
            </a:extLst>
          </p:cNvPr>
          <p:cNvSpPr>
            <a:spLocks noGrp="1"/>
          </p:cNvSpPr>
          <p:nvPr>
            <p:ph type="body" sz="quarter" idx="14"/>
          </p:nvPr>
        </p:nvSpPr>
        <p:spPr>
          <a:xfrm>
            <a:off x="5242603" y="1710873"/>
            <a:ext cx="6660283" cy="3924384"/>
          </a:xfrm>
          <a:prstGeom prst="rect">
            <a:avLst/>
          </a:prstGeom>
        </p:spPr>
        <p:txBody>
          <a:bodyPr lIns="0" tIns="0" rIns="0" bIns="0" numCol="2" spcCol="292608"/>
          <a:lstStyle>
            <a:lvl1pPr marL="179370" indent="-17937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372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ontent Slide-gray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40" y="1648758"/>
            <a:ext cx="5686246"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08" y="2035250"/>
            <a:ext cx="5676478"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154" indent="0">
              <a:lnSpc>
                <a:spcPts val="1400"/>
              </a:lnSpc>
              <a:buNone/>
              <a:defRPr sz="1400">
                <a:solidFill>
                  <a:srgbClr val="2576B7"/>
                </a:solidFill>
                <a:latin typeface="Arial" panose="020B0604020202020204" pitchFamily="34" charset="0"/>
                <a:cs typeface="Arial" panose="020B0604020202020204" pitchFamily="34" charset="0"/>
              </a:defRPr>
            </a:lvl2pPr>
            <a:lvl3pPr marL="914309" indent="0">
              <a:lnSpc>
                <a:spcPts val="1400"/>
              </a:lnSpc>
              <a:buNone/>
              <a:defRPr sz="1400">
                <a:solidFill>
                  <a:srgbClr val="2576B7"/>
                </a:solidFill>
                <a:latin typeface="Arial" panose="020B0604020202020204" pitchFamily="34" charset="0"/>
                <a:cs typeface="Arial" panose="020B0604020202020204" pitchFamily="34" charset="0"/>
              </a:defRPr>
            </a:lvl3pPr>
            <a:lvl4pPr marL="1371463" indent="0">
              <a:lnSpc>
                <a:spcPts val="1400"/>
              </a:lnSpc>
              <a:buNone/>
              <a:defRPr sz="1400">
                <a:solidFill>
                  <a:srgbClr val="2576B7"/>
                </a:solidFill>
                <a:latin typeface="Arial" panose="020B0604020202020204" pitchFamily="34" charset="0"/>
                <a:cs typeface="Arial" panose="020B0604020202020204" pitchFamily="34" charset="0"/>
              </a:defRPr>
            </a:lvl4pPr>
            <a:lvl5pPr marL="1828617"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060" y="530021"/>
            <a:ext cx="4966394" cy="1130188"/>
          </a:xfrm>
        </p:spPr>
        <p:txBody>
          <a:bodyPr>
            <a:noAutofit/>
          </a:bodyPr>
          <a:lstStyle>
            <a:lvl1pPr>
              <a:lnSpc>
                <a:spcPct val="90000"/>
              </a:lnSpc>
              <a:defRPr b="0" i="0"/>
            </a:lvl1pPr>
          </a:lstStyle>
          <a:p>
            <a:r>
              <a:rPr lang="en-US"/>
              <a:t>Click to edit Master title style</a:t>
            </a:r>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2875" y="6449569"/>
            <a:ext cx="3437887" cy="13183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0" name="Rectangle 9">
            <a:extLst>
              <a:ext uri="{FF2B5EF4-FFF2-40B4-BE49-F238E27FC236}">
                <a16:creationId xmlns:a16="http://schemas.microsoft.com/office/drawing/2014/main" id="{11BBAA67-01EA-5442-AE17-60831E18D0A2}"/>
              </a:ext>
            </a:extLst>
          </p:cNvPr>
          <p:cNvSpPr/>
          <p:nvPr userDrawn="1"/>
        </p:nvSpPr>
        <p:spPr>
          <a:xfrm>
            <a:off x="8011580" y="0"/>
            <a:ext cx="4180420"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1800"/>
          </a:p>
        </p:txBody>
      </p:sp>
      <p:sp>
        <p:nvSpPr>
          <p:cNvPr id="18" name="TextBox 17">
            <a:extLst>
              <a:ext uri="{FF2B5EF4-FFF2-40B4-BE49-F238E27FC236}">
                <a16:creationId xmlns:a16="http://schemas.microsoft.com/office/drawing/2014/main" id="{173855CD-7213-0F47-93AA-736E3E614C05}"/>
              </a:ext>
            </a:extLst>
          </p:cNvPr>
          <p:cNvSpPr txBox="1"/>
          <p:nvPr userDrawn="1"/>
        </p:nvSpPr>
        <p:spPr>
          <a:xfrm>
            <a:off x="8800407" y="6451497"/>
            <a:ext cx="3437887" cy="13183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1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1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371427" y="3135637"/>
            <a:ext cx="5688859" cy="2744168"/>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554814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44769"/>
            <a:ext cx="4966394"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10" y="1643564"/>
            <a:ext cx="4115672"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28" y="2710334"/>
            <a:ext cx="5688858" cy="2999350"/>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144179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40" y="1648758"/>
            <a:ext cx="5686246"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08" y="2035250"/>
            <a:ext cx="5676478"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154" indent="0">
              <a:lnSpc>
                <a:spcPts val="1400"/>
              </a:lnSpc>
              <a:buNone/>
              <a:defRPr sz="1400">
                <a:solidFill>
                  <a:srgbClr val="2576B7"/>
                </a:solidFill>
                <a:latin typeface="Arial" panose="020B0604020202020204" pitchFamily="34" charset="0"/>
                <a:cs typeface="Arial" panose="020B0604020202020204" pitchFamily="34" charset="0"/>
              </a:defRPr>
            </a:lvl2pPr>
            <a:lvl3pPr marL="914309" indent="0">
              <a:lnSpc>
                <a:spcPts val="1400"/>
              </a:lnSpc>
              <a:buNone/>
              <a:defRPr sz="1400">
                <a:solidFill>
                  <a:srgbClr val="2576B7"/>
                </a:solidFill>
                <a:latin typeface="Arial" panose="020B0604020202020204" pitchFamily="34" charset="0"/>
                <a:cs typeface="Arial" panose="020B0604020202020204" pitchFamily="34" charset="0"/>
              </a:defRPr>
            </a:lvl3pPr>
            <a:lvl4pPr marL="1371463" indent="0">
              <a:lnSpc>
                <a:spcPts val="1400"/>
              </a:lnSpc>
              <a:buNone/>
              <a:defRPr sz="1400">
                <a:solidFill>
                  <a:srgbClr val="2576B7"/>
                </a:solidFill>
                <a:latin typeface="Arial" panose="020B0604020202020204" pitchFamily="34" charset="0"/>
                <a:cs typeface="Arial" panose="020B0604020202020204" pitchFamily="34" charset="0"/>
              </a:defRPr>
            </a:lvl4pPr>
            <a:lvl5pPr marL="1828617"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060" y="530021"/>
            <a:ext cx="4966394"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27" y="3125004"/>
            <a:ext cx="6677743" cy="2637843"/>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759434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2_Content Slide-gray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40" y="1648758"/>
            <a:ext cx="5686246"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08" y="2035250"/>
            <a:ext cx="5676478"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154" indent="0">
              <a:lnSpc>
                <a:spcPts val="1400"/>
              </a:lnSpc>
              <a:buNone/>
              <a:defRPr sz="1400">
                <a:solidFill>
                  <a:srgbClr val="2576B7"/>
                </a:solidFill>
                <a:latin typeface="Arial" panose="020B0604020202020204" pitchFamily="34" charset="0"/>
                <a:cs typeface="Arial" panose="020B0604020202020204" pitchFamily="34" charset="0"/>
              </a:defRPr>
            </a:lvl2pPr>
            <a:lvl3pPr marL="914309" indent="0">
              <a:lnSpc>
                <a:spcPts val="1400"/>
              </a:lnSpc>
              <a:buNone/>
              <a:defRPr sz="1400">
                <a:solidFill>
                  <a:srgbClr val="2576B7"/>
                </a:solidFill>
                <a:latin typeface="Arial" panose="020B0604020202020204" pitchFamily="34" charset="0"/>
                <a:cs typeface="Arial" panose="020B0604020202020204" pitchFamily="34" charset="0"/>
              </a:defRPr>
            </a:lvl3pPr>
            <a:lvl4pPr marL="1371463" indent="0">
              <a:lnSpc>
                <a:spcPts val="1400"/>
              </a:lnSpc>
              <a:buNone/>
              <a:defRPr sz="1400">
                <a:solidFill>
                  <a:srgbClr val="2576B7"/>
                </a:solidFill>
                <a:latin typeface="Arial" panose="020B0604020202020204" pitchFamily="34" charset="0"/>
                <a:cs typeface="Arial" panose="020B0604020202020204" pitchFamily="34" charset="0"/>
              </a:defRPr>
            </a:lvl4pPr>
            <a:lvl5pPr marL="1828617"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060" y="530021"/>
            <a:ext cx="4966394" cy="1130188"/>
          </a:xfrm>
        </p:spPr>
        <p:txBody>
          <a:bodyPr>
            <a:noAutofit/>
          </a:bodyPr>
          <a:lstStyle>
            <a:lvl1pPr>
              <a:lnSpc>
                <a:spcPct val="90000"/>
              </a:lnSpc>
              <a:defRPr b="0" i="0"/>
            </a:lvl1pPr>
          </a:lstStyle>
          <a:p>
            <a:r>
              <a:rPr lang="en-US"/>
              <a:t>Click to edit Master title style</a:t>
            </a:r>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2875" y="6449569"/>
            <a:ext cx="3437887" cy="13183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0" name="Rectangle 9">
            <a:extLst>
              <a:ext uri="{FF2B5EF4-FFF2-40B4-BE49-F238E27FC236}">
                <a16:creationId xmlns:a16="http://schemas.microsoft.com/office/drawing/2014/main" id="{11BBAA67-01EA-5442-AE17-60831E18D0A2}"/>
              </a:ext>
            </a:extLst>
          </p:cNvPr>
          <p:cNvSpPr/>
          <p:nvPr userDrawn="1"/>
        </p:nvSpPr>
        <p:spPr>
          <a:xfrm>
            <a:off x="8011580" y="0"/>
            <a:ext cx="4180420"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1800"/>
          </a:p>
        </p:txBody>
      </p:sp>
      <p:sp>
        <p:nvSpPr>
          <p:cNvPr id="18" name="TextBox 17">
            <a:extLst>
              <a:ext uri="{FF2B5EF4-FFF2-40B4-BE49-F238E27FC236}">
                <a16:creationId xmlns:a16="http://schemas.microsoft.com/office/drawing/2014/main" id="{173855CD-7213-0F47-93AA-736E3E614C05}"/>
              </a:ext>
            </a:extLst>
          </p:cNvPr>
          <p:cNvSpPr txBox="1"/>
          <p:nvPr userDrawn="1"/>
        </p:nvSpPr>
        <p:spPr>
          <a:xfrm>
            <a:off x="8800407" y="6451497"/>
            <a:ext cx="3437887" cy="13183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1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1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371427" y="3135637"/>
            <a:ext cx="5688859" cy="2744168"/>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859989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Title Placeholder 11">
            <a:extLst>
              <a:ext uri="{FF2B5EF4-FFF2-40B4-BE49-F238E27FC236}">
                <a16:creationId xmlns:a16="http://schemas.microsoft.com/office/drawing/2014/main" id="{E52F795C-27C2-8046-8EBA-637111198D80}"/>
              </a:ext>
            </a:extLst>
          </p:cNvPr>
          <p:cNvSpPr>
            <a:spLocks noGrp="1"/>
          </p:cNvSpPr>
          <p:nvPr>
            <p:ph type="title"/>
          </p:nvPr>
        </p:nvSpPr>
        <p:spPr>
          <a:xfrm>
            <a:off x="368968" y="528896"/>
            <a:ext cx="10515600" cy="1325563"/>
          </a:xfrm>
          <a:prstGeom prst="rect">
            <a:avLst/>
          </a:prstGeom>
        </p:spPr>
        <p:txBody>
          <a:bodyPr vert="horz" lIns="0" tIns="0" rIns="0" bIns="0" rtlCol="0" anchor="t">
            <a:normAutofit/>
          </a:bodyPr>
          <a:lstStyle>
            <a:lvl1pPr>
              <a:defRPr sz="4000" b="1" i="0">
                <a:solidFill>
                  <a:srgbClr val="717171"/>
                </a:solidFill>
                <a:latin typeface="Montserrat SemiBold" pitchFamily="2" charset="77"/>
              </a:defRPr>
            </a:lvl1pPr>
          </a:lstStyle>
          <a:p>
            <a:r>
              <a:rPr lang="en-US"/>
              <a:t>Click to edit Master title style</a:t>
            </a:r>
          </a:p>
        </p:txBody>
      </p:sp>
      <p:sp>
        <p:nvSpPr>
          <p:cNvPr id="3" name="Text Placeholder 4">
            <a:extLst>
              <a:ext uri="{FF2B5EF4-FFF2-40B4-BE49-F238E27FC236}">
                <a16:creationId xmlns:a16="http://schemas.microsoft.com/office/drawing/2014/main" id="{410EDEE3-640B-504D-9EE5-6837D51D0F1B}"/>
              </a:ext>
            </a:extLst>
          </p:cNvPr>
          <p:cNvSpPr>
            <a:spLocks noGrp="1"/>
          </p:cNvSpPr>
          <p:nvPr>
            <p:ph type="body" sz="quarter" idx="10"/>
          </p:nvPr>
        </p:nvSpPr>
        <p:spPr>
          <a:xfrm>
            <a:off x="369889" y="1098119"/>
            <a:ext cx="3832225" cy="616383"/>
          </a:xfrm>
          <a:prstGeom prst="rect">
            <a:avLst/>
          </a:prstGeom>
        </p:spPr>
        <p:txBody>
          <a:bodyPr lIns="0" tIns="0" rIns="0" bIns="0"/>
          <a:lstStyle>
            <a:lvl1pPr marL="0" indent="0">
              <a:lnSpc>
                <a:spcPct val="110000"/>
              </a:lnSpc>
              <a:buNone/>
              <a:defRPr sz="1600" b="0" i="0">
                <a:solidFill>
                  <a:srgbClr val="717171"/>
                </a:solidFill>
                <a:latin typeface="Exo" panose="02000503000000000000" pitchFamily="2" charset="77"/>
              </a:defRPr>
            </a:lvl1pPr>
            <a:lvl2pPr marL="457154" indent="0">
              <a:lnSpc>
                <a:spcPct val="110000"/>
              </a:lnSpc>
              <a:buNone/>
              <a:defRPr sz="1600" b="0" i="0">
                <a:solidFill>
                  <a:srgbClr val="717171"/>
                </a:solidFill>
                <a:latin typeface="Exo" panose="02000503000000000000" pitchFamily="2" charset="77"/>
              </a:defRPr>
            </a:lvl2pPr>
            <a:lvl3pPr marL="914309" indent="0">
              <a:lnSpc>
                <a:spcPct val="110000"/>
              </a:lnSpc>
              <a:buNone/>
              <a:defRPr sz="1600" b="0" i="0">
                <a:solidFill>
                  <a:srgbClr val="717171"/>
                </a:solidFill>
                <a:latin typeface="Exo" panose="02000503000000000000" pitchFamily="2" charset="77"/>
              </a:defRPr>
            </a:lvl3pPr>
            <a:lvl4pPr marL="1371463" indent="0">
              <a:lnSpc>
                <a:spcPct val="110000"/>
              </a:lnSpc>
              <a:buNone/>
              <a:defRPr sz="1600" b="0" i="0">
                <a:solidFill>
                  <a:srgbClr val="717171"/>
                </a:solidFill>
                <a:latin typeface="Exo" panose="02000503000000000000" pitchFamily="2" charset="77"/>
              </a:defRPr>
            </a:lvl4pPr>
            <a:lvl5pPr marL="1828617" indent="0">
              <a:lnSpc>
                <a:spcPct val="110000"/>
              </a:lnSpc>
              <a:buNone/>
              <a:defRPr sz="1600" b="0" i="0">
                <a:solidFill>
                  <a:srgbClr val="717171"/>
                </a:solidFill>
                <a:latin typeface="Exo" panose="02000503000000000000"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733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40" y="1648758"/>
            <a:ext cx="5686246"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08" y="2035250"/>
            <a:ext cx="5676478"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154" indent="0">
              <a:lnSpc>
                <a:spcPts val="1400"/>
              </a:lnSpc>
              <a:buNone/>
              <a:defRPr sz="1400">
                <a:solidFill>
                  <a:srgbClr val="2576B7"/>
                </a:solidFill>
                <a:latin typeface="Arial" panose="020B0604020202020204" pitchFamily="34" charset="0"/>
                <a:cs typeface="Arial" panose="020B0604020202020204" pitchFamily="34" charset="0"/>
              </a:defRPr>
            </a:lvl2pPr>
            <a:lvl3pPr marL="914309" indent="0">
              <a:lnSpc>
                <a:spcPts val="1400"/>
              </a:lnSpc>
              <a:buNone/>
              <a:defRPr sz="1400">
                <a:solidFill>
                  <a:srgbClr val="2576B7"/>
                </a:solidFill>
                <a:latin typeface="Arial" panose="020B0604020202020204" pitchFamily="34" charset="0"/>
                <a:cs typeface="Arial" panose="020B0604020202020204" pitchFamily="34" charset="0"/>
              </a:defRPr>
            </a:lvl3pPr>
            <a:lvl4pPr marL="1371463" indent="0">
              <a:lnSpc>
                <a:spcPts val="1400"/>
              </a:lnSpc>
              <a:buNone/>
              <a:defRPr sz="1400">
                <a:solidFill>
                  <a:srgbClr val="2576B7"/>
                </a:solidFill>
                <a:latin typeface="Arial" panose="020B0604020202020204" pitchFamily="34" charset="0"/>
                <a:cs typeface="Arial" panose="020B0604020202020204" pitchFamily="34" charset="0"/>
              </a:defRPr>
            </a:lvl4pPr>
            <a:lvl5pPr marL="1828617"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060" y="530021"/>
            <a:ext cx="4966394"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27" y="3125004"/>
            <a:ext cx="6677743" cy="2637843"/>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F39C547E-7388-DC4A-B7BE-F29EBC5287ED}"/>
              </a:ext>
            </a:extLst>
          </p:cNvPr>
          <p:cNvSpPr txBox="1"/>
          <p:nvPr userDrawn="1"/>
        </p:nvSpPr>
        <p:spPr>
          <a:xfrm>
            <a:off x="11408194" y="6471920"/>
            <a:ext cx="0" cy="0"/>
          </a:xfrm>
          <a:prstGeom prst="rect">
            <a:avLst/>
          </a:prstGeom>
        </p:spPr>
        <p:txBody>
          <a:bodyPr wrap="none" lIns="0" tIns="0" rIns="0" bIns="0" numCol="1" spcCol="360000" rtlCol="0">
            <a:noAutofit/>
          </a:bodyPr>
          <a:lstStyle/>
          <a:p>
            <a:pPr marL="179370" indent="-179370" algn="l">
              <a:lnSpc>
                <a:spcPct val="110000"/>
              </a:lnSpc>
              <a:buFont typeface="Arial" panose="020B0604020202020204" pitchFamily="34" charset="0"/>
              <a:buChar char="•"/>
              <a:tabLst/>
            </a:pPr>
            <a:endParaRPr lang="en-US" sz="140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9" name="TextBox 8">
            <a:extLst>
              <a:ext uri="{FF2B5EF4-FFF2-40B4-BE49-F238E27FC236}">
                <a16:creationId xmlns:a16="http://schemas.microsoft.com/office/drawing/2014/main" id="{CB2C4478-EAFC-4AB8-B288-37FAFBCB839D}"/>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84216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060" y="530021"/>
            <a:ext cx="9737951" cy="1130188"/>
          </a:xfrm>
        </p:spPr>
        <p:txBody>
          <a:bodyPr>
            <a:noAutofit/>
          </a:bodyPr>
          <a:lstStyle>
            <a:lvl1pPr>
              <a:defRPr b="0" i="0">
                <a:solidFill>
                  <a:srgbClr val="4A4A4A"/>
                </a:solidFill>
              </a:defRPr>
            </a:lvl1pPr>
          </a:lstStyle>
          <a:p>
            <a:r>
              <a:rPr lang="en-US"/>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610" y="1667939"/>
            <a:ext cx="4546651" cy="770461"/>
          </a:xfrm>
          <a:prstGeom prst="rect">
            <a:avLst/>
          </a:prstGeom>
        </p:spPr>
        <p:txBody>
          <a:bodyPr lIns="0" tIns="0" rIns="0" bIns="0">
            <a:noAutofit/>
          </a:bodyPr>
          <a:lstStyle>
            <a:lvl1pPr marL="0" indent="0">
              <a:lnSpc>
                <a:spcPct val="110000"/>
              </a:lnSpc>
              <a:buNone/>
              <a:defRPr sz="2000" b="0" i="0" spc="0">
                <a:solidFill>
                  <a:srgbClr val="4A4A4A"/>
                </a:solidFill>
                <a:latin typeface="Montserrat Medium"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7564" y="5120360"/>
            <a:ext cx="2839667" cy="1269682"/>
          </a:xfrm>
          <a:prstGeom prst="rect">
            <a:avLst/>
          </a:prstGeom>
        </p:spPr>
        <p:txBody>
          <a:bodyPr lIns="0" tIns="0" rIns="0" bIns="0">
            <a:noAutofit/>
          </a:bodyPr>
          <a:lstStyle>
            <a:lvl1pPr marL="0" indent="0">
              <a:lnSpc>
                <a:spcPct val="110000"/>
              </a:lnSpc>
              <a:spcBef>
                <a:spcPts val="0"/>
              </a:spcBef>
              <a:buNone/>
              <a:defRPr sz="1200" b="0" i="0">
                <a:solidFill>
                  <a:srgbClr val="2576B7"/>
                </a:solidFill>
                <a:latin typeface="Montserrat SemiBold" pitchFamily="2" charset="77"/>
                <a:cs typeface="Arial" panose="020B0604020202020204" pitchFamily="34" charset="0"/>
              </a:defRPr>
            </a:lvl1pPr>
            <a:lvl2pPr marL="457154" indent="0">
              <a:lnSpc>
                <a:spcPct val="110000"/>
              </a:lnSpc>
              <a:spcBef>
                <a:spcPts val="0"/>
              </a:spcBef>
              <a:buNone/>
              <a:defRPr sz="1200" b="0" i="0">
                <a:solidFill>
                  <a:srgbClr val="2576B7"/>
                </a:solidFill>
                <a:latin typeface="Montserrat Medium" pitchFamily="2" charset="77"/>
                <a:cs typeface="Arial" panose="020B0604020202020204" pitchFamily="34" charset="0"/>
              </a:defRPr>
            </a:lvl2pPr>
            <a:lvl3pPr marL="914309" indent="0">
              <a:lnSpc>
                <a:spcPct val="110000"/>
              </a:lnSpc>
              <a:spcBef>
                <a:spcPts val="0"/>
              </a:spcBef>
              <a:buNone/>
              <a:defRPr sz="1200" b="0" i="0">
                <a:solidFill>
                  <a:srgbClr val="2576B7"/>
                </a:solidFill>
                <a:latin typeface="Montserrat Medium" pitchFamily="2" charset="77"/>
                <a:cs typeface="Arial" panose="020B0604020202020204" pitchFamily="34" charset="0"/>
              </a:defRPr>
            </a:lvl3pPr>
            <a:lvl4pPr marL="1371463" indent="0">
              <a:lnSpc>
                <a:spcPct val="110000"/>
              </a:lnSpc>
              <a:spcBef>
                <a:spcPts val="0"/>
              </a:spcBef>
              <a:buNone/>
              <a:defRPr sz="1200" b="0" i="0">
                <a:solidFill>
                  <a:srgbClr val="2576B7"/>
                </a:solidFill>
                <a:latin typeface="Montserrat Medium" pitchFamily="2" charset="77"/>
                <a:cs typeface="Arial" panose="020B0604020202020204" pitchFamily="34" charset="0"/>
              </a:defRPr>
            </a:lvl4pPr>
            <a:lvl5pPr marL="1828617" indent="0">
              <a:lnSpc>
                <a:spcPct val="110000"/>
              </a:lnSpc>
              <a:spcBef>
                <a:spcPts val="0"/>
              </a:spcBef>
              <a:buNone/>
              <a:defRPr sz="1200" b="0" i="0">
                <a:solidFill>
                  <a:srgbClr val="2576B7"/>
                </a:solidFill>
                <a:latin typeface="Montserrat Medium"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5242603" y="1753405"/>
            <a:ext cx="6660283" cy="4218417"/>
          </a:xfrm>
          <a:prstGeom prst="rect">
            <a:avLst/>
          </a:prstGeom>
        </p:spPr>
        <p:txBody>
          <a:bodyPr lIns="0" tIns="0" rIns="0" bIns="0"/>
          <a:lstStyle>
            <a:lvl1pPr marL="179370" indent="-179370">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2C0693E-9264-4137-B98B-6FA45E37758E}"/>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522445851"/>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30021"/>
            <a:ext cx="5409381" cy="1130188"/>
          </a:xfrm>
        </p:spPr>
        <p:txBody>
          <a:bodyPr>
            <a:noAutofit/>
          </a:bodyPr>
          <a:lstStyle>
            <a:lvl1pPr>
              <a:defRPr b="0" i="0">
                <a:solidFill>
                  <a:srgbClr val="4A4A4A"/>
                </a:solidFill>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6154" y="1085064"/>
            <a:ext cx="4655719" cy="726888"/>
          </a:xfrm>
          <a:prstGeom prst="rect">
            <a:avLst/>
          </a:prstGeom>
        </p:spPr>
        <p:txBody>
          <a:bodyPr lIns="0" tIns="0" rIns="0" bIns="0">
            <a:noAutofit/>
          </a:bodyPr>
          <a:lstStyle>
            <a:lvl1pPr marL="0" indent="0">
              <a:lnSpc>
                <a:spcPct val="1000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
        <p:nvSpPr>
          <p:cNvPr id="4" name="TextBox 3">
            <a:extLst>
              <a:ext uri="{FF2B5EF4-FFF2-40B4-BE49-F238E27FC236}">
                <a16:creationId xmlns:a16="http://schemas.microsoft.com/office/drawing/2014/main" id="{18A9ADC4-CE7C-4B7B-B53A-464E603E4D01}"/>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840480395"/>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3377"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060" y="530021"/>
            <a:ext cx="2643727"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727" r="29802" b="15666"/>
          <a:stretch/>
        </p:blipFill>
        <p:spPr>
          <a:xfrm>
            <a:off x="0" y="2094272"/>
            <a:ext cx="3258970"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5718" y="1710797"/>
            <a:ext cx="1363511"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5718" y="3288813"/>
            <a:ext cx="1363511"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5718" y="4890932"/>
            <a:ext cx="1363511"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609" y="1643564"/>
            <a:ext cx="1938315" cy="1689100"/>
          </a:xfrm>
          <a:prstGeom prst="rect">
            <a:avLst/>
          </a:prstGeom>
        </p:spPr>
        <p:txBody>
          <a:bodyPr lIns="0" tIns="0" rIns="0" bIns="0">
            <a:noAutofit/>
          </a:bodyPr>
          <a:lstStyle>
            <a:lvl1pPr marL="0" indent="0">
              <a:lnSpc>
                <a:spcPct val="90000"/>
              </a:lnSpc>
              <a:buNone/>
              <a:defRPr sz="2000" b="0" i="0" spc="0">
                <a:solidFill>
                  <a:schemeClr val="bg1"/>
                </a:solidFill>
                <a:latin typeface="Montserrat Medium"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2502EE92-7C7A-FA4E-AE72-3E591F5B1581}"/>
              </a:ext>
            </a:extLst>
          </p:cNvPr>
          <p:cNvSpPr>
            <a:spLocks noGrp="1"/>
          </p:cNvSpPr>
          <p:nvPr>
            <p:ph type="body" sz="quarter" idx="18"/>
          </p:nvPr>
        </p:nvSpPr>
        <p:spPr>
          <a:xfrm>
            <a:off x="5231719" y="1710872"/>
            <a:ext cx="6260580" cy="1393834"/>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98706D75-EAF6-024B-B02C-354058500E9C}"/>
              </a:ext>
            </a:extLst>
          </p:cNvPr>
          <p:cNvSpPr>
            <a:spLocks noGrp="1"/>
          </p:cNvSpPr>
          <p:nvPr>
            <p:ph type="body" sz="quarter" idx="19"/>
          </p:nvPr>
        </p:nvSpPr>
        <p:spPr>
          <a:xfrm>
            <a:off x="5231719" y="3276600"/>
            <a:ext cx="6260580" cy="1393834"/>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8021F9AD-DC72-2E4A-948D-1084BB950A0D}"/>
              </a:ext>
            </a:extLst>
          </p:cNvPr>
          <p:cNvSpPr>
            <a:spLocks noGrp="1"/>
          </p:cNvSpPr>
          <p:nvPr>
            <p:ph type="body" sz="quarter" idx="20"/>
          </p:nvPr>
        </p:nvSpPr>
        <p:spPr>
          <a:xfrm>
            <a:off x="5231719" y="4876800"/>
            <a:ext cx="6260580" cy="1393834"/>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83F1835C-9E8A-4325-A49F-68B923B797FF}"/>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236989002"/>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Title Placeholder 11">
            <a:extLst>
              <a:ext uri="{FF2B5EF4-FFF2-40B4-BE49-F238E27FC236}">
                <a16:creationId xmlns:a16="http://schemas.microsoft.com/office/drawing/2014/main" id="{E52F795C-27C2-8046-8EBA-637111198D80}"/>
              </a:ext>
            </a:extLst>
          </p:cNvPr>
          <p:cNvSpPr>
            <a:spLocks noGrp="1"/>
          </p:cNvSpPr>
          <p:nvPr>
            <p:ph type="title"/>
          </p:nvPr>
        </p:nvSpPr>
        <p:spPr>
          <a:xfrm>
            <a:off x="368968" y="528896"/>
            <a:ext cx="10515600" cy="1325563"/>
          </a:xfrm>
          <a:prstGeom prst="rect">
            <a:avLst/>
          </a:prstGeom>
        </p:spPr>
        <p:txBody>
          <a:bodyPr vert="horz" lIns="0" tIns="0" rIns="0" bIns="0" rtlCol="0" anchor="t">
            <a:normAutofit/>
          </a:bodyPr>
          <a:lstStyle>
            <a:lvl1pPr>
              <a:defRPr sz="4000" b="1" i="0">
                <a:solidFill>
                  <a:srgbClr val="717171"/>
                </a:solidFill>
                <a:latin typeface="Montserrat SemiBold" pitchFamily="2" charset="77"/>
              </a:defRPr>
            </a:lvl1pPr>
          </a:lstStyle>
          <a:p>
            <a:r>
              <a:rPr lang="en-US"/>
              <a:t>Click to edit Master title style</a:t>
            </a:r>
          </a:p>
        </p:txBody>
      </p:sp>
      <p:sp>
        <p:nvSpPr>
          <p:cNvPr id="3" name="Text Placeholder 4">
            <a:extLst>
              <a:ext uri="{FF2B5EF4-FFF2-40B4-BE49-F238E27FC236}">
                <a16:creationId xmlns:a16="http://schemas.microsoft.com/office/drawing/2014/main" id="{410EDEE3-640B-504D-9EE5-6837D51D0F1B}"/>
              </a:ext>
            </a:extLst>
          </p:cNvPr>
          <p:cNvSpPr>
            <a:spLocks noGrp="1"/>
          </p:cNvSpPr>
          <p:nvPr>
            <p:ph type="body" sz="quarter" idx="10"/>
          </p:nvPr>
        </p:nvSpPr>
        <p:spPr>
          <a:xfrm>
            <a:off x="369889" y="1098119"/>
            <a:ext cx="3832225" cy="616383"/>
          </a:xfrm>
          <a:prstGeom prst="rect">
            <a:avLst/>
          </a:prstGeom>
        </p:spPr>
        <p:txBody>
          <a:bodyPr lIns="0" tIns="0" rIns="0" bIns="0"/>
          <a:lstStyle>
            <a:lvl1pPr marL="0" indent="0">
              <a:lnSpc>
                <a:spcPct val="110000"/>
              </a:lnSpc>
              <a:buNone/>
              <a:defRPr sz="1600" b="0" i="0">
                <a:solidFill>
                  <a:srgbClr val="717171"/>
                </a:solidFill>
                <a:latin typeface="Exo" panose="02000503000000000000" pitchFamily="2" charset="77"/>
              </a:defRPr>
            </a:lvl1pPr>
            <a:lvl2pPr marL="457154" indent="0">
              <a:lnSpc>
                <a:spcPct val="110000"/>
              </a:lnSpc>
              <a:buNone/>
              <a:defRPr sz="1600" b="0" i="0">
                <a:solidFill>
                  <a:srgbClr val="717171"/>
                </a:solidFill>
                <a:latin typeface="Exo" panose="02000503000000000000" pitchFamily="2" charset="77"/>
              </a:defRPr>
            </a:lvl2pPr>
            <a:lvl3pPr marL="914309" indent="0">
              <a:lnSpc>
                <a:spcPct val="110000"/>
              </a:lnSpc>
              <a:buNone/>
              <a:defRPr sz="1600" b="0" i="0">
                <a:solidFill>
                  <a:srgbClr val="717171"/>
                </a:solidFill>
                <a:latin typeface="Exo" panose="02000503000000000000" pitchFamily="2" charset="77"/>
              </a:defRPr>
            </a:lvl3pPr>
            <a:lvl4pPr marL="1371463" indent="0">
              <a:lnSpc>
                <a:spcPct val="110000"/>
              </a:lnSpc>
              <a:buNone/>
              <a:defRPr sz="1600" b="0" i="0">
                <a:solidFill>
                  <a:srgbClr val="717171"/>
                </a:solidFill>
                <a:latin typeface="Exo" panose="02000503000000000000" pitchFamily="2" charset="77"/>
              </a:defRPr>
            </a:lvl4pPr>
            <a:lvl5pPr marL="1828617" indent="0">
              <a:lnSpc>
                <a:spcPct val="110000"/>
              </a:lnSpc>
              <a:buNone/>
              <a:defRPr sz="1600" b="0" i="0">
                <a:solidFill>
                  <a:srgbClr val="717171"/>
                </a:solidFill>
                <a:latin typeface="Exo" panose="02000503000000000000"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0993D094-3F1A-496C-B29C-9137ACFEDA2A}"/>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78168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2B Software Revolu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49FC868-7BF5-4343-A718-74BD9CBD2748}"/>
              </a:ext>
            </a:extLst>
          </p:cNvPr>
          <p:cNvSpPr>
            <a:spLocks noGrp="1"/>
          </p:cNvSpPr>
          <p:nvPr>
            <p:ph type="ftr" sz="quarter" idx="11"/>
          </p:nvPr>
        </p:nvSpPr>
        <p:spPr>
          <a:xfrm>
            <a:off x="379664" y="194104"/>
            <a:ext cx="4114800" cy="315441"/>
          </a:xfrm>
          <a:prstGeom prst="rect">
            <a:avLst/>
          </a:prstGeom>
        </p:spPr>
        <p:txBody>
          <a:bodyPr lIns="0" tIns="0" rIns="0" bIns="0"/>
          <a:lstStyle>
            <a:lvl1pPr>
              <a:defRPr b="0" i="0">
                <a:solidFill>
                  <a:schemeClr val="tx1">
                    <a:lumMod val="50000"/>
                    <a:lumOff val="50000"/>
                  </a:schemeClr>
                </a:solidFill>
                <a:latin typeface="Montserrat" pitchFamily="2" charset="77"/>
              </a:defRPr>
            </a:lvl1pPr>
          </a:lstStyle>
          <a:p>
            <a:r>
              <a:rPr lang="en-US">
                <a:solidFill>
                  <a:srgbClr val="000000">
                    <a:lumMod val="50000"/>
                    <a:lumOff val="50000"/>
                  </a:srgbClr>
                </a:solidFill>
              </a:rPr>
              <a:t>Join the B2B Software Selection R/Evolution</a:t>
            </a:r>
          </a:p>
        </p:txBody>
      </p:sp>
      <p:sp>
        <p:nvSpPr>
          <p:cNvPr id="3" name="Text Placeholder 2">
            <a:extLst>
              <a:ext uri="{FF2B5EF4-FFF2-40B4-BE49-F238E27FC236}">
                <a16:creationId xmlns:a16="http://schemas.microsoft.com/office/drawing/2014/main" id="{3B8AC33C-B834-A748-922C-7FD1208421D8}"/>
              </a:ext>
            </a:extLst>
          </p:cNvPr>
          <p:cNvSpPr>
            <a:spLocks noGrp="1"/>
          </p:cNvSpPr>
          <p:nvPr>
            <p:ph type="body" sz="quarter" idx="13"/>
          </p:nvPr>
        </p:nvSpPr>
        <p:spPr>
          <a:xfrm>
            <a:off x="371426" y="592910"/>
            <a:ext cx="11366608" cy="2257425"/>
          </a:xfrm>
        </p:spPr>
        <p:txBody>
          <a:bodyPr>
            <a:normAutofit/>
          </a:bodyPr>
          <a:lstStyle>
            <a:lvl1pPr>
              <a:defRPr sz="4400" b="1" i="0">
                <a:latin typeface="Montserrat SemiBold" pitchFamily="2" charset="77"/>
              </a:defRPr>
            </a:lvl1pPr>
          </a:lstStyle>
          <a:p>
            <a:pPr lvl="0"/>
            <a:r>
              <a:rPr lang="en-US"/>
              <a:t>Click to edit Master text styles</a:t>
            </a:r>
          </a:p>
        </p:txBody>
      </p:sp>
      <p:sp>
        <p:nvSpPr>
          <p:cNvPr id="4" name="TextBox 3">
            <a:extLst>
              <a:ext uri="{FF2B5EF4-FFF2-40B4-BE49-F238E27FC236}">
                <a16:creationId xmlns:a16="http://schemas.microsoft.com/office/drawing/2014/main" id="{1695ECFC-A7C3-4E6A-96E2-956AFC9D065D}"/>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379533297"/>
      </p:ext>
    </p:extLst>
  </p:cSld>
  <p:clrMapOvr>
    <a:masterClrMapping/>
  </p:clrMapOvr>
  <p:extLst>
    <p:ext uri="{DCECCB84-F9BA-43D5-87BE-67443E8EF086}">
      <p15:sldGuideLst xmlns:p15="http://schemas.microsoft.com/office/powerpoint/2012/main">
        <p15:guide id="1" orient="horz" pos="232">
          <p15:clr>
            <a:srgbClr val="FBAE40"/>
          </p15:clr>
        </p15:guide>
        <p15:guide id="2" pos="23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80.xml.rels><?xml version="1.0" encoding="UTF-8" standalone="yes"?>
<Relationships xmlns="http://schemas.openxmlformats.org/package/2006/relationships"><Relationship Id="rId3" Type="http://schemas.openxmlformats.org/officeDocument/2006/relationships/slideLayout" Target="../slideLayouts/slideLayout300.xml"/><Relationship Id="rId7" Type="http://schemas.openxmlformats.org/officeDocument/2006/relationships/theme" Target="../theme/theme80.xml"/><Relationship Id="rId2" Type="http://schemas.openxmlformats.org/officeDocument/2006/relationships/slideLayout" Target="../slideLayouts/slideLayout290.xml"/><Relationship Id="rId1" Type="http://schemas.openxmlformats.org/officeDocument/2006/relationships/slideLayout" Target="../slideLayouts/slideLayout280.xml"/><Relationship Id="rId6" Type="http://schemas.openxmlformats.org/officeDocument/2006/relationships/slideLayout" Target="../slideLayouts/slideLayout330.xml"/><Relationship Id="rId5" Type="http://schemas.openxmlformats.org/officeDocument/2006/relationships/slideLayout" Target="../slideLayouts/slideLayout320.xml"/><Relationship Id="rId4" Type="http://schemas.openxmlformats.org/officeDocument/2006/relationships/slideLayout" Target="../slideLayouts/slideLayout3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C074D-1288-4459-B98C-1975F32CCB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A920596-40F9-4F2C-B008-7C6108968E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9102583-5CA0-4C00-B17F-A498A03109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F1198-D678-4916-AC54-C34DDD40F4B0}" type="datetimeFigureOut">
              <a:rPr lang="en-CA" smtClean="0"/>
              <a:t>2022-01-05</a:t>
            </a:fld>
            <a:endParaRPr lang="en-CA"/>
          </a:p>
        </p:txBody>
      </p:sp>
      <p:sp>
        <p:nvSpPr>
          <p:cNvPr id="5" name="Footer Placeholder 4">
            <a:extLst>
              <a:ext uri="{FF2B5EF4-FFF2-40B4-BE49-F238E27FC236}">
                <a16:creationId xmlns:a16="http://schemas.microsoft.com/office/drawing/2014/main" id="{C3C18A8C-2835-41A9-9592-10F835405E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8986F59-022C-479D-AA9F-D14666D963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6D48F-EDE7-453D-BC85-A2E097E623A5}" type="slidenum">
              <a:rPr lang="en-CA" smtClean="0"/>
              <a:t>‹#›</a:t>
            </a:fld>
            <a:endParaRPr lang="en-CA"/>
          </a:p>
        </p:txBody>
      </p:sp>
    </p:spTree>
    <p:extLst>
      <p:ext uri="{BB962C8B-B14F-4D97-AF65-F5344CB8AC3E}">
        <p14:creationId xmlns:p14="http://schemas.microsoft.com/office/powerpoint/2010/main" val="4265316749"/>
      </p:ext>
    </p:extLst>
  </p:cSld>
  <p:clrMap bg1="lt1" tx1="dk1" bg2="lt2" tx2="dk2" accent1="accent1" accent2="accent2" accent3="accent3" accent4="accent4" accent5="accent5" accent6="accent6" hlink="hlink" folHlink="folHlink"/>
  <p:sldLayoutIdLst>
    <p:sldLayoutId id="2147483650" r:id="rId1"/>
    <p:sldLayoutId id="2147483815" r:id="rId2"/>
    <p:sldLayoutId id="2147483817" r:id="rId3"/>
    <p:sldLayoutId id="2147483818" r:id="rId4"/>
    <p:sldLayoutId id="2147483820" r:id="rId5"/>
    <p:sldLayoutId id="2147484412" r:id="rId6"/>
    <p:sldLayoutId id="2147484413" r:id="rId7"/>
    <p:sldLayoutId id="2147484681" r:id="rId8"/>
    <p:sldLayoutId id="2147484683" r:id="rId9"/>
    <p:sldLayoutId id="214748468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schemeClr>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p:nvSpPr>
        <p:spPr>
          <a:xfrm>
            <a:off x="5964255" y="6040552"/>
            <a:ext cx="3221365" cy="502469"/>
          </a:xfrm>
          <a:prstGeom prst="rect">
            <a:avLst/>
          </a:prstGeom>
        </p:spPr>
        <p:txBody>
          <a:bodyPr vert="horz" wrap="square" lIns="0" tIns="2310" rIns="0" bIns="0" rtlCol="0">
            <a:noAutofit/>
          </a:bodyPr>
          <a:lstStyle/>
          <a:p>
            <a:pPr marL="7700" marR="3081" indent="33883" algn="r">
              <a:lnSpc>
                <a:spcPts val="958"/>
              </a:lnSpc>
              <a:spcBef>
                <a:spcPts val="18"/>
              </a:spcBef>
            </a:pPr>
            <a:r>
              <a:rPr sz="788" b="0" i="0" spc="-6">
                <a:solidFill>
                  <a:srgbClr val="DCDCDC"/>
                </a:solidFill>
                <a:latin typeface="Roboto Condensed Light" panose="02000000000000000000" pitchFamily="2" charset="0"/>
                <a:ea typeface="Roboto Condensed Light" panose="02000000000000000000" pitchFamily="2" charset="0"/>
                <a:cs typeface="Arial"/>
              </a:rPr>
              <a:t>Info-Tech </a:t>
            </a:r>
            <a:r>
              <a:rPr sz="788" b="0" i="0" spc="3">
                <a:solidFill>
                  <a:srgbClr val="DCDCDC"/>
                </a:solidFill>
                <a:latin typeface="Roboto Condensed Light" panose="02000000000000000000" pitchFamily="2" charset="0"/>
                <a:ea typeface="Roboto Condensed Light" panose="02000000000000000000" pitchFamily="2" charset="0"/>
                <a:cs typeface="Arial"/>
              </a:rPr>
              <a:t>Research </a:t>
            </a:r>
            <a:r>
              <a:rPr sz="788" b="0" i="0" spc="6">
                <a:solidFill>
                  <a:srgbClr val="DCDCDC"/>
                </a:solidFill>
                <a:latin typeface="Roboto Condensed Light" panose="02000000000000000000" pitchFamily="2" charset="0"/>
                <a:ea typeface="Roboto Condensed Light" panose="02000000000000000000" pitchFamily="2" charset="0"/>
                <a:cs typeface="Arial"/>
              </a:rPr>
              <a:t>Group </a:t>
            </a:r>
            <a:r>
              <a:rPr sz="788" b="0" i="0" spc="3">
                <a:solidFill>
                  <a:srgbClr val="DCDCDC"/>
                </a:solidFill>
                <a:latin typeface="Roboto Condensed Light" panose="02000000000000000000" pitchFamily="2" charset="0"/>
                <a:ea typeface="Roboto Condensed Light" panose="02000000000000000000" pitchFamily="2" charset="0"/>
                <a:cs typeface="Arial"/>
              </a:rPr>
              <a:t>Inc. </a:t>
            </a:r>
            <a:r>
              <a:rPr sz="788" b="0" i="0">
                <a:solidFill>
                  <a:srgbClr val="DCDCDC"/>
                </a:solidFill>
                <a:latin typeface="Roboto Condensed Light" panose="02000000000000000000" pitchFamily="2" charset="0"/>
                <a:ea typeface="Roboto Condensed Light" panose="02000000000000000000" pitchFamily="2" charset="0"/>
                <a:cs typeface="Arial"/>
              </a:rPr>
              <a:t>is </a:t>
            </a:r>
            <a:r>
              <a:rPr sz="788" b="0" i="0" spc="6">
                <a:solidFill>
                  <a:srgbClr val="DCDCDC"/>
                </a:solidFill>
                <a:latin typeface="Roboto Condensed Light" panose="02000000000000000000" pitchFamily="2" charset="0"/>
                <a:ea typeface="Roboto Condensed Light" panose="02000000000000000000" pitchFamily="2" charset="0"/>
                <a:cs typeface="Arial"/>
              </a:rPr>
              <a:t>a </a:t>
            </a:r>
            <a:r>
              <a:rPr sz="788" b="0" i="0">
                <a:solidFill>
                  <a:srgbClr val="DCDCDC"/>
                </a:solidFill>
                <a:latin typeface="Roboto Condensed Light" panose="02000000000000000000" pitchFamily="2" charset="0"/>
                <a:ea typeface="Roboto Condensed Light" panose="02000000000000000000" pitchFamily="2" charset="0"/>
                <a:cs typeface="Arial"/>
              </a:rPr>
              <a:t>global leader </a:t>
            </a:r>
            <a:r>
              <a:rPr sz="788" b="0" i="0" spc="3">
                <a:solidFill>
                  <a:srgbClr val="DCDCDC"/>
                </a:solidFill>
                <a:latin typeface="Roboto Condensed Light" panose="02000000000000000000" pitchFamily="2" charset="0"/>
                <a:ea typeface="Roboto Condensed Light" panose="02000000000000000000" pitchFamily="2" charset="0"/>
                <a:cs typeface="Arial"/>
              </a:rPr>
              <a:t>in </a:t>
            </a:r>
            <a:r>
              <a:rPr sz="788" b="0" i="0">
                <a:solidFill>
                  <a:srgbClr val="DCDCDC"/>
                </a:solidFill>
                <a:latin typeface="Roboto Condensed Light" panose="02000000000000000000" pitchFamily="2" charset="0"/>
                <a:ea typeface="Roboto Condensed Light" panose="02000000000000000000" pitchFamily="2" charset="0"/>
                <a:cs typeface="Arial"/>
              </a:rPr>
              <a:t>providing </a:t>
            </a:r>
            <a:r>
              <a:rPr sz="788" b="0" i="0" spc="3">
                <a:solidFill>
                  <a:srgbClr val="DCDCDC"/>
                </a:solidFill>
                <a:latin typeface="Roboto Condensed Light" panose="02000000000000000000" pitchFamily="2" charset="0"/>
                <a:ea typeface="Roboto Condensed Light" panose="02000000000000000000" pitchFamily="2" charset="0"/>
                <a:cs typeface="Arial"/>
              </a:rPr>
              <a:t>IT research</a:t>
            </a:r>
            <a:r>
              <a:rPr sz="788" b="0" i="0" spc="64">
                <a:solidFill>
                  <a:srgbClr val="DCDCDC"/>
                </a:solidFill>
                <a:latin typeface="Roboto Condensed Light" panose="02000000000000000000" pitchFamily="2" charset="0"/>
                <a:ea typeface="Roboto Condensed Light" panose="02000000000000000000" pitchFamily="2" charset="0"/>
                <a:cs typeface="Arial"/>
              </a:rPr>
              <a:t> </a:t>
            </a:r>
            <a:r>
              <a:rPr sz="788" b="0" i="0" spc="3">
                <a:solidFill>
                  <a:srgbClr val="DCDCDC"/>
                </a:solidFill>
                <a:latin typeface="Roboto Condensed Light" panose="02000000000000000000" pitchFamily="2" charset="0"/>
                <a:ea typeface="Roboto Condensed Light" panose="02000000000000000000" pitchFamily="2" charset="0"/>
                <a:cs typeface="Arial"/>
              </a:rPr>
              <a:t>and</a:t>
            </a:r>
            <a:r>
              <a:rPr sz="788" b="0" i="0" spc="9">
                <a:solidFill>
                  <a:srgbClr val="DCDCDC"/>
                </a:solidFill>
                <a:latin typeface="Roboto Condensed Light" panose="02000000000000000000" pitchFamily="2" charset="0"/>
                <a:ea typeface="Roboto Condensed Light" panose="02000000000000000000" pitchFamily="2" charset="0"/>
                <a:cs typeface="Arial"/>
              </a:rPr>
              <a:t> </a:t>
            </a:r>
            <a:r>
              <a:rPr sz="788" b="0" i="0">
                <a:solidFill>
                  <a:srgbClr val="DCDCDC"/>
                </a:solidFill>
                <a:latin typeface="Roboto Condensed Light" panose="02000000000000000000" pitchFamily="2" charset="0"/>
                <a:ea typeface="Roboto Condensed Light" panose="02000000000000000000" pitchFamily="2" charset="0"/>
                <a:cs typeface="Arial"/>
              </a:rPr>
              <a:t>advice.  </a:t>
            </a:r>
            <a:r>
              <a:rPr sz="788" b="0" i="0" spc="-6">
                <a:solidFill>
                  <a:srgbClr val="DCDCDC"/>
                </a:solidFill>
                <a:latin typeface="Roboto Condensed Light" panose="02000000000000000000" pitchFamily="2" charset="0"/>
                <a:ea typeface="Roboto Condensed Light" panose="02000000000000000000" pitchFamily="2" charset="0"/>
                <a:cs typeface="Arial"/>
              </a:rPr>
              <a:t>Info-Tech’s </a:t>
            </a:r>
            <a:r>
              <a:rPr sz="788" b="0" i="0">
                <a:solidFill>
                  <a:srgbClr val="DCDCDC"/>
                </a:solidFill>
                <a:latin typeface="Roboto Condensed Light" panose="02000000000000000000" pitchFamily="2" charset="0"/>
                <a:ea typeface="Roboto Condensed Light" panose="02000000000000000000" pitchFamily="2" charset="0"/>
                <a:cs typeface="Arial"/>
              </a:rPr>
              <a:t>products </a:t>
            </a:r>
            <a:r>
              <a:rPr sz="788" b="0" i="0" spc="3">
                <a:solidFill>
                  <a:srgbClr val="DCDCDC"/>
                </a:solidFill>
                <a:latin typeface="Roboto Condensed Light" panose="02000000000000000000" pitchFamily="2" charset="0"/>
                <a:ea typeface="Roboto Condensed Light" panose="02000000000000000000" pitchFamily="2" charset="0"/>
                <a:cs typeface="Arial"/>
              </a:rPr>
              <a:t>and services </a:t>
            </a:r>
            <a:r>
              <a:rPr sz="788" b="0" i="0" spc="6">
                <a:solidFill>
                  <a:srgbClr val="DCDCDC"/>
                </a:solidFill>
                <a:latin typeface="Roboto Condensed Light" panose="02000000000000000000" pitchFamily="2" charset="0"/>
                <a:ea typeface="Roboto Condensed Light" panose="02000000000000000000" pitchFamily="2" charset="0"/>
                <a:cs typeface="Arial"/>
              </a:rPr>
              <a:t>combine </a:t>
            </a:r>
            <a:r>
              <a:rPr sz="788" b="0" i="0">
                <a:solidFill>
                  <a:srgbClr val="DCDCDC"/>
                </a:solidFill>
                <a:latin typeface="Roboto Condensed Light" panose="02000000000000000000" pitchFamily="2" charset="0"/>
                <a:ea typeface="Roboto Condensed Light" panose="02000000000000000000" pitchFamily="2" charset="0"/>
                <a:cs typeface="Arial"/>
              </a:rPr>
              <a:t>actionable insight </a:t>
            </a:r>
            <a:r>
              <a:rPr sz="788" b="0" i="0" spc="3">
                <a:solidFill>
                  <a:srgbClr val="DCDCDC"/>
                </a:solidFill>
                <a:latin typeface="Roboto Condensed Light" panose="02000000000000000000" pitchFamily="2" charset="0"/>
                <a:ea typeface="Roboto Condensed Light" panose="02000000000000000000" pitchFamily="2" charset="0"/>
                <a:cs typeface="Arial"/>
              </a:rPr>
              <a:t>and relevant</a:t>
            </a:r>
            <a:r>
              <a:rPr sz="788" b="0" i="0" spc="76">
                <a:solidFill>
                  <a:srgbClr val="DCDCDC"/>
                </a:solidFill>
                <a:latin typeface="Roboto Condensed Light" panose="02000000000000000000" pitchFamily="2" charset="0"/>
                <a:ea typeface="Roboto Condensed Light" panose="02000000000000000000" pitchFamily="2" charset="0"/>
                <a:cs typeface="Arial"/>
              </a:rPr>
              <a:t> </a:t>
            </a:r>
            <a:r>
              <a:rPr sz="788" b="0" i="0" spc="3">
                <a:solidFill>
                  <a:srgbClr val="DCDCDC"/>
                </a:solidFill>
                <a:latin typeface="Roboto Condensed Light" panose="02000000000000000000" pitchFamily="2" charset="0"/>
                <a:ea typeface="Roboto Condensed Light" panose="02000000000000000000" pitchFamily="2" charset="0"/>
                <a:cs typeface="Arial"/>
              </a:rPr>
              <a:t>advice</a:t>
            </a:r>
            <a:r>
              <a:rPr sz="788" b="0" i="0" spc="12">
                <a:solidFill>
                  <a:srgbClr val="DCDCDC"/>
                </a:solidFill>
                <a:latin typeface="Roboto Condensed Light" panose="02000000000000000000" pitchFamily="2" charset="0"/>
                <a:ea typeface="Roboto Condensed Light" panose="02000000000000000000" pitchFamily="2" charset="0"/>
                <a:cs typeface="Arial"/>
              </a:rPr>
              <a:t> </a:t>
            </a:r>
            <a:r>
              <a:rPr sz="788" b="0" i="0">
                <a:solidFill>
                  <a:srgbClr val="DCDCDC"/>
                </a:solidFill>
                <a:latin typeface="Roboto Condensed Light" panose="02000000000000000000" pitchFamily="2" charset="0"/>
                <a:ea typeface="Roboto Condensed Light" panose="02000000000000000000" pitchFamily="2" charset="0"/>
                <a:cs typeface="Arial"/>
              </a:rPr>
              <a:t>with  </a:t>
            </a:r>
            <a:r>
              <a:rPr sz="788" b="0" i="0" spc="3">
                <a:solidFill>
                  <a:srgbClr val="DCDCDC"/>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a:solidFill>
                  <a:srgbClr val="DCDCDC"/>
                </a:solidFill>
                <a:latin typeface="Roboto Condensed Light" panose="02000000000000000000" pitchFamily="2" charset="0"/>
                <a:ea typeface="Roboto Condensed Light" panose="02000000000000000000" pitchFamily="2" charset="0"/>
                <a:cs typeface="Arial"/>
              </a:rPr>
              <a:t> </a:t>
            </a:r>
            <a:r>
              <a:rPr sz="788" b="0" i="0" spc="3">
                <a:solidFill>
                  <a:srgbClr val="DCDCDC"/>
                </a:solidFill>
                <a:latin typeface="Roboto Condensed Light" panose="02000000000000000000" pitchFamily="2" charset="0"/>
                <a:ea typeface="Roboto Condensed Light" panose="02000000000000000000" pitchFamily="2" charset="0"/>
                <a:cs typeface="Arial"/>
              </a:rPr>
              <a:t>concerns.</a:t>
            </a:r>
            <a:endParaRPr sz="788" b="0" i="0">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a:solidFill>
                  <a:srgbClr val="DCDCDC"/>
                </a:solidFill>
                <a:latin typeface="Roboto Condensed Light" panose="02000000000000000000" pitchFamily="2" charset="0"/>
                <a:ea typeface="Roboto Condensed Light" panose="02000000000000000000" pitchFamily="2" charset="0"/>
                <a:cs typeface="Arial"/>
              </a:rPr>
              <a:t>© </a:t>
            </a:r>
            <a:r>
              <a:rPr sz="788" b="0" i="0" spc="3">
                <a:solidFill>
                  <a:srgbClr val="DCDCDC"/>
                </a:solidFill>
                <a:latin typeface="Roboto Condensed Light" panose="02000000000000000000" pitchFamily="2" charset="0"/>
                <a:ea typeface="Roboto Condensed Light" panose="02000000000000000000" pitchFamily="2" charset="0"/>
                <a:cs typeface="Arial"/>
              </a:rPr>
              <a:t>1997-20</a:t>
            </a:r>
            <a:r>
              <a:rPr lang="en-US" sz="788" b="0" i="0" spc="3">
                <a:solidFill>
                  <a:srgbClr val="DCDCDC"/>
                </a:solidFill>
                <a:latin typeface="Roboto Condensed Light" panose="02000000000000000000" pitchFamily="2" charset="0"/>
                <a:ea typeface="Roboto Condensed Light" panose="02000000000000000000" pitchFamily="2" charset="0"/>
                <a:cs typeface="Arial"/>
              </a:rPr>
              <a:t>20</a:t>
            </a:r>
            <a:r>
              <a:rPr sz="788" b="0" i="0" spc="3">
                <a:solidFill>
                  <a:srgbClr val="DCDCDC"/>
                </a:solidFill>
                <a:latin typeface="Roboto Condensed Light" panose="02000000000000000000" pitchFamily="2" charset="0"/>
                <a:ea typeface="Roboto Condensed Light" panose="02000000000000000000" pitchFamily="2" charset="0"/>
                <a:cs typeface="Arial"/>
              </a:rPr>
              <a:t> </a:t>
            </a:r>
            <a:r>
              <a:rPr sz="788" b="0" i="0" spc="-6">
                <a:solidFill>
                  <a:srgbClr val="DCDCDC"/>
                </a:solidFill>
                <a:latin typeface="Roboto Condensed Light" panose="02000000000000000000" pitchFamily="2" charset="0"/>
                <a:ea typeface="Roboto Condensed Light" panose="02000000000000000000" pitchFamily="2" charset="0"/>
                <a:cs typeface="Arial"/>
              </a:rPr>
              <a:t>Info-Tech </a:t>
            </a:r>
            <a:r>
              <a:rPr sz="788" b="0" i="0" spc="3">
                <a:solidFill>
                  <a:srgbClr val="DCDCDC"/>
                </a:solidFill>
                <a:latin typeface="Roboto Condensed Light" panose="02000000000000000000" pitchFamily="2" charset="0"/>
                <a:ea typeface="Roboto Condensed Light" panose="02000000000000000000" pitchFamily="2" charset="0"/>
                <a:cs typeface="Arial"/>
              </a:rPr>
              <a:t>Research </a:t>
            </a:r>
            <a:r>
              <a:rPr sz="788" b="0" i="0" spc="6">
                <a:solidFill>
                  <a:srgbClr val="DCDCDC"/>
                </a:solidFill>
                <a:latin typeface="Roboto Condensed Light" panose="02000000000000000000" pitchFamily="2" charset="0"/>
                <a:ea typeface="Roboto Condensed Light" panose="02000000000000000000" pitchFamily="2" charset="0"/>
                <a:cs typeface="Arial"/>
              </a:rPr>
              <a:t>Group</a:t>
            </a:r>
            <a:r>
              <a:rPr sz="788" b="0" i="0" spc="-27">
                <a:solidFill>
                  <a:srgbClr val="DCDCDC"/>
                </a:solidFill>
                <a:latin typeface="Roboto Condensed Light" panose="02000000000000000000" pitchFamily="2" charset="0"/>
                <a:ea typeface="Roboto Condensed Light" panose="02000000000000000000" pitchFamily="2" charset="0"/>
                <a:cs typeface="Arial"/>
              </a:rPr>
              <a:t> </a:t>
            </a:r>
            <a:r>
              <a:rPr sz="788" b="0" i="0" spc="3">
                <a:solidFill>
                  <a:srgbClr val="DCDCDC"/>
                </a:solidFill>
                <a:latin typeface="Roboto Condensed Light" panose="02000000000000000000" pitchFamily="2" charset="0"/>
                <a:ea typeface="Roboto Condensed Light" panose="02000000000000000000" pitchFamily="2" charset="0"/>
                <a:cs typeface="Arial"/>
              </a:rPr>
              <a:t>Inc.</a:t>
            </a:r>
            <a:endParaRPr sz="788" b="0" i="0">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7181" y="5803901"/>
            <a:ext cx="2817835" cy="965200"/>
          </a:xfrm>
          <a:prstGeom prst="rect">
            <a:avLst/>
          </a:prstGeom>
        </p:spPr>
      </p:pic>
      <p:sp>
        <p:nvSpPr>
          <p:cNvPr id="5" name="TextBox 4">
            <a:extLst>
              <a:ext uri="{FF2B5EF4-FFF2-40B4-BE49-F238E27FC236}">
                <a16:creationId xmlns:a16="http://schemas.microsoft.com/office/drawing/2014/main" id="{88CFA61C-68E0-4D3D-9A8E-B68657E565E6}"/>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37207869"/>
      </p:ext>
    </p:extLst>
  </p:cSld>
  <p:clrMap bg1="lt1" tx1="dk1" bg2="lt2" tx2="dk2" accent1="accent1" accent2="accent2" accent3="accent3" accent4="accent4" accent5="accent5" accent6="accent6" hlink="hlink" folHlink="folHlink"/>
  <p:sldLayoutIdLst>
    <p:sldLayoutId id="2147484684" r:id="rId1"/>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277218" eaLnBrk="1" hangingPunct="1">
        <a:defRPr>
          <a:latin typeface="+mn-lt"/>
          <a:ea typeface="+mn-ea"/>
          <a:cs typeface="+mn-cs"/>
        </a:defRPr>
      </a:lvl2pPr>
      <a:lvl3pPr marL="554437" eaLnBrk="1" hangingPunct="1">
        <a:defRPr>
          <a:latin typeface="+mn-lt"/>
          <a:ea typeface="+mn-ea"/>
          <a:cs typeface="+mn-cs"/>
        </a:defRPr>
      </a:lvl3pPr>
      <a:lvl4pPr marL="831655" eaLnBrk="1" hangingPunct="1">
        <a:defRPr>
          <a:latin typeface="+mn-lt"/>
          <a:ea typeface="+mn-ea"/>
          <a:cs typeface="+mn-cs"/>
        </a:defRPr>
      </a:lvl4pPr>
      <a:lvl5pPr marL="1108873" eaLnBrk="1" hangingPunct="1">
        <a:defRPr>
          <a:latin typeface="+mn-lt"/>
          <a:ea typeface="+mn-ea"/>
          <a:cs typeface="+mn-cs"/>
        </a:defRPr>
      </a:lvl5pPr>
      <a:lvl6pPr marL="1386091" eaLnBrk="1" hangingPunct="1">
        <a:defRPr>
          <a:latin typeface="+mn-lt"/>
          <a:ea typeface="+mn-ea"/>
          <a:cs typeface="+mn-cs"/>
        </a:defRPr>
      </a:lvl6pPr>
      <a:lvl7pPr marL="1663310" eaLnBrk="1" hangingPunct="1">
        <a:defRPr>
          <a:latin typeface="+mn-lt"/>
          <a:ea typeface="+mn-ea"/>
          <a:cs typeface="+mn-cs"/>
        </a:defRPr>
      </a:lvl7pPr>
      <a:lvl8pPr marL="1940529" eaLnBrk="1" hangingPunct="1">
        <a:defRPr>
          <a:latin typeface="+mn-lt"/>
          <a:ea typeface="+mn-ea"/>
          <a:cs typeface="+mn-cs"/>
        </a:defRPr>
      </a:lvl8pPr>
      <a:lvl9pPr marL="2217747" eaLnBrk="1" hangingPunct="1">
        <a:defRPr>
          <a:latin typeface="+mn-lt"/>
          <a:ea typeface="+mn-ea"/>
          <a:cs typeface="+mn-cs"/>
        </a:defRPr>
      </a:lvl9pPr>
    </p:bodyStyle>
    <p:otherStyle>
      <a:lvl1pPr marL="0" eaLnBrk="1" hangingPunct="1">
        <a:defRPr>
          <a:latin typeface="+mn-lt"/>
          <a:ea typeface="+mn-ea"/>
          <a:cs typeface="+mn-cs"/>
        </a:defRPr>
      </a:lvl1pPr>
      <a:lvl2pPr marL="277218" eaLnBrk="1" hangingPunct="1">
        <a:defRPr>
          <a:latin typeface="+mn-lt"/>
          <a:ea typeface="+mn-ea"/>
          <a:cs typeface="+mn-cs"/>
        </a:defRPr>
      </a:lvl2pPr>
      <a:lvl3pPr marL="554437" eaLnBrk="1" hangingPunct="1">
        <a:defRPr>
          <a:latin typeface="+mn-lt"/>
          <a:ea typeface="+mn-ea"/>
          <a:cs typeface="+mn-cs"/>
        </a:defRPr>
      </a:lvl3pPr>
      <a:lvl4pPr marL="831655" eaLnBrk="1" hangingPunct="1">
        <a:defRPr>
          <a:latin typeface="+mn-lt"/>
          <a:ea typeface="+mn-ea"/>
          <a:cs typeface="+mn-cs"/>
        </a:defRPr>
      </a:lvl4pPr>
      <a:lvl5pPr marL="1108873" eaLnBrk="1" hangingPunct="1">
        <a:defRPr>
          <a:latin typeface="+mn-lt"/>
          <a:ea typeface="+mn-ea"/>
          <a:cs typeface="+mn-cs"/>
        </a:defRPr>
      </a:lvl5pPr>
      <a:lvl6pPr marL="1386091" eaLnBrk="1" hangingPunct="1">
        <a:defRPr>
          <a:latin typeface="+mn-lt"/>
          <a:ea typeface="+mn-ea"/>
          <a:cs typeface="+mn-cs"/>
        </a:defRPr>
      </a:lvl6pPr>
      <a:lvl7pPr marL="1663310" eaLnBrk="1" hangingPunct="1">
        <a:defRPr>
          <a:latin typeface="+mn-lt"/>
          <a:ea typeface="+mn-ea"/>
          <a:cs typeface="+mn-cs"/>
        </a:defRPr>
      </a:lvl7pPr>
      <a:lvl8pPr marL="1940529" eaLnBrk="1" hangingPunct="1">
        <a:defRPr>
          <a:latin typeface="+mn-lt"/>
          <a:ea typeface="+mn-ea"/>
          <a:cs typeface="+mn-cs"/>
        </a:defRPr>
      </a:lvl8pPr>
      <a:lvl9pPr marL="2217747" eaLnBrk="1" hangingPunct="1">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p:nvSpPr>
        <p:spPr>
          <a:xfrm>
            <a:off x="5964255" y="6040552"/>
            <a:ext cx="3221365" cy="502469"/>
          </a:xfrm>
          <a:prstGeom prst="rect">
            <a:avLst/>
          </a:prstGeom>
        </p:spPr>
        <p:txBody>
          <a:bodyPr vert="horz" wrap="square" lIns="0" tIns="2310" rIns="0" bIns="0" rtlCol="0">
            <a:noAutofit/>
          </a:bodyPr>
          <a:lstStyle/>
          <a:p>
            <a:pPr marL="7700" marR="3081" indent="33883" algn="r">
              <a:lnSpc>
                <a:spcPts val="958"/>
              </a:lnSpc>
              <a:spcBef>
                <a:spcPts val="18"/>
              </a:spcBef>
            </a:pPr>
            <a:r>
              <a:rPr sz="788" b="0" i="0" spc="-6">
                <a:solidFill>
                  <a:schemeClr val="tx1"/>
                </a:solidFill>
                <a:latin typeface="Roboto Condensed Light" panose="02000000000000000000" pitchFamily="2" charset="0"/>
                <a:ea typeface="Roboto Condensed Light" panose="02000000000000000000" pitchFamily="2" charset="0"/>
                <a:cs typeface="Arial"/>
              </a:rPr>
              <a:t>Info-Tech </a:t>
            </a:r>
            <a:r>
              <a:rPr sz="788" b="0" i="0" spc="3">
                <a:solidFill>
                  <a:schemeClr val="tx1"/>
                </a:solidFill>
                <a:latin typeface="Roboto Condensed Light" panose="02000000000000000000" pitchFamily="2" charset="0"/>
                <a:ea typeface="Roboto Condensed Light" panose="02000000000000000000" pitchFamily="2" charset="0"/>
                <a:cs typeface="Arial"/>
              </a:rPr>
              <a:t>Research </a:t>
            </a:r>
            <a:r>
              <a:rPr sz="788" b="0" i="0" spc="6">
                <a:solidFill>
                  <a:schemeClr val="tx1"/>
                </a:solidFill>
                <a:latin typeface="Roboto Condensed Light" panose="02000000000000000000" pitchFamily="2" charset="0"/>
                <a:ea typeface="Roboto Condensed Light" panose="02000000000000000000" pitchFamily="2" charset="0"/>
                <a:cs typeface="Arial"/>
              </a:rPr>
              <a:t>Group </a:t>
            </a:r>
            <a:r>
              <a:rPr sz="788" b="0" i="0" spc="3">
                <a:solidFill>
                  <a:schemeClr val="tx1"/>
                </a:solidFill>
                <a:latin typeface="Roboto Condensed Light" panose="02000000000000000000" pitchFamily="2" charset="0"/>
                <a:ea typeface="Roboto Condensed Light" panose="02000000000000000000" pitchFamily="2" charset="0"/>
                <a:cs typeface="Arial"/>
              </a:rPr>
              <a:t>Inc. </a:t>
            </a:r>
            <a:r>
              <a:rPr sz="788" b="0" i="0">
                <a:solidFill>
                  <a:schemeClr val="tx1"/>
                </a:solidFill>
                <a:latin typeface="Roboto Condensed Light" panose="02000000000000000000" pitchFamily="2" charset="0"/>
                <a:ea typeface="Roboto Condensed Light" panose="02000000000000000000" pitchFamily="2" charset="0"/>
                <a:cs typeface="Arial"/>
              </a:rPr>
              <a:t>is </a:t>
            </a:r>
            <a:r>
              <a:rPr sz="788" b="0" i="0" spc="6">
                <a:solidFill>
                  <a:schemeClr val="tx1"/>
                </a:solidFill>
                <a:latin typeface="Roboto Condensed Light" panose="02000000000000000000" pitchFamily="2" charset="0"/>
                <a:ea typeface="Roboto Condensed Light" panose="02000000000000000000" pitchFamily="2" charset="0"/>
                <a:cs typeface="Arial"/>
              </a:rPr>
              <a:t>a </a:t>
            </a:r>
            <a:r>
              <a:rPr sz="788" b="0" i="0">
                <a:solidFill>
                  <a:schemeClr val="tx1"/>
                </a:solidFill>
                <a:latin typeface="Roboto Condensed Light" panose="02000000000000000000" pitchFamily="2" charset="0"/>
                <a:ea typeface="Roboto Condensed Light" panose="02000000000000000000" pitchFamily="2" charset="0"/>
                <a:cs typeface="Arial"/>
              </a:rPr>
              <a:t>global leader </a:t>
            </a:r>
            <a:r>
              <a:rPr sz="788" b="0" i="0" spc="3">
                <a:solidFill>
                  <a:schemeClr val="tx1"/>
                </a:solidFill>
                <a:latin typeface="Roboto Condensed Light" panose="02000000000000000000" pitchFamily="2" charset="0"/>
                <a:ea typeface="Roboto Condensed Light" panose="02000000000000000000" pitchFamily="2" charset="0"/>
                <a:cs typeface="Arial"/>
              </a:rPr>
              <a:t>in </a:t>
            </a:r>
            <a:r>
              <a:rPr sz="788" b="0" i="0">
                <a:solidFill>
                  <a:schemeClr val="tx1"/>
                </a:solidFill>
                <a:latin typeface="Roboto Condensed Light" panose="02000000000000000000" pitchFamily="2" charset="0"/>
                <a:ea typeface="Roboto Condensed Light" panose="02000000000000000000" pitchFamily="2" charset="0"/>
                <a:cs typeface="Arial"/>
              </a:rPr>
              <a:t>providing </a:t>
            </a:r>
            <a:r>
              <a:rPr sz="788" b="0" i="0" spc="3">
                <a:solidFill>
                  <a:schemeClr val="tx1"/>
                </a:solidFill>
                <a:latin typeface="Roboto Condensed Light" panose="02000000000000000000" pitchFamily="2" charset="0"/>
                <a:ea typeface="Roboto Condensed Light" panose="02000000000000000000" pitchFamily="2" charset="0"/>
                <a:cs typeface="Arial"/>
              </a:rPr>
              <a:t>IT research</a:t>
            </a:r>
            <a:r>
              <a:rPr sz="788" b="0" i="0" spc="64">
                <a:solidFill>
                  <a:schemeClr val="tx1"/>
                </a:solidFill>
                <a:latin typeface="Roboto Condensed Light" panose="02000000000000000000" pitchFamily="2" charset="0"/>
                <a:ea typeface="Roboto Condensed Light" panose="02000000000000000000" pitchFamily="2" charset="0"/>
                <a:cs typeface="Arial"/>
              </a:rPr>
              <a:t> </a:t>
            </a:r>
            <a:r>
              <a:rPr sz="788" b="0" i="0" spc="3">
                <a:solidFill>
                  <a:schemeClr val="tx1"/>
                </a:solidFill>
                <a:latin typeface="Roboto Condensed Light" panose="02000000000000000000" pitchFamily="2" charset="0"/>
                <a:ea typeface="Roboto Condensed Light" panose="02000000000000000000" pitchFamily="2" charset="0"/>
                <a:cs typeface="Arial"/>
              </a:rPr>
              <a:t>and</a:t>
            </a:r>
            <a:r>
              <a:rPr sz="788" b="0" i="0" spc="9">
                <a:solidFill>
                  <a:schemeClr val="tx1"/>
                </a:solidFill>
                <a:latin typeface="Roboto Condensed Light" panose="02000000000000000000" pitchFamily="2" charset="0"/>
                <a:ea typeface="Roboto Condensed Light" panose="02000000000000000000" pitchFamily="2" charset="0"/>
                <a:cs typeface="Arial"/>
              </a:rPr>
              <a:t> </a:t>
            </a:r>
            <a:r>
              <a:rPr sz="788" b="0" i="0">
                <a:solidFill>
                  <a:schemeClr val="tx1"/>
                </a:solidFill>
                <a:latin typeface="Roboto Condensed Light" panose="02000000000000000000" pitchFamily="2" charset="0"/>
                <a:ea typeface="Roboto Condensed Light" panose="02000000000000000000" pitchFamily="2" charset="0"/>
                <a:cs typeface="Arial"/>
              </a:rPr>
              <a:t>advice.  </a:t>
            </a:r>
            <a:r>
              <a:rPr sz="788" b="0" i="0" spc="-6">
                <a:solidFill>
                  <a:schemeClr val="tx1"/>
                </a:solidFill>
                <a:latin typeface="Roboto Condensed Light" panose="02000000000000000000" pitchFamily="2" charset="0"/>
                <a:ea typeface="Roboto Condensed Light" panose="02000000000000000000" pitchFamily="2" charset="0"/>
                <a:cs typeface="Arial"/>
              </a:rPr>
              <a:t>Info-Tech’s </a:t>
            </a:r>
            <a:r>
              <a:rPr sz="788" b="0" i="0">
                <a:solidFill>
                  <a:schemeClr val="tx1"/>
                </a:solidFill>
                <a:latin typeface="Roboto Condensed Light" panose="02000000000000000000" pitchFamily="2" charset="0"/>
                <a:ea typeface="Roboto Condensed Light" panose="02000000000000000000" pitchFamily="2" charset="0"/>
                <a:cs typeface="Arial"/>
              </a:rPr>
              <a:t>products </a:t>
            </a:r>
            <a:r>
              <a:rPr sz="788" b="0" i="0" spc="3">
                <a:solidFill>
                  <a:schemeClr val="tx1"/>
                </a:solidFill>
                <a:latin typeface="Roboto Condensed Light" panose="02000000000000000000" pitchFamily="2" charset="0"/>
                <a:ea typeface="Roboto Condensed Light" panose="02000000000000000000" pitchFamily="2" charset="0"/>
                <a:cs typeface="Arial"/>
              </a:rPr>
              <a:t>and services </a:t>
            </a:r>
            <a:r>
              <a:rPr sz="788" b="0" i="0" spc="6">
                <a:solidFill>
                  <a:schemeClr val="tx1"/>
                </a:solidFill>
                <a:latin typeface="Roboto Condensed Light" panose="02000000000000000000" pitchFamily="2" charset="0"/>
                <a:ea typeface="Roboto Condensed Light" panose="02000000000000000000" pitchFamily="2" charset="0"/>
                <a:cs typeface="Arial"/>
              </a:rPr>
              <a:t>combine </a:t>
            </a:r>
            <a:r>
              <a:rPr sz="788" b="0" i="0">
                <a:solidFill>
                  <a:schemeClr val="tx1"/>
                </a:solidFill>
                <a:latin typeface="Roboto Condensed Light" panose="02000000000000000000" pitchFamily="2" charset="0"/>
                <a:ea typeface="Roboto Condensed Light" panose="02000000000000000000" pitchFamily="2" charset="0"/>
                <a:cs typeface="Arial"/>
              </a:rPr>
              <a:t>actionable insight </a:t>
            </a:r>
            <a:r>
              <a:rPr sz="788" b="0" i="0" spc="3">
                <a:solidFill>
                  <a:schemeClr val="tx1"/>
                </a:solidFill>
                <a:latin typeface="Roboto Condensed Light" panose="02000000000000000000" pitchFamily="2" charset="0"/>
                <a:ea typeface="Roboto Condensed Light" panose="02000000000000000000" pitchFamily="2" charset="0"/>
                <a:cs typeface="Arial"/>
              </a:rPr>
              <a:t>and relevant</a:t>
            </a:r>
            <a:r>
              <a:rPr sz="788" b="0" i="0" spc="76">
                <a:solidFill>
                  <a:schemeClr val="tx1"/>
                </a:solidFill>
                <a:latin typeface="Roboto Condensed Light" panose="02000000000000000000" pitchFamily="2" charset="0"/>
                <a:ea typeface="Roboto Condensed Light" panose="02000000000000000000" pitchFamily="2" charset="0"/>
                <a:cs typeface="Arial"/>
              </a:rPr>
              <a:t> </a:t>
            </a:r>
            <a:r>
              <a:rPr sz="788" b="0" i="0" spc="3">
                <a:solidFill>
                  <a:schemeClr val="tx1"/>
                </a:solidFill>
                <a:latin typeface="Roboto Condensed Light" panose="02000000000000000000" pitchFamily="2" charset="0"/>
                <a:ea typeface="Roboto Condensed Light" panose="02000000000000000000" pitchFamily="2" charset="0"/>
                <a:cs typeface="Arial"/>
              </a:rPr>
              <a:t>advice</a:t>
            </a:r>
            <a:r>
              <a:rPr sz="788" b="0" i="0" spc="12">
                <a:solidFill>
                  <a:schemeClr val="tx1"/>
                </a:solidFill>
                <a:latin typeface="Roboto Condensed Light" panose="02000000000000000000" pitchFamily="2" charset="0"/>
                <a:ea typeface="Roboto Condensed Light" panose="02000000000000000000" pitchFamily="2" charset="0"/>
                <a:cs typeface="Arial"/>
              </a:rPr>
              <a:t> </a:t>
            </a:r>
            <a:r>
              <a:rPr sz="788" b="0" i="0">
                <a:solidFill>
                  <a:schemeClr val="tx1"/>
                </a:solidFill>
                <a:latin typeface="Roboto Condensed Light" panose="02000000000000000000" pitchFamily="2" charset="0"/>
                <a:ea typeface="Roboto Condensed Light" panose="02000000000000000000" pitchFamily="2" charset="0"/>
                <a:cs typeface="Arial"/>
              </a:rPr>
              <a:t>with  </a:t>
            </a:r>
            <a:r>
              <a:rPr sz="788" b="0" i="0" spc="3">
                <a:solidFill>
                  <a:schemeClr val="tx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a:solidFill>
                  <a:schemeClr val="tx1"/>
                </a:solidFill>
                <a:latin typeface="Roboto Condensed Light" panose="02000000000000000000" pitchFamily="2" charset="0"/>
                <a:ea typeface="Roboto Condensed Light" panose="02000000000000000000" pitchFamily="2" charset="0"/>
                <a:cs typeface="Arial"/>
              </a:rPr>
              <a:t> </a:t>
            </a:r>
            <a:r>
              <a:rPr sz="788" b="0" i="0" spc="3">
                <a:solidFill>
                  <a:schemeClr val="tx1"/>
                </a:solidFill>
                <a:latin typeface="Roboto Condensed Light" panose="02000000000000000000" pitchFamily="2" charset="0"/>
                <a:ea typeface="Roboto Condensed Light" panose="02000000000000000000" pitchFamily="2" charset="0"/>
                <a:cs typeface="Arial"/>
              </a:rPr>
              <a:t>concerns.</a:t>
            </a:r>
            <a:endParaRPr sz="788" b="0" i="0">
              <a:solidFill>
                <a:schemeClr val="tx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a:solidFill>
                  <a:schemeClr val="tx1"/>
                </a:solidFill>
                <a:latin typeface="Roboto Condensed Light" panose="02000000000000000000" pitchFamily="2" charset="0"/>
                <a:ea typeface="Roboto Condensed Light" panose="02000000000000000000" pitchFamily="2" charset="0"/>
                <a:cs typeface="Arial"/>
              </a:rPr>
              <a:t>© </a:t>
            </a:r>
            <a:r>
              <a:rPr sz="788" b="0" i="0" spc="3">
                <a:solidFill>
                  <a:schemeClr val="tx1"/>
                </a:solidFill>
                <a:latin typeface="Roboto Condensed Light" panose="02000000000000000000" pitchFamily="2" charset="0"/>
                <a:ea typeface="Roboto Condensed Light" panose="02000000000000000000" pitchFamily="2" charset="0"/>
                <a:cs typeface="Arial"/>
              </a:rPr>
              <a:t>1997-20</a:t>
            </a:r>
            <a:r>
              <a:rPr lang="en-US" sz="788" b="0" i="0" spc="3">
                <a:solidFill>
                  <a:schemeClr val="tx1"/>
                </a:solidFill>
                <a:latin typeface="Roboto Condensed Light" panose="02000000000000000000" pitchFamily="2" charset="0"/>
                <a:ea typeface="Roboto Condensed Light" panose="02000000000000000000" pitchFamily="2" charset="0"/>
                <a:cs typeface="Arial"/>
              </a:rPr>
              <a:t>21</a:t>
            </a:r>
            <a:r>
              <a:rPr sz="788" b="0" i="0" spc="3">
                <a:solidFill>
                  <a:schemeClr val="tx1"/>
                </a:solidFill>
                <a:latin typeface="Roboto Condensed Light" panose="02000000000000000000" pitchFamily="2" charset="0"/>
                <a:ea typeface="Roboto Condensed Light" panose="02000000000000000000" pitchFamily="2" charset="0"/>
                <a:cs typeface="Arial"/>
              </a:rPr>
              <a:t> </a:t>
            </a:r>
            <a:r>
              <a:rPr sz="788" b="0" i="0" spc="-6">
                <a:solidFill>
                  <a:schemeClr val="tx1"/>
                </a:solidFill>
                <a:latin typeface="Roboto Condensed Light" panose="02000000000000000000" pitchFamily="2" charset="0"/>
                <a:ea typeface="Roboto Condensed Light" panose="02000000000000000000" pitchFamily="2" charset="0"/>
                <a:cs typeface="Arial"/>
              </a:rPr>
              <a:t>Info-Tech </a:t>
            </a:r>
            <a:r>
              <a:rPr sz="788" b="0" i="0" spc="3">
                <a:solidFill>
                  <a:schemeClr val="tx1"/>
                </a:solidFill>
                <a:latin typeface="Roboto Condensed Light" panose="02000000000000000000" pitchFamily="2" charset="0"/>
                <a:ea typeface="Roboto Condensed Light" panose="02000000000000000000" pitchFamily="2" charset="0"/>
                <a:cs typeface="Arial"/>
              </a:rPr>
              <a:t>Research </a:t>
            </a:r>
            <a:r>
              <a:rPr sz="788" b="0" i="0" spc="6">
                <a:solidFill>
                  <a:schemeClr val="tx1"/>
                </a:solidFill>
                <a:latin typeface="Roboto Condensed Light" panose="02000000000000000000" pitchFamily="2" charset="0"/>
                <a:ea typeface="Roboto Condensed Light" panose="02000000000000000000" pitchFamily="2" charset="0"/>
                <a:cs typeface="Arial"/>
              </a:rPr>
              <a:t>Group</a:t>
            </a:r>
            <a:r>
              <a:rPr sz="788" b="0" i="0" spc="-27">
                <a:solidFill>
                  <a:schemeClr val="tx1"/>
                </a:solidFill>
                <a:latin typeface="Roboto Condensed Light" panose="02000000000000000000" pitchFamily="2" charset="0"/>
                <a:ea typeface="Roboto Condensed Light" panose="02000000000000000000" pitchFamily="2" charset="0"/>
                <a:cs typeface="Arial"/>
              </a:rPr>
              <a:t> </a:t>
            </a:r>
            <a:r>
              <a:rPr sz="788" b="0" i="0" spc="3">
                <a:solidFill>
                  <a:schemeClr val="tx1"/>
                </a:solidFill>
                <a:latin typeface="Roboto Condensed Light" panose="02000000000000000000" pitchFamily="2" charset="0"/>
                <a:ea typeface="Roboto Condensed Light" panose="02000000000000000000" pitchFamily="2" charset="0"/>
                <a:cs typeface="Arial"/>
              </a:rPr>
              <a:t>Inc.</a:t>
            </a:r>
            <a:endParaRPr sz="788" b="0" i="0">
              <a:solidFill>
                <a:schemeClr val="tx1"/>
              </a:solidFill>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50700" y="6057693"/>
            <a:ext cx="2341128" cy="466933"/>
          </a:xfrm>
          <a:prstGeom prst="rect">
            <a:avLst/>
          </a:prstGeom>
        </p:spPr>
      </p:pic>
    </p:spTree>
    <p:extLst>
      <p:ext uri="{BB962C8B-B14F-4D97-AF65-F5344CB8AC3E}">
        <p14:creationId xmlns:p14="http://schemas.microsoft.com/office/powerpoint/2010/main" val="929160242"/>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277218" eaLnBrk="1" hangingPunct="1">
        <a:defRPr>
          <a:latin typeface="+mn-lt"/>
          <a:ea typeface="+mn-ea"/>
          <a:cs typeface="+mn-cs"/>
        </a:defRPr>
      </a:lvl2pPr>
      <a:lvl3pPr marL="554437" eaLnBrk="1" hangingPunct="1">
        <a:defRPr>
          <a:latin typeface="+mn-lt"/>
          <a:ea typeface="+mn-ea"/>
          <a:cs typeface="+mn-cs"/>
        </a:defRPr>
      </a:lvl3pPr>
      <a:lvl4pPr marL="831655" eaLnBrk="1" hangingPunct="1">
        <a:defRPr>
          <a:latin typeface="+mn-lt"/>
          <a:ea typeface="+mn-ea"/>
          <a:cs typeface="+mn-cs"/>
        </a:defRPr>
      </a:lvl4pPr>
      <a:lvl5pPr marL="1108873" eaLnBrk="1" hangingPunct="1">
        <a:defRPr>
          <a:latin typeface="+mn-lt"/>
          <a:ea typeface="+mn-ea"/>
          <a:cs typeface="+mn-cs"/>
        </a:defRPr>
      </a:lvl5pPr>
      <a:lvl6pPr marL="1386091" eaLnBrk="1" hangingPunct="1">
        <a:defRPr>
          <a:latin typeface="+mn-lt"/>
          <a:ea typeface="+mn-ea"/>
          <a:cs typeface="+mn-cs"/>
        </a:defRPr>
      </a:lvl6pPr>
      <a:lvl7pPr marL="1663310" eaLnBrk="1" hangingPunct="1">
        <a:defRPr>
          <a:latin typeface="+mn-lt"/>
          <a:ea typeface="+mn-ea"/>
          <a:cs typeface="+mn-cs"/>
        </a:defRPr>
      </a:lvl7pPr>
      <a:lvl8pPr marL="1940529" eaLnBrk="1" hangingPunct="1">
        <a:defRPr>
          <a:latin typeface="+mn-lt"/>
          <a:ea typeface="+mn-ea"/>
          <a:cs typeface="+mn-cs"/>
        </a:defRPr>
      </a:lvl8pPr>
      <a:lvl9pPr marL="2217747" eaLnBrk="1" hangingPunct="1">
        <a:defRPr>
          <a:latin typeface="+mn-lt"/>
          <a:ea typeface="+mn-ea"/>
          <a:cs typeface="+mn-cs"/>
        </a:defRPr>
      </a:lvl9pPr>
    </p:bodyStyle>
    <p:otherStyle>
      <a:lvl1pPr marL="0" eaLnBrk="1" hangingPunct="1">
        <a:defRPr>
          <a:latin typeface="+mn-lt"/>
          <a:ea typeface="+mn-ea"/>
          <a:cs typeface="+mn-cs"/>
        </a:defRPr>
      </a:lvl1pPr>
      <a:lvl2pPr marL="277218" eaLnBrk="1" hangingPunct="1">
        <a:defRPr>
          <a:latin typeface="+mn-lt"/>
          <a:ea typeface="+mn-ea"/>
          <a:cs typeface="+mn-cs"/>
        </a:defRPr>
      </a:lvl2pPr>
      <a:lvl3pPr marL="554437" eaLnBrk="1" hangingPunct="1">
        <a:defRPr>
          <a:latin typeface="+mn-lt"/>
          <a:ea typeface="+mn-ea"/>
          <a:cs typeface="+mn-cs"/>
        </a:defRPr>
      </a:lvl3pPr>
      <a:lvl4pPr marL="831655" eaLnBrk="1" hangingPunct="1">
        <a:defRPr>
          <a:latin typeface="+mn-lt"/>
          <a:ea typeface="+mn-ea"/>
          <a:cs typeface="+mn-cs"/>
        </a:defRPr>
      </a:lvl4pPr>
      <a:lvl5pPr marL="1108873" eaLnBrk="1" hangingPunct="1">
        <a:defRPr>
          <a:latin typeface="+mn-lt"/>
          <a:ea typeface="+mn-ea"/>
          <a:cs typeface="+mn-cs"/>
        </a:defRPr>
      </a:lvl5pPr>
      <a:lvl6pPr marL="1386091" eaLnBrk="1" hangingPunct="1">
        <a:defRPr>
          <a:latin typeface="+mn-lt"/>
          <a:ea typeface="+mn-ea"/>
          <a:cs typeface="+mn-cs"/>
        </a:defRPr>
      </a:lvl6pPr>
      <a:lvl7pPr marL="1663310" eaLnBrk="1" hangingPunct="1">
        <a:defRPr>
          <a:latin typeface="+mn-lt"/>
          <a:ea typeface="+mn-ea"/>
          <a:cs typeface="+mn-cs"/>
        </a:defRPr>
      </a:lvl7pPr>
      <a:lvl8pPr marL="1940529" eaLnBrk="1" hangingPunct="1">
        <a:defRPr>
          <a:latin typeface="+mn-lt"/>
          <a:ea typeface="+mn-ea"/>
          <a:cs typeface="+mn-cs"/>
        </a:defRPr>
      </a:lvl8pPr>
      <a:lvl9pPr marL="2217747" eaLnBrk="1" hangingPunct="1">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740377"/>
      </p:ext>
    </p:extLst>
  </p:cSld>
  <p:clrMap bg1="lt1" tx1="dk1" bg2="lt2" tx2="dk2" accent1="accent1" accent2="accent2" accent3="accent3" accent4="accent4" accent5="accent5" accent6="accent6" hlink="hlink" folHlink="folHlink"/>
  <p:sldLayoutIdLst>
    <p:sldLayoutId id="2147484685" r:id="rId1"/>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277218" eaLnBrk="1" hangingPunct="1">
        <a:defRPr>
          <a:latin typeface="+mn-lt"/>
          <a:ea typeface="+mn-ea"/>
          <a:cs typeface="+mn-cs"/>
        </a:defRPr>
      </a:lvl2pPr>
      <a:lvl3pPr marL="554437" eaLnBrk="1" hangingPunct="1">
        <a:defRPr>
          <a:latin typeface="+mn-lt"/>
          <a:ea typeface="+mn-ea"/>
          <a:cs typeface="+mn-cs"/>
        </a:defRPr>
      </a:lvl3pPr>
      <a:lvl4pPr marL="831655" eaLnBrk="1" hangingPunct="1">
        <a:defRPr>
          <a:latin typeface="+mn-lt"/>
          <a:ea typeface="+mn-ea"/>
          <a:cs typeface="+mn-cs"/>
        </a:defRPr>
      </a:lvl4pPr>
      <a:lvl5pPr marL="1108873" eaLnBrk="1" hangingPunct="1">
        <a:defRPr>
          <a:latin typeface="+mn-lt"/>
          <a:ea typeface="+mn-ea"/>
          <a:cs typeface="+mn-cs"/>
        </a:defRPr>
      </a:lvl5pPr>
      <a:lvl6pPr marL="1386091" eaLnBrk="1" hangingPunct="1">
        <a:defRPr>
          <a:latin typeface="+mn-lt"/>
          <a:ea typeface="+mn-ea"/>
          <a:cs typeface="+mn-cs"/>
        </a:defRPr>
      </a:lvl6pPr>
      <a:lvl7pPr marL="1663310" eaLnBrk="1" hangingPunct="1">
        <a:defRPr>
          <a:latin typeface="+mn-lt"/>
          <a:ea typeface="+mn-ea"/>
          <a:cs typeface="+mn-cs"/>
        </a:defRPr>
      </a:lvl7pPr>
      <a:lvl8pPr marL="1940529" eaLnBrk="1" hangingPunct="1">
        <a:defRPr>
          <a:latin typeface="+mn-lt"/>
          <a:ea typeface="+mn-ea"/>
          <a:cs typeface="+mn-cs"/>
        </a:defRPr>
      </a:lvl8pPr>
      <a:lvl9pPr marL="2217747" eaLnBrk="1" hangingPunct="1">
        <a:defRPr>
          <a:latin typeface="+mn-lt"/>
          <a:ea typeface="+mn-ea"/>
          <a:cs typeface="+mn-cs"/>
        </a:defRPr>
      </a:lvl9pPr>
    </p:bodyStyle>
    <p:otherStyle>
      <a:lvl1pPr marL="0" eaLnBrk="1" hangingPunct="1">
        <a:defRPr>
          <a:latin typeface="+mn-lt"/>
          <a:ea typeface="+mn-ea"/>
          <a:cs typeface="+mn-cs"/>
        </a:defRPr>
      </a:lvl1pPr>
      <a:lvl2pPr marL="277218" eaLnBrk="1" hangingPunct="1">
        <a:defRPr>
          <a:latin typeface="+mn-lt"/>
          <a:ea typeface="+mn-ea"/>
          <a:cs typeface="+mn-cs"/>
        </a:defRPr>
      </a:lvl2pPr>
      <a:lvl3pPr marL="554437" eaLnBrk="1" hangingPunct="1">
        <a:defRPr>
          <a:latin typeface="+mn-lt"/>
          <a:ea typeface="+mn-ea"/>
          <a:cs typeface="+mn-cs"/>
        </a:defRPr>
      </a:lvl3pPr>
      <a:lvl4pPr marL="831655" eaLnBrk="1" hangingPunct="1">
        <a:defRPr>
          <a:latin typeface="+mn-lt"/>
          <a:ea typeface="+mn-ea"/>
          <a:cs typeface="+mn-cs"/>
        </a:defRPr>
      </a:lvl4pPr>
      <a:lvl5pPr marL="1108873" eaLnBrk="1" hangingPunct="1">
        <a:defRPr>
          <a:latin typeface="+mn-lt"/>
          <a:ea typeface="+mn-ea"/>
          <a:cs typeface="+mn-cs"/>
        </a:defRPr>
      </a:lvl5pPr>
      <a:lvl6pPr marL="1386091" eaLnBrk="1" hangingPunct="1">
        <a:defRPr>
          <a:latin typeface="+mn-lt"/>
          <a:ea typeface="+mn-ea"/>
          <a:cs typeface="+mn-cs"/>
        </a:defRPr>
      </a:lvl6pPr>
      <a:lvl7pPr marL="1663310" eaLnBrk="1" hangingPunct="1">
        <a:defRPr>
          <a:latin typeface="+mn-lt"/>
          <a:ea typeface="+mn-ea"/>
          <a:cs typeface="+mn-cs"/>
        </a:defRPr>
      </a:lvl7pPr>
      <a:lvl8pPr marL="1940529" eaLnBrk="1" hangingPunct="1">
        <a:defRPr>
          <a:latin typeface="+mn-lt"/>
          <a:ea typeface="+mn-ea"/>
          <a:cs typeface="+mn-cs"/>
        </a:defRPr>
      </a:lvl8pPr>
      <a:lvl9pPr marL="2217747" eaLnBrk="1" hangingPunct="1">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398221"/>
      </p:ext>
    </p:extLst>
  </p:cSld>
  <p:clrMap bg1="lt1" tx1="dk1" bg2="lt2" tx2="dk2" accent1="accent1" accent2="accent2" accent3="accent3" accent4="accent4" accent5="accent5" accent6="accent6" hlink="hlink" folHlink="folHlink"/>
  <p:sldLayoutIdLst>
    <p:sldLayoutId id="2147483746" r:id="rId1"/>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277218" eaLnBrk="1" hangingPunct="1">
        <a:defRPr>
          <a:latin typeface="+mn-lt"/>
          <a:ea typeface="+mn-ea"/>
          <a:cs typeface="+mn-cs"/>
        </a:defRPr>
      </a:lvl2pPr>
      <a:lvl3pPr marL="554437" eaLnBrk="1" hangingPunct="1">
        <a:defRPr>
          <a:latin typeface="+mn-lt"/>
          <a:ea typeface="+mn-ea"/>
          <a:cs typeface="+mn-cs"/>
        </a:defRPr>
      </a:lvl3pPr>
      <a:lvl4pPr marL="831655" eaLnBrk="1" hangingPunct="1">
        <a:defRPr>
          <a:latin typeface="+mn-lt"/>
          <a:ea typeface="+mn-ea"/>
          <a:cs typeface="+mn-cs"/>
        </a:defRPr>
      </a:lvl4pPr>
      <a:lvl5pPr marL="1108873" eaLnBrk="1" hangingPunct="1">
        <a:defRPr>
          <a:latin typeface="+mn-lt"/>
          <a:ea typeface="+mn-ea"/>
          <a:cs typeface="+mn-cs"/>
        </a:defRPr>
      </a:lvl5pPr>
      <a:lvl6pPr marL="1386091" eaLnBrk="1" hangingPunct="1">
        <a:defRPr>
          <a:latin typeface="+mn-lt"/>
          <a:ea typeface="+mn-ea"/>
          <a:cs typeface="+mn-cs"/>
        </a:defRPr>
      </a:lvl6pPr>
      <a:lvl7pPr marL="1663310" eaLnBrk="1" hangingPunct="1">
        <a:defRPr>
          <a:latin typeface="+mn-lt"/>
          <a:ea typeface="+mn-ea"/>
          <a:cs typeface="+mn-cs"/>
        </a:defRPr>
      </a:lvl7pPr>
      <a:lvl8pPr marL="1940529" eaLnBrk="1" hangingPunct="1">
        <a:defRPr>
          <a:latin typeface="+mn-lt"/>
          <a:ea typeface="+mn-ea"/>
          <a:cs typeface="+mn-cs"/>
        </a:defRPr>
      </a:lvl8pPr>
      <a:lvl9pPr marL="2217747" eaLnBrk="1" hangingPunct="1">
        <a:defRPr>
          <a:latin typeface="+mn-lt"/>
          <a:ea typeface="+mn-ea"/>
          <a:cs typeface="+mn-cs"/>
        </a:defRPr>
      </a:lvl9pPr>
    </p:bodyStyle>
    <p:otherStyle>
      <a:lvl1pPr marL="0" eaLnBrk="1" hangingPunct="1">
        <a:defRPr>
          <a:latin typeface="+mn-lt"/>
          <a:ea typeface="+mn-ea"/>
          <a:cs typeface="+mn-cs"/>
        </a:defRPr>
      </a:lvl1pPr>
      <a:lvl2pPr marL="277218" eaLnBrk="1" hangingPunct="1">
        <a:defRPr>
          <a:latin typeface="+mn-lt"/>
          <a:ea typeface="+mn-ea"/>
          <a:cs typeface="+mn-cs"/>
        </a:defRPr>
      </a:lvl2pPr>
      <a:lvl3pPr marL="554437" eaLnBrk="1" hangingPunct="1">
        <a:defRPr>
          <a:latin typeface="+mn-lt"/>
          <a:ea typeface="+mn-ea"/>
          <a:cs typeface="+mn-cs"/>
        </a:defRPr>
      </a:lvl3pPr>
      <a:lvl4pPr marL="831655" eaLnBrk="1" hangingPunct="1">
        <a:defRPr>
          <a:latin typeface="+mn-lt"/>
          <a:ea typeface="+mn-ea"/>
          <a:cs typeface="+mn-cs"/>
        </a:defRPr>
      </a:lvl4pPr>
      <a:lvl5pPr marL="1108873" eaLnBrk="1" hangingPunct="1">
        <a:defRPr>
          <a:latin typeface="+mn-lt"/>
          <a:ea typeface="+mn-ea"/>
          <a:cs typeface="+mn-cs"/>
        </a:defRPr>
      </a:lvl5pPr>
      <a:lvl6pPr marL="1386091" eaLnBrk="1" hangingPunct="1">
        <a:defRPr>
          <a:latin typeface="+mn-lt"/>
          <a:ea typeface="+mn-ea"/>
          <a:cs typeface="+mn-cs"/>
        </a:defRPr>
      </a:lvl6pPr>
      <a:lvl7pPr marL="1663310" eaLnBrk="1" hangingPunct="1">
        <a:defRPr>
          <a:latin typeface="+mn-lt"/>
          <a:ea typeface="+mn-ea"/>
          <a:cs typeface="+mn-cs"/>
        </a:defRPr>
      </a:lvl7pPr>
      <a:lvl8pPr marL="1940529" eaLnBrk="1" hangingPunct="1">
        <a:defRPr>
          <a:latin typeface="+mn-lt"/>
          <a:ea typeface="+mn-ea"/>
          <a:cs typeface="+mn-cs"/>
        </a:defRPr>
      </a:lvl8pPr>
      <a:lvl9pPr marL="2217747" eaLnBrk="1" hangingPunct="1">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061" y="530021"/>
            <a:ext cx="5631623"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797330305"/>
      </p:ext>
    </p:extLst>
  </p:cSld>
  <p:clrMap bg1="lt1" tx1="dk1" bg2="lt2" tx2="dk2" accent1="accent1" accent2="accent2" accent3="accent3" accent4="accent4" accent5="accent5" accent6="accent6" hlink="hlink" folHlink="folHlink"/>
  <p:sldLayoutIdLst>
    <p:sldLayoutId id="2147483757" r:id="rId1"/>
    <p:sldLayoutId id="2147483762" r:id="rId2"/>
    <p:sldLayoutId id="2147483791" r:id="rId3"/>
    <p:sldLayoutId id="2147483792" r:id="rId4"/>
    <p:sldLayoutId id="2147483810" r:id="rId5"/>
    <p:sldLayoutId id="2147484420" r:id="rId6"/>
  </p:sldLayoutIdLst>
  <p:hf hdr="0" ftr="0" dt="0"/>
  <p:txStyles>
    <p:titleStyle>
      <a:lvl1pPr algn="l" defTabSz="914309" rtl="0" eaLnBrk="1" latinLnBrk="0" hangingPunct="1">
        <a:lnSpc>
          <a:spcPct val="90000"/>
        </a:lnSpc>
        <a:spcBef>
          <a:spcPct val="0"/>
        </a:spcBef>
        <a:buNone/>
        <a:defRPr sz="4000" b="0" i="0" kern="1200">
          <a:solidFill>
            <a:srgbClr val="4A4A4A"/>
          </a:solidFill>
          <a:latin typeface="Montserrat SemiBold" pitchFamily="2" charset="77"/>
          <a:ea typeface="+mj-ea"/>
          <a:cs typeface="Arial" panose="020B0604020202020204" pitchFamily="34" charset="0"/>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061" y="530021"/>
            <a:ext cx="5631623"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643214334"/>
      </p:ext>
    </p:extLst>
  </p:cSld>
  <p:clrMap bg1="lt1" tx1="dk1" bg2="lt2" tx2="dk2" accent1="accent1" accent2="accent2" accent3="accent3" accent4="accent4" accent5="accent5" accent6="accent6" hlink="hlink" folHlink="folHlink"/>
  <p:sldLayoutIdLst>
    <p:sldLayoutId id="2147484423" r:id="rId1"/>
    <p:sldLayoutId id="2147484428" r:id="rId2"/>
    <p:sldLayoutId id="2147484458" r:id="rId3"/>
    <p:sldLayoutId id="2147484474" r:id="rId4"/>
    <p:sldLayoutId id="2147484476" r:id="rId5"/>
    <p:sldLayoutId id="2147484479" r:id="rId6"/>
    <p:sldLayoutId id="2147484686" r:id="rId7"/>
  </p:sldLayoutIdLst>
  <p:hf hdr="0" ftr="0" dt="0"/>
  <p:txStyles>
    <p:titleStyle>
      <a:lvl1pPr algn="l" defTabSz="914309"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061" y="530021"/>
            <a:ext cx="5631623"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250964869"/>
      </p:ext>
    </p:extLst>
  </p:cSld>
  <p:clrMap bg1="lt1" tx1="dk1" bg2="lt2" tx2="dk2" accent1="accent1" accent2="accent2" accent3="accent3" accent4="accent4" accent5="accent5" accent6="accent6" hlink="hlink" folHlink="folHlink"/>
  <p:sldLayoutIdLst>
    <p:sldLayoutId id="2147484602" r:id="rId1"/>
    <p:sldLayoutId id="2147484614" r:id="rId2"/>
  </p:sldLayoutIdLst>
  <p:hf hdr="0" ftr="0" dt="0"/>
  <p:txStyles>
    <p:titleStyle>
      <a:lvl1pPr algn="l" defTabSz="914309" rtl="0" eaLnBrk="1" latinLnBrk="0" hangingPunct="1">
        <a:lnSpc>
          <a:spcPct val="90000"/>
        </a:lnSpc>
        <a:spcBef>
          <a:spcPct val="0"/>
        </a:spcBef>
        <a:buNone/>
        <a:defRPr sz="4000" b="0" i="0" kern="1200">
          <a:solidFill>
            <a:srgbClr val="4A4A4A"/>
          </a:solidFill>
          <a:latin typeface="Montserrat SemiBold" pitchFamily="2" charset="77"/>
          <a:ea typeface="+mj-ea"/>
          <a:cs typeface="Arial" panose="020B0604020202020204" pitchFamily="34" charset="0"/>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061" y="530021"/>
            <a:ext cx="5631623"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643214334"/>
      </p:ext>
    </p:extLst>
  </p:cSld>
  <p:clrMap bg1="lt1" tx1="dk1" bg2="lt2" tx2="dk2" accent1="accent1" accent2="accent2" accent3="accent3" accent4="accent4" accent5="accent5" accent6="accent6" hlink="hlink" folHlink="folHlink"/>
  <p:sldLayoutIdLst>
    <p:sldLayoutId id="2147484423" r:id="rId1"/>
    <p:sldLayoutId id="2147484428" r:id="rId2"/>
    <p:sldLayoutId id="2147484458" r:id="rId3"/>
    <p:sldLayoutId id="2147484474" r:id="rId4"/>
    <p:sldLayoutId id="2147484476" r:id="rId5"/>
    <p:sldLayoutId id="2147484479" r:id="rId6"/>
  </p:sldLayoutIdLst>
  <p:hf hdr="0" ftr="0" dt="0"/>
  <p:txStyles>
    <p:titleStyle>
      <a:lvl1pPr algn="l" defTabSz="914309"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fotech.com/research/ss/switching-software-vendors-overwhelmingly-drives-increased-satisfaction" TargetMode="External"/><Relationship Id="rId2" Type="http://schemas.openxmlformats.org/officeDocument/2006/relationships/chart" Target="../charts/chart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fotech.com/research/switching-existing-software-vendors-overwhelmingly-drives-increased-satisfaction-storyboard" TargetMode="External"/><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infotech.com/research/ss/improve-your-statements-of-work-to-hold-your-vendors-accountable"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5.xml"/><Relationship Id="rId3" Type="http://schemas.openxmlformats.org/officeDocument/2006/relationships/slide" Target="slide19.xml"/><Relationship Id="rId7" Type="http://schemas.openxmlformats.org/officeDocument/2006/relationships/slide" Target="slide25.xml"/><Relationship Id="rId12"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41.xml"/><Relationship Id="rId5" Type="http://schemas.openxmlformats.org/officeDocument/2006/relationships/slide" Target="slide24.xml"/><Relationship Id="rId15" Type="http://schemas.openxmlformats.org/officeDocument/2006/relationships/slide" Target="slide18.xml"/><Relationship Id="rId10" Type="http://schemas.openxmlformats.org/officeDocument/2006/relationships/slide" Target="slide9.xml"/><Relationship Id="rId4" Type="http://schemas.openxmlformats.org/officeDocument/2006/relationships/slide" Target="slide6.xml"/><Relationship Id="rId9" Type="http://schemas.openxmlformats.org/officeDocument/2006/relationships/slide" Target="slide32.xml"/><Relationship Id="rId14"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8" Type="http://schemas.openxmlformats.org/officeDocument/2006/relationships/image" Target="../media/image430.png"/><Relationship Id="rId13" Type="http://schemas.openxmlformats.org/officeDocument/2006/relationships/slide" Target="slide36.xml"/><Relationship Id="rId18" Type="http://schemas.openxmlformats.org/officeDocument/2006/relationships/hyperlink" Target="https://www.infotech.com/research/hris-use-case-fit-assessment-tool" TargetMode="External"/><Relationship Id="rId3" Type="http://schemas.openxmlformats.org/officeDocument/2006/relationships/slide" Target="slide34.xml"/><Relationship Id="rId7" Type="http://schemas.openxmlformats.org/officeDocument/2006/relationships/slide" Target="slide33.xml"/><Relationship Id="rId12" Type="http://schemas.openxmlformats.org/officeDocument/2006/relationships/image" Target="../media/image30.png"/><Relationship Id="rId17" Type="http://schemas.openxmlformats.org/officeDocument/2006/relationships/hyperlink" Target="https://www.infotech.com/research/ss/select-and-implement-a-human-resource-information-system" TargetMode="External"/><Relationship Id="rId2" Type="http://schemas.openxmlformats.org/officeDocument/2006/relationships/slide" Target="slide33.xml"/><Relationship Id="rId16" Type="http://schemas.openxmlformats.org/officeDocument/2006/relationships/hyperlink" Target="https://www.infotech.com/research/ss/develop-a-plan-to-pilot-enterprise-service-management" TargetMode="External"/><Relationship Id="rId1" Type="http://schemas.openxmlformats.org/officeDocument/2006/relationships/slideLayout" Target="../slideLayouts/slideLayout22.xml"/><Relationship Id="rId6" Type="http://schemas.openxmlformats.org/officeDocument/2006/relationships/image" Target="../media/image28.png"/><Relationship Id="rId11" Type="http://schemas.openxmlformats.org/officeDocument/2006/relationships/image" Target="../media/image441.png"/><Relationship Id="rId5" Type="http://schemas.openxmlformats.org/officeDocument/2006/relationships/image" Target="../media/image27.png"/><Relationship Id="rId15" Type="http://schemas.openxmlformats.org/officeDocument/2006/relationships/hyperlink" Target="https://www.infotech.com/research/ss/extend-the-service-desk-to-the-enterprise" TargetMode="External"/><Relationship Id="rId10" Type="http://schemas.openxmlformats.org/officeDocument/2006/relationships/slide" Target="slide34.xml"/><Relationship Id="rId19" Type="http://schemas.openxmlformats.org/officeDocument/2006/relationships/image" Target="../media/image14.png"/><Relationship Id="rId4" Type="http://schemas.openxmlformats.org/officeDocument/2006/relationships/slide" Target="slide36.xml"/><Relationship Id="rId9" Type="http://schemas.openxmlformats.org/officeDocument/2006/relationships/image" Target="../media/image29.png"/><Relationship Id="rId14" Type="http://schemas.openxmlformats.org/officeDocument/2006/relationships/image" Target="../media/image450.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18" Type="http://schemas.openxmlformats.org/officeDocument/2006/relationships/hyperlink" Target="https://www.infotech.com/research/ss/design-and-build-a-user-facing-service-catalog" TargetMode="External"/><Relationship Id="rId3" Type="http://schemas.openxmlformats.org/officeDocument/2006/relationships/slide" Target="slide34.xml"/><Relationship Id="rId7" Type="http://schemas.openxmlformats.org/officeDocument/2006/relationships/image" Target="../media/image28.png"/><Relationship Id="rId12" Type="http://schemas.openxmlformats.org/officeDocument/2006/relationships/image" Target="../media/image30.png"/><Relationship Id="rId17" Type="http://schemas.openxmlformats.org/officeDocument/2006/relationships/hyperlink" Target="https://www.infotech.com/research/ss/prepare-for-cognitive-service-management" TargetMode="External"/><Relationship Id="rId2" Type="http://schemas.openxmlformats.org/officeDocument/2006/relationships/slide" Target="slide33.xml"/><Relationship Id="rId16" Type="http://schemas.openxmlformats.org/officeDocument/2006/relationships/hyperlink" Target="https://www.infotech.com/research/ss/standardize-the-service-desk" TargetMode="External"/><Relationship Id="rId20"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slide" Target="slide35.xml"/><Relationship Id="rId15" Type="http://schemas.openxmlformats.org/officeDocument/2006/relationships/hyperlink" Target="https://www.infotech.com/research/ss/optimize-the-service-desk-with-a-shift-left-strategy" TargetMode="External"/><Relationship Id="rId10" Type="http://schemas.openxmlformats.org/officeDocument/2006/relationships/image" Target="../media/image29.png"/><Relationship Id="rId19" Type="http://schemas.openxmlformats.org/officeDocument/2006/relationships/hyperlink" Target="https://www.infotech.com/research/ss/incident-and-problem-management" TargetMode="External"/><Relationship Id="rId4" Type="http://schemas.openxmlformats.org/officeDocument/2006/relationships/slide" Target="slide36.xml"/><Relationship Id="rId9" Type="http://schemas.openxmlformats.org/officeDocument/2006/relationships/image" Target="../media/image29.png"/><Relationship Id="rId14" Type="http://schemas.openxmlformats.org/officeDocument/2006/relationships/image" Target="../media/image31.png"/></Relationships>
</file>

<file path=ppt/slides/_rels/slide29.xml.rels><?xml version="1.0" encoding="UTF-8" standalone="yes"?>
<Relationships xmlns="http://schemas.openxmlformats.org/package/2006/relationships"><Relationship Id="rId13" Type="http://schemas.openxmlformats.org/officeDocument/2006/relationships/image" Target="../media/image470.png"/><Relationship Id="rId18" Type="http://schemas.openxmlformats.org/officeDocument/2006/relationships/slide" Target="slide520.xml"/><Relationship Id="rId26" Type="http://schemas.openxmlformats.org/officeDocument/2006/relationships/hyperlink" Target="https://www.infotech.com/research/ss/implement-an-it-chargeback-system" TargetMode="External"/><Relationship Id="rId3" Type="http://schemas.openxmlformats.org/officeDocument/2006/relationships/slide" Target="slide34.xml"/><Relationship Id="rId21" Type="http://schemas.openxmlformats.org/officeDocument/2006/relationships/slide" Target="slide540.xml"/><Relationship Id="rId7" Type="http://schemas.openxmlformats.org/officeDocument/2006/relationships/image" Target="../media/image32.png"/><Relationship Id="rId12" Type="http://schemas.openxmlformats.org/officeDocument/2006/relationships/slide" Target="slide530.xml"/><Relationship Id="rId17" Type="http://schemas.openxmlformats.org/officeDocument/2006/relationships/image" Target="../media/image35.png"/><Relationship Id="rId25" Type="http://schemas.openxmlformats.org/officeDocument/2006/relationships/hyperlink" Target="https://www.infotech.com/research/ss/design-and-build-a-user-facing-service-catalog" TargetMode="External"/><Relationship Id="rId2" Type="http://schemas.openxmlformats.org/officeDocument/2006/relationships/image" Target="../media/image27.png"/><Relationship Id="rId16" Type="http://schemas.openxmlformats.org/officeDocument/2006/relationships/image" Target="../media/image480.png"/><Relationship Id="rId20" Type="http://schemas.openxmlformats.org/officeDocument/2006/relationships/image" Target="../media/image36.png"/><Relationship Id="rId29"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slide" Target="slide37.xml"/><Relationship Id="rId11" Type="http://schemas.openxmlformats.org/officeDocument/2006/relationships/image" Target="../media/image33.png"/><Relationship Id="rId24" Type="http://schemas.openxmlformats.org/officeDocument/2006/relationships/hyperlink" Target="https://www.infotech.com/research/ss/implement-hardware-asset-management" TargetMode="External"/><Relationship Id="rId5" Type="http://schemas.openxmlformats.org/officeDocument/2006/relationships/slide" Target="slide35.xml"/><Relationship Id="rId15" Type="http://schemas.openxmlformats.org/officeDocument/2006/relationships/slide" Target="slide510.xml"/><Relationship Id="rId23" Type="http://schemas.openxmlformats.org/officeDocument/2006/relationships/hyperlink" Target="https://www.infotech.com/research/ss/implement-software-asset-management" TargetMode="External"/><Relationship Id="rId28" Type="http://schemas.openxmlformats.org/officeDocument/2006/relationships/hyperlink" Target="https://www.infotech.com/research/ss/manage-your-vendors-before-they-manage-you" TargetMode="External"/><Relationship Id="rId10" Type="http://schemas.openxmlformats.org/officeDocument/2006/relationships/image" Target="../media/image460.png"/><Relationship Id="rId19" Type="http://schemas.openxmlformats.org/officeDocument/2006/relationships/image" Target="../media/image490.png"/><Relationship Id="rId31" Type="http://schemas.microsoft.com/office/2007/relationships/hdphoto" Target="../media/hdphoto2.wdp"/><Relationship Id="rId4" Type="http://schemas.openxmlformats.org/officeDocument/2006/relationships/slide" Target="slide36.xml"/><Relationship Id="rId9" Type="http://schemas.openxmlformats.org/officeDocument/2006/relationships/slide" Target="slide500.xml"/><Relationship Id="rId14" Type="http://schemas.openxmlformats.org/officeDocument/2006/relationships/image" Target="../media/image34.png"/><Relationship Id="rId22" Type="http://schemas.openxmlformats.org/officeDocument/2006/relationships/image" Target="../media/image500.png"/><Relationship Id="rId27" Type="http://schemas.openxmlformats.org/officeDocument/2006/relationships/hyperlink" Target="https://www.infotech.com/research/ss/manage-cloud-costs-tips-tricks" TargetMode="External"/><Relationship Id="rId30"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3" Type="http://schemas.openxmlformats.org/officeDocument/2006/relationships/slide" Target="slide500.xml"/><Relationship Id="rId18" Type="http://schemas.openxmlformats.org/officeDocument/2006/relationships/image" Target="../media/image34.png"/><Relationship Id="rId26" Type="http://schemas.openxmlformats.org/officeDocument/2006/relationships/image" Target="../media/image520.png"/><Relationship Id="rId3" Type="http://schemas.openxmlformats.org/officeDocument/2006/relationships/slide" Target="slide490.xml"/><Relationship Id="rId21" Type="http://schemas.openxmlformats.org/officeDocument/2006/relationships/image" Target="../media/image35.png"/><Relationship Id="rId34" Type="http://schemas.openxmlformats.org/officeDocument/2006/relationships/image" Target="../media/image14.png"/><Relationship Id="rId7" Type="http://schemas.openxmlformats.org/officeDocument/2006/relationships/slide" Target="slide34.xml"/><Relationship Id="rId17" Type="http://schemas.openxmlformats.org/officeDocument/2006/relationships/image" Target="../media/image440.png"/><Relationship Id="rId25" Type="http://schemas.openxmlformats.org/officeDocument/2006/relationships/slide" Target="slide560.xml"/><Relationship Id="rId33" Type="http://schemas.openxmlformats.org/officeDocument/2006/relationships/hyperlink" Target="https://www.infotech.com/research/ss/implement-hardware-asset-management" TargetMode="External"/><Relationship Id="rId2" Type="http://schemas.openxmlformats.org/officeDocument/2006/relationships/image" Target="../media/image28.png"/><Relationship Id="rId16" Type="http://schemas.openxmlformats.org/officeDocument/2006/relationships/slide" Target="slide530.xml"/><Relationship Id="rId20" Type="http://schemas.openxmlformats.org/officeDocument/2006/relationships/image" Target="../media/image480.png"/><Relationship Id="rId29" Type="http://schemas.openxmlformats.org/officeDocument/2006/relationships/hyperlink" Target="https://www.infotech.com/research/ss/prepare-for-cognitive-service-management" TargetMode="External"/><Relationship Id="rId1" Type="http://schemas.openxmlformats.org/officeDocument/2006/relationships/slideLayout" Target="../slideLayouts/slideLayout22.xml"/><Relationship Id="rId6" Type="http://schemas.openxmlformats.org/officeDocument/2006/relationships/chart" Target="../charts/chart4.xml"/><Relationship Id="rId11" Type="http://schemas.openxmlformats.org/officeDocument/2006/relationships/image" Target="../media/image32.png"/><Relationship Id="rId24" Type="http://schemas.openxmlformats.org/officeDocument/2006/relationships/image" Target="../media/image38.png"/><Relationship Id="rId32" Type="http://schemas.openxmlformats.org/officeDocument/2006/relationships/hyperlink" Target="https://www.infotech.com/research/ss/implement-software-asset-management" TargetMode="External"/><Relationship Id="rId5" Type="http://schemas.openxmlformats.org/officeDocument/2006/relationships/image" Target="../media/image27.png"/><Relationship Id="rId15" Type="http://schemas.openxmlformats.org/officeDocument/2006/relationships/image" Target="../media/image30.png"/><Relationship Id="rId23" Type="http://schemas.openxmlformats.org/officeDocument/2006/relationships/image" Target="../media/image510.png"/><Relationship Id="rId28" Type="http://schemas.openxmlformats.org/officeDocument/2006/relationships/hyperlink" Target="https://www.infotech.com/research/ss/standardize-the-service-desk" TargetMode="External"/><Relationship Id="rId10" Type="http://schemas.openxmlformats.org/officeDocument/2006/relationships/slide" Target="slide39.xml"/><Relationship Id="rId19" Type="http://schemas.openxmlformats.org/officeDocument/2006/relationships/slide" Target="slide510.xml"/><Relationship Id="rId31" Type="http://schemas.openxmlformats.org/officeDocument/2006/relationships/hyperlink" Target="https://www.infotech.com/research/ss/incident-and-problem-management" TargetMode="External"/><Relationship Id="rId4" Type="http://schemas.openxmlformats.org/officeDocument/2006/relationships/image" Target="../media/image420.png"/><Relationship Id="rId9" Type="http://schemas.openxmlformats.org/officeDocument/2006/relationships/slide" Target="slide35.xml"/><Relationship Id="rId14" Type="http://schemas.openxmlformats.org/officeDocument/2006/relationships/image" Target="../media/image460.png"/><Relationship Id="rId22" Type="http://schemas.openxmlformats.org/officeDocument/2006/relationships/slide" Target="slide520.xml"/><Relationship Id="rId27" Type="http://schemas.openxmlformats.org/officeDocument/2006/relationships/hyperlink" Target="https://www.infotech.com/research/ss/optimize-the-service-desk-with-a-shift-left-strategy" TargetMode="External"/><Relationship Id="rId30" Type="http://schemas.openxmlformats.org/officeDocument/2006/relationships/hyperlink" Target="https://www.infotech.com/research/ss/design-and-build-a-user-facing-service-catalog" TargetMode="External"/><Relationship Id="rId8" Type="http://schemas.openxmlformats.org/officeDocument/2006/relationships/slide" Target="slide36.xml"/></Relationships>
</file>

<file path=ppt/slides/_rels/slide31.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40.png"/><Relationship Id="rId18" Type="http://schemas.openxmlformats.org/officeDocument/2006/relationships/image" Target="../media/image550.png"/><Relationship Id="rId26" Type="http://schemas.openxmlformats.org/officeDocument/2006/relationships/slide" Target="slide550.xml"/><Relationship Id="rId3" Type="http://schemas.openxmlformats.org/officeDocument/2006/relationships/image" Target="../media/image27.png"/><Relationship Id="rId21" Type="http://schemas.openxmlformats.org/officeDocument/2006/relationships/image" Target="../media/image560.png"/><Relationship Id="rId7" Type="http://schemas.openxmlformats.org/officeDocument/2006/relationships/slide" Target="slide39.xml"/><Relationship Id="rId12" Type="http://schemas.openxmlformats.org/officeDocument/2006/relationships/image" Target="../media/image530.png"/><Relationship Id="rId17" Type="http://schemas.openxmlformats.org/officeDocument/2006/relationships/slide" Target="slide510.xml"/><Relationship Id="rId25" Type="http://schemas.openxmlformats.org/officeDocument/2006/relationships/image" Target="../media/image44.png"/><Relationship Id="rId2" Type="http://schemas.openxmlformats.org/officeDocument/2006/relationships/notesSlide" Target="../notesSlides/notesSlide8.xml"/><Relationship Id="rId16" Type="http://schemas.openxmlformats.org/officeDocument/2006/relationships/image" Target="../media/image41.png"/><Relationship Id="rId20" Type="http://schemas.openxmlformats.org/officeDocument/2006/relationships/slide" Target="slide560.xml"/><Relationship Id="rId29" Type="http://schemas.openxmlformats.org/officeDocument/2006/relationships/hyperlink" Target="https://www.infotech.com/research/ss/incident-and-problem-management" TargetMode="External"/><Relationship Id="rId1" Type="http://schemas.openxmlformats.org/officeDocument/2006/relationships/slideLayout" Target="../slideLayouts/slideLayout22.xml"/><Relationship Id="rId6" Type="http://schemas.openxmlformats.org/officeDocument/2006/relationships/slide" Target="slide35.xml"/><Relationship Id="rId11" Type="http://schemas.openxmlformats.org/officeDocument/2006/relationships/slide" Target="slide500.xml"/><Relationship Id="rId24" Type="http://schemas.openxmlformats.org/officeDocument/2006/relationships/image" Target="../media/image570.png"/><Relationship Id="rId32" Type="http://schemas.openxmlformats.org/officeDocument/2006/relationships/image" Target="../media/image14.png"/><Relationship Id="rId5" Type="http://schemas.openxmlformats.org/officeDocument/2006/relationships/slide" Target="slide36.xml"/><Relationship Id="rId15" Type="http://schemas.openxmlformats.org/officeDocument/2006/relationships/image" Target="../media/image540.png"/><Relationship Id="rId23" Type="http://schemas.openxmlformats.org/officeDocument/2006/relationships/slide" Target="slide540.xml"/><Relationship Id="rId28" Type="http://schemas.openxmlformats.org/officeDocument/2006/relationships/hyperlink" Target="https://www.infotech.com/research/ss/design-and-build-a-user-facing-service-catalog" TargetMode="External"/><Relationship Id="rId10" Type="http://schemas.openxmlformats.org/officeDocument/2006/relationships/image" Target="../media/image39.png"/><Relationship Id="rId19" Type="http://schemas.openxmlformats.org/officeDocument/2006/relationships/image" Target="../media/image42.png"/><Relationship Id="rId31" Type="http://schemas.openxmlformats.org/officeDocument/2006/relationships/hyperlink" Target="https://www.infotech.com/research/ss/develop-an-availability-and-capacity-management-plan" TargetMode="External"/><Relationship Id="rId4" Type="http://schemas.openxmlformats.org/officeDocument/2006/relationships/slide" Target="slide34.xml"/><Relationship Id="rId9" Type="http://schemas.openxmlformats.org/officeDocument/2006/relationships/slide" Target="slide38.xml"/><Relationship Id="rId14" Type="http://schemas.openxmlformats.org/officeDocument/2006/relationships/slide" Target="slide530.xml"/><Relationship Id="rId22" Type="http://schemas.openxmlformats.org/officeDocument/2006/relationships/image" Target="../media/image43.png"/><Relationship Id="rId27" Type="http://schemas.openxmlformats.org/officeDocument/2006/relationships/image" Target="../media/image580.png"/><Relationship Id="rId30" Type="http://schemas.openxmlformats.org/officeDocument/2006/relationships/hyperlink" Target="https://www.infotech.com/research/ss/optimize-change-managemen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infotech.com/research/ss/select-and-implement-an-it-ppm-solution" TargetMode="External"/><Relationship Id="rId2" Type="http://schemas.openxmlformats.org/officeDocument/2006/relationships/image" Target="../media/image17.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5.png"/><Relationship Id="rId7" Type="http://schemas.openxmlformats.org/officeDocument/2006/relationships/hyperlink" Target="https://www.softwarereviews.com/"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0.xml.rels><?xml version="1.0" encoding="UTF-8" standalone="yes"?>
<Relationships xmlns="http://schemas.openxmlformats.org/package/2006/relationships"><Relationship Id="rId3" Type="http://schemas.openxmlformats.org/officeDocument/2006/relationships/comments" Target="../comments/comment130.xml"/><Relationship Id="rId2" Type="http://schemas.openxmlformats.org/officeDocument/2006/relationships/image" Target="../media/image17.png"/><Relationship Id="rId1" Type="http://schemas.openxmlformats.org/officeDocument/2006/relationships/slideLayout" Target="../slideLayouts/slideLayout330.xml"/></Relationships>
</file>

<file path=ppt/slides/_rels/slide5.xml.rels><?xml version="1.0" encoding="UTF-8" standalone="yes"?>
<Relationships xmlns="http://schemas.openxmlformats.org/package/2006/relationships"><Relationship Id="rId2" Type="http://schemas.openxmlformats.org/officeDocument/2006/relationships/hyperlink" Target="https://www.infotech.com/research/the-guide-to-software-selection-a-business-stakeholder-manual" TargetMode="External"/><Relationship Id="rId1" Type="http://schemas.openxmlformats.org/officeDocument/2006/relationships/slideLayout" Target="../slideLayouts/slideLayout9.xml"/></Relationships>
</file>

<file path=ppt/slides/_rels/slide5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0.xml"/></Relationships>
</file>

<file path=ppt/slides/_rels/slide5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0.xml"/></Relationships>
</file>

<file path=ppt/slides/_rels/slide520.xml.rels><?xml version="1.0" encoding="UTF-8" standalone="yes"?>
<Relationships xmlns="http://schemas.openxmlformats.org/package/2006/relationships"><Relationship Id="rId3" Type="http://schemas.openxmlformats.org/officeDocument/2006/relationships/hyperlink" Target="https://www.infotech.com/research/ss/it-asset-management-itam-market-overview" TargetMode="External"/><Relationship Id="rId2" Type="http://schemas.openxmlformats.org/officeDocument/2006/relationships/image" Target="../media/image17.png"/><Relationship Id="rId1" Type="http://schemas.openxmlformats.org/officeDocument/2006/relationships/slideLayout" Target="../slideLayouts/slideLayout330.xml"/><Relationship Id="rId5" Type="http://schemas.openxmlformats.org/officeDocument/2006/relationships/comments" Target="../comments/comment140.xml"/><Relationship Id="rId4" Type="http://schemas.openxmlformats.org/officeDocument/2006/relationships/image" Target="../media/image14.png"/></Relationships>
</file>

<file path=ppt/slides/_rels/slide5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0.xml"/></Relationships>
</file>

<file path=ppt/slides/_rels/slide5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0.xml"/></Relationships>
</file>

<file path=ppt/slides/_rels/slide5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0.xml"/></Relationships>
</file>

<file path=ppt/slides/_rels/slide5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0.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infotech.com/research/ss/the-rapid-application-selection-framework" TargetMode="External"/><Relationship Id="rId7" Type="http://schemas.openxmlformats.org/officeDocument/2006/relationships/image" Target="../media/image9.png"/><Relationship Id="rId2" Type="http://schemas.openxmlformats.org/officeDocument/2006/relationships/slideLayout" Target="../slideLayouts/slideLayout26.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hyperlink" Target="https://www.softwarereviews.com/" TargetMode="Externa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8F3BF6-F447-4C84-9AB6-C3D1E02399F8}"/>
              </a:ext>
            </a:extLst>
          </p:cNvPr>
          <p:cNvSpPr>
            <a:spLocks noGrp="1"/>
          </p:cNvSpPr>
          <p:nvPr>
            <p:ph type="body" sz="quarter" idx="10"/>
          </p:nvPr>
        </p:nvSpPr>
        <p:spPr/>
        <p:txBody>
          <a:bodyPr lIns="91440" tIns="45720" rIns="91440" bIns="45720" anchor="t"/>
          <a:lstStyle/>
          <a:p>
            <a:r>
              <a:rPr lang="en-US" dirty="0">
                <a:latin typeface="Montserrat SemiBold"/>
              </a:rPr>
              <a:t>IT Service Management Selection Guide</a:t>
            </a:r>
            <a:endParaRPr lang="en-CA" dirty="0"/>
          </a:p>
        </p:txBody>
      </p:sp>
      <p:sp>
        <p:nvSpPr>
          <p:cNvPr id="6" name="Text Placeholder 5">
            <a:extLst>
              <a:ext uri="{FF2B5EF4-FFF2-40B4-BE49-F238E27FC236}">
                <a16:creationId xmlns:a16="http://schemas.microsoft.com/office/drawing/2014/main" id="{546DEA4C-594D-450F-AA14-8AAE0D50C3EF}"/>
              </a:ext>
            </a:extLst>
          </p:cNvPr>
          <p:cNvSpPr>
            <a:spLocks noGrp="1"/>
          </p:cNvSpPr>
          <p:nvPr>
            <p:ph type="body" sz="quarter" idx="11"/>
          </p:nvPr>
        </p:nvSpPr>
        <p:spPr>
          <a:xfrm>
            <a:off x="650790" y="2794291"/>
            <a:ext cx="5898056" cy="1893887"/>
          </a:xfrm>
        </p:spPr>
        <p:txBody>
          <a:bodyPr lIns="91440" tIns="45720" rIns="91440" bIns="45720" anchor="t"/>
          <a:lstStyle/>
          <a:p>
            <a:r>
              <a:rPr lang="en-US" dirty="0">
                <a:latin typeface="Exo"/>
              </a:rPr>
              <a:t>Speed up the process to build your business case and select your ITSM solution.</a:t>
            </a:r>
            <a:endParaRPr lang="en-CA" dirty="0">
              <a:latin typeface="Exo"/>
            </a:endParaRPr>
          </a:p>
        </p:txBody>
      </p:sp>
      <p:sp>
        <p:nvSpPr>
          <p:cNvPr id="2" name="TextBox 1">
            <a:extLst>
              <a:ext uri="{FF2B5EF4-FFF2-40B4-BE49-F238E27FC236}">
                <a16:creationId xmlns:a16="http://schemas.microsoft.com/office/drawing/2014/main" id="{8EF73559-4667-4F3A-B962-92772F38C390}"/>
              </a:ext>
            </a:extLst>
          </p:cNvPr>
          <p:cNvSpPr txBox="1"/>
          <p:nvPr/>
        </p:nvSpPr>
        <p:spPr>
          <a:xfrm>
            <a:off x="740230" y="4004305"/>
            <a:ext cx="6305006" cy="1079610"/>
          </a:xfrm>
          <a:prstGeom prst="rect">
            <a:avLst/>
          </a:prstGeom>
        </p:spPr>
        <p:txBody>
          <a:bodyPr wrap="square" lIns="0" tIns="0" rIns="0" bIns="0" numCol="1" spcCol="360000" rtlCol="0">
            <a:noAutofit/>
          </a:bodyPr>
          <a:lstStyle/>
          <a:p>
            <a:pPr>
              <a:lnSpc>
                <a:spcPct val="110000"/>
              </a:lnSpc>
            </a:pPr>
            <a:r>
              <a:rPr lang="en-US" sz="800" dirty="0">
                <a:effectLst/>
                <a:latin typeface="Calibri" panose="020F0502020204030204" pitchFamily="34" charset="0"/>
                <a:ea typeface="Calibri" panose="020F0502020204030204" pitchFamily="34" charset="0"/>
              </a:rPr>
              <a:t>This blueprint provided to TeamDynamix under license, copyright © Info-Tech Research Group Inc. 2021.  All rights reserved.  Use of this blueprint for internal business purposes is permitted. Use of this blueprint for resale or any other external purposes is expressly prohibited.</a:t>
            </a:r>
          </a:p>
          <a:p>
            <a:pPr marL="179388" indent="-179388" algn="l">
              <a:lnSpc>
                <a:spcPct val="110000"/>
              </a:lnSpc>
              <a:buFont typeface="Arial" panose="020B0604020202020204" pitchFamily="34" charset="0"/>
              <a:buChar char="•"/>
              <a:tabLst/>
            </a:pPr>
            <a:endParaRPr lang="en-US" sz="600" dirty="0" err="1">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426717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8C9866F-9F57-4D0A-954A-01E6B369D416}"/>
              </a:ext>
            </a:extLst>
          </p:cNvPr>
          <p:cNvSpPr>
            <a:spLocks noGrp="1"/>
          </p:cNvSpPr>
          <p:nvPr>
            <p:ph type="title"/>
          </p:nvPr>
        </p:nvSpPr>
        <p:spPr/>
        <p:txBody>
          <a:bodyPr/>
          <a:lstStyle/>
          <a:p>
            <a:r>
              <a:rPr lang="en-US" sz="3600" b="1" dirty="0"/>
              <a:t>Business</a:t>
            </a:r>
            <a:br>
              <a:rPr lang="en-US" sz="3600" b="1" dirty="0"/>
            </a:br>
            <a:r>
              <a:rPr lang="en-US" sz="3600" b="1" dirty="0"/>
              <a:t>Case</a:t>
            </a:r>
          </a:p>
        </p:txBody>
      </p:sp>
      <p:sp>
        <p:nvSpPr>
          <p:cNvPr id="12" name="Rectangle 11">
            <a:extLst>
              <a:ext uri="{FF2B5EF4-FFF2-40B4-BE49-F238E27FC236}">
                <a16:creationId xmlns:a16="http://schemas.microsoft.com/office/drawing/2014/main" id="{8826C7F8-E753-47A3-88D0-557B1D25388E}"/>
              </a:ext>
            </a:extLst>
          </p:cNvPr>
          <p:cNvSpPr/>
          <p:nvPr/>
        </p:nvSpPr>
        <p:spPr>
          <a:xfrm>
            <a:off x="3846786" y="2774731"/>
            <a:ext cx="7756635" cy="16080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800" b="1" dirty="0"/>
              <a:t>What is the Compelling Reason to Change?</a:t>
            </a:r>
            <a:br>
              <a:rPr lang="en-US" sz="2800" b="1" dirty="0"/>
            </a:br>
            <a:br>
              <a:rPr lang="en-US" sz="2800" dirty="0"/>
            </a:br>
            <a:r>
              <a:rPr lang="en-US" sz="1600" dirty="0">
                <a:latin typeface="Roboto Light" panose="02000000000000000000" pitchFamily="2" charset="0"/>
                <a:ea typeface="Roboto Light" panose="02000000000000000000" pitchFamily="2" charset="0"/>
              </a:rPr>
              <a:t>Building a Business Case</a:t>
            </a:r>
            <a:endParaRPr lang="en-US" sz="2800" dirty="0">
              <a:latin typeface="Roboto Light" panose="02000000000000000000" pitchFamily="2" charset="0"/>
              <a:ea typeface="Roboto Light" panose="02000000000000000000" pitchFamily="2" charset="0"/>
            </a:endParaRPr>
          </a:p>
          <a:p>
            <a:pPr algn="ctr"/>
            <a:endParaRPr lang="en-US" sz="2800" dirty="0"/>
          </a:p>
        </p:txBody>
      </p:sp>
    </p:spTree>
    <p:extLst>
      <p:ext uri="{BB962C8B-B14F-4D97-AF65-F5344CB8AC3E}">
        <p14:creationId xmlns:p14="http://schemas.microsoft.com/office/powerpoint/2010/main" val="1694970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4E4E4595-B2C1-4E4C-B90F-6E5A692711E1}"/>
              </a:ext>
            </a:extLst>
          </p:cNvPr>
          <p:cNvCxnSpPr>
            <a:cxnSpLocks/>
          </p:cNvCxnSpPr>
          <p:nvPr/>
        </p:nvCxnSpPr>
        <p:spPr>
          <a:xfrm flipV="1">
            <a:off x="7139015" y="4462289"/>
            <a:ext cx="854168"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50B1D87-B0A3-48F7-A4D3-72F8A69BCAC1}"/>
              </a:ext>
            </a:extLst>
          </p:cNvPr>
          <p:cNvSpPr/>
          <p:nvPr/>
        </p:nvSpPr>
        <p:spPr>
          <a:xfrm>
            <a:off x="1400746" y="2221792"/>
            <a:ext cx="5702033" cy="751158"/>
          </a:xfrm>
          <a:prstGeom prst="rect">
            <a:avLst/>
          </a:prstGeom>
          <a:solidFill>
            <a:schemeClr val="bg1"/>
          </a:solidFill>
          <a:ln>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554437"/>
            <a:endParaRPr lang="en-US" sz="1092" dirty="0">
              <a:solidFill>
                <a:srgbClr val="FFFFFF"/>
              </a:solidFill>
              <a:latin typeface="Roboto Condensed Light" panose="02000000000000000000" pitchFamily="2" charset="0"/>
            </a:endParaRPr>
          </a:p>
        </p:txBody>
      </p:sp>
      <p:sp>
        <p:nvSpPr>
          <p:cNvPr id="4" name="Title 3">
            <a:extLst>
              <a:ext uri="{FF2B5EF4-FFF2-40B4-BE49-F238E27FC236}">
                <a16:creationId xmlns:a16="http://schemas.microsoft.com/office/drawing/2014/main" id="{9EF4EBEB-0D2F-4AE0-A205-E19450177C87}"/>
              </a:ext>
            </a:extLst>
          </p:cNvPr>
          <p:cNvSpPr>
            <a:spLocks noGrp="1"/>
          </p:cNvSpPr>
          <p:nvPr>
            <p:ph type="title"/>
          </p:nvPr>
        </p:nvSpPr>
        <p:spPr>
          <a:xfrm>
            <a:off x="173469" y="283147"/>
            <a:ext cx="11845062" cy="822580"/>
          </a:xfrm>
        </p:spPr>
        <p:txBody>
          <a:bodyPr/>
          <a:lstStyle/>
          <a:p>
            <a:r>
              <a:rPr lang="en-US" sz="3000" b="1" dirty="0">
                <a:solidFill>
                  <a:schemeClr val="accent1"/>
                </a:solidFill>
                <a:latin typeface="Montserrat SemiBold" panose="00000700000000000000" pitchFamily="2" charset="0"/>
                <a:ea typeface="MS Gothic" panose="020B0609070205080204" pitchFamily="49" charset="-128"/>
                <a:cs typeface="Times New Roman" panose="02020603050405020304" pitchFamily="18" charset="0"/>
              </a:rPr>
              <a:t>Should you decide to buy, research shows that switching software vendors substantially drives satisfaction</a:t>
            </a:r>
            <a:endParaRPr lang="en-CA" sz="3000" b="1" dirty="0">
              <a:solidFill>
                <a:schemeClr val="accent1"/>
              </a:solidFill>
              <a:latin typeface="Montserrat SemiBold" panose="00000700000000000000" pitchFamily="2" charset="0"/>
              <a:ea typeface="MS Gothic" panose="020B0609070205080204" pitchFamily="49" charset="-128"/>
              <a:cs typeface="Times New Roman" panose="02020603050405020304" pitchFamily="18" charset="0"/>
            </a:endParaRPr>
          </a:p>
        </p:txBody>
      </p:sp>
      <p:sp>
        <p:nvSpPr>
          <p:cNvPr id="5" name="Text Placeholder 4">
            <a:extLst>
              <a:ext uri="{FF2B5EF4-FFF2-40B4-BE49-F238E27FC236}">
                <a16:creationId xmlns:a16="http://schemas.microsoft.com/office/drawing/2014/main" id="{C4A7ED71-DF74-41EC-A3FA-511E121D6DC8}"/>
              </a:ext>
            </a:extLst>
          </p:cNvPr>
          <p:cNvSpPr>
            <a:spLocks noGrp="1"/>
          </p:cNvSpPr>
          <p:nvPr>
            <p:ph type="body" sz="quarter" idx="11"/>
          </p:nvPr>
        </p:nvSpPr>
        <p:spPr>
          <a:xfrm>
            <a:off x="1451410" y="2269417"/>
            <a:ext cx="5511867" cy="669891"/>
          </a:xfrm>
        </p:spPr>
        <p:txBody>
          <a:bodyPr/>
          <a:lstStyle/>
          <a:p>
            <a:pPr algn="ctr"/>
            <a:r>
              <a:rPr lang="en-US" b="1" dirty="0"/>
              <a:t>80% of organizations are more satisfied</a:t>
            </a:r>
            <a:r>
              <a:rPr lang="en-US" dirty="0"/>
              <a:t> after changing their vendor.</a:t>
            </a:r>
            <a:endParaRPr lang="en-CA" dirty="0"/>
          </a:p>
        </p:txBody>
      </p:sp>
      <p:graphicFrame>
        <p:nvGraphicFramePr>
          <p:cNvPr id="26" name="Chart 25">
            <a:extLst>
              <a:ext uri="{FF2B5EF4-FFF2-40B4-BE49-F238E27FC236}">
                <a16:creationId xmlns:a16="http://schemas.microsoft.com/office/drawing/2014/main" id="{B49FF662-4A6A-471D-9F12-9FBFC3EBE7CC}"/>
              </a:ext>
            </a:extLst>
          </p:cNvPr>
          <p:cNvGraphicFramePr/>
          <p:nvPr/>
        </p:nvGraphicFramePr>
        <p:xfrm>
          <a:off x="255602" y="3287563"/>
          <a:ext cx="6889153" cy="2831810"/>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Straight Connector 26">
            <a:extLst>
              <a:ext uri="{FF2B5EF4-FFF2-40B4-BE49-F238E27FC236}">
                <a16:creationId xmlns:a16="http://schemas.microsoft.com/office/drawing/2014/main" id="{8AA619F8-8D0C-43A2-95AF-7BAB910DC29C}"/>
              </a:ext>
            </a:extLst>
          </p:cNvPr>
          <p:cNvCxnSpPr>
            <a:cxnSpLocks/>
          </p:cNvCxnSpPr>
          <p:nvPr/>
        </p:nvCxnSpPr>
        <p:spPr>
          <a:xfrm flipV="1">
            <a:off x="1775685" y="3548429"/>
            <a:ext cx="0" cy="3362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811733-6857-49FD-9A53-C9EF46AED78F}"/>
              </a:ext>
            </a:extLst>
          </p:cNvPr>
          <p:cNvCxnSpPr>
            <a:cxnSpLocks/>
          </p:cNvCxnSpPr>
          <p:nvPr/>
        </p:nvCxnSpPr>
        <p:spPr>
          <a:xfrm flipV="1">
            <a:off x="6794706" y="3548429"/>
            <a:ext cx="0" cy="3362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F4C9161-1227-4FD7-A08D-C26A562F1341}"/>
              </a:ext>
            </a:extLst>
          </p:cNvPr>
          <p:cNvCxnSpPr>
            <a:cxnSpLocks/>
          </p:cNvCxnSpPr>
          <p:nvPr/>
        </p:nvCxnSpPr>
        <p:spPr>
          <a:xfrm>
            <a:off x="1775685" y="3548429"/>
            <a:ext cx="50190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0AD197D-07C4-4C7D-8C18-5A2B32DB11A1}"/>
              </a:ext>
            </a:extLst>
          </p:cNvPr>
          <p:cNvCxnSpPr>
            <a:cxnSpLocks/>
          </p:cNvCxnSpPr>
          <p:nvPr/>
        </p:nvCxnSpPr>
        <p:spPr>
          <a:xfrm flipV="1">
            <a:off x="4304333" y="3007956"/>
            <a:ext cx="0" cy="54047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FA79B2F-44F9-4F87-B79C-E4FB92794EC8}"/>
              </a:ext>
            </a:extLst>
          </p:cNvPr>
          <p:cNvSpPr txBox="1"/>
          <p:nvPr/>
        </p:nvSpPr>
        <p:spPr>
          <a:xfrm>
            <a:off x="4369884" y="6079155"/>
            <a:ext cx="2293184" cy="310353"/>
          </a:xfrm>
          <a:prstGeom prst="rect">
            <a:avLst/>
          </a:prstGeom>
        </p:spPr>
        <p:txBody>
          <a:bodyPr wrap="square" lIns="0" tIns="0" rIns="0" bIns="0" numCol="1" spcCol="360000" rtlCol="0">
            <a:noAutofit/>
          </a:bodyPr>
          <a:lstStyle/>
          <a:p>
            <a:pPr defTabSz="554437">
              <a:lnSpc>
                <a:spcPct val="110000"/>
              </a:lnSpc>
            </a:pPr>
            <a:r>
              <a:rPr lang="en-US" sz="1200" b="1" dirty="0">
                <a:solidFill>
                  <a:srgbClr val="FFFFFF">
                    <a:lumMod val="50000"/>
                  </a:srgbClr>
                </a:solidFill>
                <a:latin typeface="Exo" panose="02000303000000000000" pitchFamily="2" charset="0"/>
                <a:ea typeface="Roboto Condensed Light" panose="02000000000000000000" pitchFamily="2" charset="0"/>
              </a:rPr>
              <a:t>% Positive Change in Satisfaction</a:t>
            </a:r>
            <a:endParaRPr lang="en-CA" sz="1200" b="1" dirty="0">
              <a:solidFill>
                <a:srgbClr val="FFFFFF">
                  <a:lumMod val="50000"/>
                </a:srgbClr>
              </a:solidFill>
              <a:latin typeface="Exo" panose="02000303000000000000" pitchFamily="2" charset="0"/>
              <a:ea typeface="Roboto Condensed Light" panose="02000000000000000000" pitchFamily="2" charset="0"/>
            </a:endParaRPr>
          </a:p>
        </p:txBody>
      </p:sp>
      <p:cxnSp>
        <p:nvCxnSpPr>
          <p:cNvPr id="41" name="Straight Connector 40">
            <a:extLst>
              <a:ext uri="{FF2B5EF4-FFF2-40B4-BE49-F238E27FC236}">
                <a16:creationId xmlns:a16="http://schemas.microsoft.com/office/drawing/2014/main" id="{E1FAB2FA-F1C6-4590-8850-6503DBD4FB58}"/>
              </a:ext>
            </a:extLst>
          </p:cNvPr>
          <p:cNvCxnSpPr/>
          <p:nvPr/>
        </p:nvCxnSpPr>
        <p:spPr>
          <a:xfrm>
            <a:off x="4091153" y="5795727"/>
            <a:ext cx="0" cy="402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B163EB2-062B-452D-84FB-6DC1038692BC}"/>
              </a:ext>
            </a:extLst>
          </p:cNvPr>
          <p:cNvCxnSpPr/>
          <p:nvPr/>
        </p:nvCxnSpPr>
        <p:spPr>
          <a:xfrm>
            <a:off x="6857944" y="5795727"/>
            <a:ext cx="0" cy="402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D92C59C-4AE9-47C4-80D8-B727E625BEDE}"/>
              </a:ext>
            </a:extLst>
          </p:cNvPr>
          <p:cNvCxnSpPr>
            <a:cxnSpLocks/>
          </p:cNvCxnSpPr>
          <p:nvPr/>
        </p:nvCxnSpPr>
        <p:spPr>
          <a:xfrm flipH="1">
            <a:off x="6663069" y="6194232"/>
            <a:ext cx="194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AEF3855-C11F-4294-8EA3-A5A34A98039A}"/>
              </a:ext>
            </a:extLst>
          </p:cNvPr>
          <p:cNvCxnSpPr>
            <a:cxnSpLocks/>
          </p:cNvCxnSpPr>
          <p:nvPr/>
        </p:nvCxnSpPr>
        <p:spPr>
          <a:xfrm flipH="1">
            <a:off x="4090318" y="6194232"/>
            <a:ext cx="21401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C843F96-1E05-4C2D-8970-7C546A9E621D}"/>
              </a:ext>
            </a:extLst>
          </p:cNvPr>
          <p:cNvSpPr txBox="1"/>
          <p:nvPr/>
        </p:nvSpPr>
        <p:spPr>
          <a:xfrm>
            <a:off x="263193" y="6232560"/>
            <a:ext cx="3061924" cy="191664"/>
          </a:xfrm>
          <a:prstGeom prst="rect">
            <a:avLst/>
          </a:prstGeom>
        </p:spPr>
        <p:txBody>
          <a:bodyPr vert="horz" wrap="square" lIns="0" tIns="6930" rIns="0" bIns="0" rtlCol="0" anchor="t">
            <a:spAutoFit/>
          </a:bodyPr>
          <a:lstStyle/>
          <a:p>
            <a:pPr marL="7620" marR="242570" defTabSz="554437">
              <a:spcBef>
                <a:spcPts val="55"/>
              </a:spcBef>
            </a:pPr>
            <a:r>
              <a:rPr lang="en-US" sz="1200" spc="-30" dirty="0">
                <a:solidFill>
                  <a:srgbClr val="464646"/>
                </a:solidFill>
                <a:latin typeface="Roboto Condensed Light"/>
                <a:cs typeface="Arial Narrow"/>
              </a:rPr>
              <a:t>Source: Software Reviews, 2020;</a:t>
            </a:r>
            <a:r>
              <a:rPr lang="en-US" sz="1200" i="1" spc="-30" dirty="0">
                <a:solidFill>
                  <a:srgbClr val="464646"/>
                </a:solidFill>
                <a:latin typeface="Roboto Condensed Light"/>
                <a:cs typeface="Arial Narrow"/>
              </a:rPr>
              <a:t>  N=8,933</a:t>
            </a:r>
            <a:endParaRPr lang="en-CA" sz="1200" i="1" spc="-30" dirty="0">
              <a:solidFill>
                <a:srgbClr val="464646"/>
              </a:solidFill>
              <a:latin typeface="Roboto Condensed Light"/>
              <a:cs typeface="Arial Narrow"/>
            </a:endParaRPr>
          </a:p>
        </p:txBody>
      </p:sp>
      <p:sp>
        <p:nvSpPr>
          <p:cNvPr id="3" name="TextBox 2">
            <a:extLst>
              <a:ext uri="{FF2B5EF4-FFF2-40B4-BE49-F238E27FC236}">
                <a16:creationId xmlns:a16="http://schemas.microsoft.com/office/drawing/2014/main" id="{78A7FAC5-1EC8-482A-A778-EC4C844C75A0}"/>
              </a:ext>
            </a:extLst>
          </p:cNvPr>
          <p:cNvSpPr txBox="1"/>
          <p:nvPr/>
        </p:nvSpPr>
        <p:spPr>
          <a:xfrm>
            <a:off x="7707407" y="2245180"/>
            <a:ext cx="4253463" cy="1659003"/>
          </a:xfrm>
          <a:prstGeom prst="rect">
            <a:avLst/>
          </a:prstGeom>
        </p:spPr>
        <p:txBody>
          <a:bodyPr wrap="square" lIns="0" tIns="0" rIns="0" bIns="0" numCol="1" spcCol="360000" rtlCol="0">
            <a:noAutofit/>
          </a:bodyPr>
          <a:lstStyle/>
          <a:p>
            <a:pPr marL="179370" indent="-179370" defTabSz="554437">
              <a:lnSpc>
                <a:spcPct val="110000"/>
              </a:lnSpc>
              <a:buFont typeface="Arial" panose="020B0604020202020204" pitchFamily="34" charset="0"/>
              <a:buChar char="•"/>
            </a:pPr>
            <a:r>
              <a:rPr lang="en-US" sz="11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Most organizations see not only a positive change in satisfaction with their new vendor but a substantial change in satisfaction.</a:t>
            </a:r>
          </a:p>
          <a:p>
            <a:pPr defTabSz="554437">
              <a:lnSpc>
                <a:spcPct val="110000"/>
              </a:lnSpc>
            </a:pPr>
            <a:endParaRPr lang="en-US" sz="11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endParaRPr>
          </a:p>
          <a:p>
            <a:pPr marL="179370" indent="-179370" defTabSz="554437">
              <a:lnSpc>
                <a:spcPct val="110000"/>
              </a:lnSpc>
              <a:buFont typeface="Arial" panose="020B0604020202020204" pitchFamily="34" charset="0"/>
              <a:buChar char="•"/>
            </a:pPr>
            <a:r>
              <a:rPr lang="en-US" sz="11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What matters is making sure your organization is well positioned to make a switch. When it comes to switching software vendors, the grass really can be greener on the other side.</a:t>
            </a:r>
          </a:p>
          <a:p>
            <a:pPr marL="179370" indent="-179370" defTabSz="554437">
              <a:lnSpc>
                <a:spcPct val="110000"/>
              </a:lnSpc>
              <a:buFont typeface="Arial" panose="020B0604020202020204" pitchFamily="34" charset="0"/>
              <a:buChar char="•"/>
            </a:pPr>
            <a:endParaRPr lang="en-US" sz="1200" dirty="0">
              <a:solidFill>
                <a:srgbClr val="494949">
                  <a:lumMod val="50000"/>
                </a:srgbClr>
              </a:solidFill>
              <a:ea typeface="Roboto Condensed Light" panose="02000000000000000000" pitchFamily="2" charset="0"/>
            </a:endParaRPr>
          </a:p>
        </p:txBody>
      </p:sp>
      <p:sp>
        <p:nvSpPr>
          <p:cNvPr id="36" name="Rectangle 35">
            <a:extLst>
              <a:ext uri="{FF2B5EF4-FFF2-40B4-BE49-F238E27FC236}">
                <a16:creationId xmlns:a16="http://schemas.microsoft.com/office/drawing/2014/main" id="{DB56D69D-4AB3-4E23-8E49-B4F9DC534DB8}"/>
              </a:ext>
            </a:extLst>
          </p:cNvPr>
          <p:cNvSpPr/>
          <p:nvPr/>
        </p:nvSpPr>
        <p:spPr>
          <a:xfrm>
            <a:off x="7854079" y="3911718"/>
            <a:ext cx="3959647" cy="1247613"/>
          </a:xfrm>
          <a:prstGeom prst="rect">
            <a:avLst/>
          </a:prstGeom>
          <a:solidFill>
            <a:schemeClr val="bg1"/>
          </a:solidFill>
          <a:ln>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554437"/>
            <a:endParaRPr lang="en-US" sz="1092" dirty="0">
              <a:solidFill>
                <a:srgbClr val="FFFFFF"/>
              </a:solidFill>
              <a:latin typeface="Roboto Condensed Light" panose="02000000000000000000" pitchFamily="2" charset="0"/>
            </a:endParaRPr>
          </a:p>
        </p:txBody>
      </p:sp>
      <p:sp>
        <p:nvSpPr>
          <p:cNvPr id="37" name="Text Placeholder 4">
            <a:extLst>
              <a:ext uri="{FF2B5EF4-FFF2-40B4-BE49-F238E27FC236}">
                <a16:creationId xmlns:a16="http://schemas.microsoft.com/office/drawing/2014/main" id="{A29F178D-DE42-4C54-92FD-061914D5FAED}"/>
              </a:ext>
            </a:extLst>
          </p:cNvPr>
          <p:cNvSpPr txBox="1">
            <a:spLocks/>
          </p:cNvSpPr>
          <p:nvPr/>
        </p:nvSpPr>
        <p:spPr>
          <a:xfrm>
            <a:off x="7993182" y="4008320"/>
            <a:ext cx="3698478" cy="669891"/>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309"/>
            <a:r>
              <a:rPr lang="en-US" b="1" dirty="0"/>
              <a:t>Over half of organizations are 60%+ more satisfied</a:t>
            </a:r>
            <a:r>
              <a:rPr lang="en-US" dirty="0"/>
              <a:t> after changing their vendor.</a:t>
            </a:r>
            <a:endParaRPr lang="en-CA" dirty="0"/>
          </a:p>
        </p:txBody>
      </p:sp>
      <p:cxnSp>
        <p:nvCxnSpPr>
          <p:cNvPr id="38" name="Straight Connector 37">
            <a:extLst>
              <a:ext uri="{FF2B5EF4-FFF2-40B4-BE49-F238E27FC236}">
                <a16:creationId xmlns:a16="http://schemas.microsoft.com/office/drawing/2014/main" id="{9B87D877-512A-4A88-8105-909B2FDB0A9B}"/>
              </a:ext>
            </a:extLst>
          </p:cNvPr>
          <p:cNvCxnSpPr>
            <a:cxnSpLocks/>
          </p:cNvCxnSpPr>
          <p:nvPr/>
        </p:nvCxnSpPr>
        <p:spPr>
          <a:xfrm flipV="1">
            <a:off x="6823776" y="3928944"/>
            <a:ext cx="279003"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581E00F-E309-4AA0-9CE7-DDA6FEF4465F}"/>
              </a:ext>
            </a:extLst>
          </p:cNvPr>
          <p:cNvCxnSpPr>
            <a:cxnSpLocks/>
          </p:cNvCxnSpPr>
          <p:nvPr/>
        </p:nvCxnSpPr>
        <p:spPr>
          <a:xfrm flipV="1">
            <a:off x="6823776" y="4831383"/>
            <a:ext cx="279003"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8DCF73-AFD6-46DB-B7FF-5C9884D63D10}"/>
              </a:ext>
            </a:extLst>
          </p:cNvPr>
          <p:cNvCxnSpPr>
            <a:cxnSpLocks/>
          </p:cNvCxnSpPr>
          <p:nvPr/>
        </p:nvCxnSpPr>
        <p:spPr>
          <a:xfrm flipV="1">
            <a:off x="7120896" y="3908972"/>
            <a:ext cx="0" cy="94082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529F6C7-FC0B-472C-B1A7-B40496B46EA9}"/>
              </a:ext>
            </a:extLst>
          </p:cNvPr>
          <p:cNvSpPr txBox="1"/>
          <p:nvPr/>
        </p:nvSpPr>
        <p:spPr>
          <a:xfrm>
            <a:off x="468327" y="1364985"/>
            <a:ext cx="914400" cy="914400"/>
          </a:xfrm>
          <a:prstGeom prst="rect">
            <a:avLst/>
          </a:prstGeom>
        </p:spPr>
        <p:txBody>
          <a:bodyPr wrap="none" lIns="0" tIns="0" rIns="0" bIns="0" numCol="1" spcCol="360000" rtlCol="0">
            <a:noAutofit/>
          </a:bodyPr>
          <a:lstStyle/>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12" name="TextBox 11">
            <a:extLst>
              <a:ext uri="{FF2B5EF4-FFF2-40B4-BE49-F238E27FC236}">
                <a16:creationId xmlns:a16="http://schemas.microsoft.com/office/drawing/2014/main" id="{758BCD68-33A8-4F23-B34A-65F5D05F39A3}"/>
              </a:ext>
            </a:extLst>
          </p:cNvPr>
          <p:cNvSpPr txBox="1"/>
          <p:nvPr/>
        </p:nvSpPr>
        <p:spPr>
          <a:xfrm>
            <a:off x="255602" y="1218914"/>
            <a:ext cx="11131595" cy="853407"/>
          </a:xfrm>
          <a:prstGeom prst="rect">
            <a:avLst/>
          </a:prstGeom>
        </p:spPr>
        <p:txBody>
          <a:bodyPr wrap="square" lIns="0" tIns="0" rIns="0" bIns="0" numCol="1" spcCol="360000" rtlCol="0">
            <a:noAutofit/>
          </a:bodyPr>
          <a:lstStyle/>
          <a:p>
            <a:pPr algn="l">
              <a:lnSpc>
                <a:spcPct val="110000"/>
              </a:lnSpc>
              <a:tabLst/>
            </a:pPr>
            <a:r>
              <a:rPr lang="en-US" dirty="0">
                <a:solidFill>
                  <a:schemeClr val="bg1">
                    <a:lumMod val="50000"/>
                  </a:schemeClr>
                </a:solidFill>
                <a:latin typeface="Montserrat SemiBold" panose="00000700000000000000" pitchFamily="2" charset="0"/>
                <a:ea typeface="Roboto Condensed Light" panose="02000000000000000000" pitchFamily="2" charset="0"/>
              </a:rPr>
              <a:t>Working with a solution that eliminates workarounds and provides new functionality can transform the way your team engages with their day-to-day work, customers, and colleagues.</a:t>
            </a:r>
            <a:endParaRPr lang="en-CA" dirty="0">
              <a:solidFill>
                <a:schemeClr val="bg1">
                  <a:lumMod val="50000"/>
                </a:schemeClr>
              </a:solidFill>
              <a:latin typeface="Montserrat SemiBold" panose="00000700000000000000" pitchFamily="2" charset="0"/>
              <a:ea typeface="Roboto Condensed Light" panose="02000000000000000000" pitchFamily="2" charset="0"/>
            </a:endParaRPr>
          </a:p>
        </p:txBody>
      </p:sp>
      <p:grpSp>
        <p:nvGrpSpPr>
          <p:cNvPr id="28" name="Group 27">
            <a:extLst>
              <a:ext uri="{FF2B5EF4-FFF2-40B4-BE49-F238E27FC236}">
                <a16:creationId xmlns:a16="http://schemas.microsoft.com/office/drawing/2014/main" id="{F9E176A8-1B9D-4865-A61B-6569F844532B}"/>
              </a:ext>
            </a:extLst>
          </p:cNvPr>
          <p:cNvGrpSpPr/>
          <p:nvPr/>
        </p:nvGrpSpPr>
        <p:grpSpPr>
          <a:xfrm>
            <a:off x="7339629" y="5512043"/>
            <a:ext cx="4474097" cy="829839"/>
            <a:chOff x="469424" y="5628818"/>
            <a:chExt cx="4470367" cy="554002"/>
          </a:xfrm>
        </p:grpSpPr>
        <p:sp>
          <p:nvSpPr>
            <p:cNvPr id="46" name="Rectangle 45">
              <a:extLst>
                <a:ext uri="{FF2B5EF4-FFF2-40B4-BE49-F238E27FC236}">
                  <a16:creationId xmlns:a16="http://schemas.microsoft.com/office/drawing/2014/main" id="{4BEAAC27-6623-4800-B2C4-36ABE5A82EF8}"/>
                </a:ext>
              </a:extLst>
            </p:cNvPr>
            <p:cNvSpPr/>
            <p:nvPr/>
          </p:nvSpPr>
          <p:spPr>
            <a:xfrm>
              <a:off x="1122431" y="5628818"/>
              <a:ext cx="3817360" cy="554000"/>
            </a:xfrm>
            <a:prstGeom prst="rect">
              <a:avLst/>
            </a:prstGeom>
            <a:solidFill>
              <a:srgbClr val="299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a:solidFill>
                    <a:schemeClr val="bg1"/>
                  </a:solidFill>
                  <a:effectLst/>
                  <a:latin typeface="Roboto Condensed Light" panose="02000000000000000000" pitchFamily="2" charset="0"/>
                  <a:ea typeface="Calibri" panose="020F0502020204030204" pitchFamily="34" charset="0"/>
                  <a:cs typeface="Times New Roman" panose="02020603050405020304" pitchFamily="18" charset="0"/>
                </a:rPr>
                <a:t>For the complete story on switching vendors, see </a:t>
              </a:r>
              <a:r>
                <a:rPr lang="en-CA" sz="1400" i="1" u="sng" dirty="0">
                  <a:solidFill>
                    <a:schemeClr val="bg1"/>
                  </a:solidFill>
                  <a:effectLst/>
                  <a:latin typeface="Roboto Condensed Light" panose="02000000000000000000"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Switching Software Vendors Overwhelmingly Drives Increased Satisfaction</a:t>
              </a:r>
              <a:r>
                <a:rPr lang="en-CA" sz="1400" dirty="0">
                  <a:solidFill>
                    <a:schemeClr val="bg1"/>
                  </a:solidFill>
                  <a:effectLst/>
                  <a:latin typeface="Roboto Condensed Light" panose="02000000000000000000" pitchFamily="2" charset="0"/>
                  <a:ea typeface="Calibri" panose="020F0502020204030204" pitchFamily="34" charset="0"/>
                  <a:cs typeface="Times New Roman" panose="02020603050405020304" pitchFamily="18" charset="0"/>
                </a:rPr>
                <a:t>.</a:t>
              </a:r>
              <a:endParaRPr lang="en-CA" sz="1400" dirty="0">
                <a:solidFill>
                  <a:schemeClr val="bg1"/>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47" name="Rectangle 46">
              <a:extLst>
                <a:ext uri="{FF2B5EF4-FFF2-40B4-BE49-F238E27FC236}">
                  <a16:creationId xmlns:a16="http://schemas.microsoft.com/office/drawing/2014/main" id="{74645D2C-0E06-4CAE-9D0B-ADCB70187B63}"/>
                </a:ext>
              </a:extLst>
            </p:cNvPr>
            <p:cNvSpPr>
              <a:spLocks noChangeAspect="1"/>
            </p:cNvSpPr>
            <p:nvPr/>
          </p:nvSpPr>
          <p:spPr>
            <a:xfrm>
              <a:off x="469424" y="5628820"/>
              <a:ext cx="652161" cy="554000"/>
            </a:xfrm>
            <a:prstGeom prst="rect">
              <a:avLst/>
            </a:prstGeom>
            <a:solidFill>
              <a:srgbClr val="1E7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Roboto Condensed Light" panose="02000000000000000000" pitchFamily="2" charset="0"/>
                <a:cs typeface="Arial" panose="020B0604020202020204" pitchFamily="34" charset="0"/>
              </a:endParaRPr>
            </a:p>
          </p:txBody>
        </p:sp>
      </p:grpSp>
      <p:pic>
        <p:nvPicPr>
          <p:cNvPr id="32" name="Picture 31">
            <a:extLst>
              <a:ext uri="{FF2B5EF4-FFF2-40B4-BE49-F238E27FC236}">
                <a16:creationId xmlns:a16="http://schemas.microsoft.com/office/drawing/2014/main" id="{B4127755-4C63-413B-9523-45A3E7F1B8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459339" y="5720318"/>
            <a:ext cx="413283" cy="413285"/>
          </a:xfrm>
          <a:prstGeom prst="rect">
            <a:avLst/>
          </a:prstGeom>
        </p:spPr>
      </p:pic>
    </p:spTree>
    <p:extLst>
      <p:ext uri="{BB962C8B-B14F-4D97-AF65-F5344CB8AC3E}">
        <p14:creationId xmlns:p14="http://schemas.microsoft.com/office/powerpoint/2010/main" val="3831366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DD789-F183-4257-954A-76ED41FBAE4D}"/>
              </a:ext>
            </a:extLst>
          </p:cNvPr>
          <p:cNvSpPr>
            <a:spLocks noGrp="1"/>
          </p:cNvSpPr>
          <p:nvPr>
            <p:ph type="title"/>
          </p:nvPr>
        </p:nvSpPr>
        <p:spPr>
          <a:xfrm>
            <a:off x="184649" y="140111"/>
            <a:ext cx="11316572" cy="668278"/>
          </a:xfrm>
        </p:spPr>
        <p:txBody>
          <a:bodyPr/>
          <a:lstStyle/>
          <a:p>
            <a:r>
              <a:rPr lang="en-US" sz="3000" b="1" dirty="0">
                <a:solidFill>
                  <a:schemeClr val="accent1"/>
                </a:solidFill>
                <a:latin typeface="Montserrat SemiBold" panose="00000700000000000000" pitchFamily="2" charset="0"/>
                <a:ea typeface="MS Gothic" panose="020B0609070205080204" pitchFamily="49" charset="-128"/>
                <a:cs typeface="Times New Roman" panose="02020603050405020304" pitchFamily="18" charset="0"/>
              </a:rPr>
              <a:t>Build the business case to switch vendors</a:t>
            </a:r>
            <a:endParaRPr lang="en-CA" sz="3000" b="1" dirty="0">
              <a:solidFill>
                <a:schemeClr val="accent1"/>
              </a:solidFill>
              <a:latin typeface="Montserrat SemiBold" panose="00000700000000000000" pitchFamily="2" charset="0"/>
              <a:ea typeface="MS Gothic" panose="020B0609070205080204" pitchFamily="49" charset="-128"/>
              <a:cs typeface="Times New Roman" panose="02020603050405020304" pitchFamily="18" charset="0"/>
            </a:endParaRPr>
          </a:p>
        </p:txBody>
      </p:sp>
      <p:sp>
        <p:nvSpPr>
          <p:cNvPr id="3" name="Text Placeholder 2">
            <a:extLst>
              <a:ext uri="{FF2B5EF4-FFF2-40B4-BE49-F238E27FC236}">
                <a16:creationId xmlns:a16="http://schemas.microsoft.com/office/drawing/2014/main" id="{2383ADAB-ABCB-46FA-B31B-612B32FF7B2F}"/>
              </a:ext>
            </a:extLst>
          </p:cNvPr>
          <p:cNvSpPr>
            <a:spLocks noGrp="1"/>
          </p:cNvSpPr>
          <p:nvPr>
            <p:ph type="body" sz="quarter" idx="11"/>
          </p:nvPr>
        </p:nvSpPr>
        <p:spPr>
          <a:xfrm>
            <a:off x="305933" y="807022"/>
            <a:ext cx="11447917" cy="669891"/>
          </a:xfrm>
        </p:spPr>
        <p:txBody>
          <a:bodyPr/>
          <a:lstStyle/>
          <a:p>
            <a:r>
              <a:rPr lang="en-US" dirty="0">
                <a:solidFill>
                  <a:schemeClr val="bg1">
                    <a:lumMod val="50000"/>
                  </a:schemeClr>
                </a:solidFill>
              </a:rPr>
              <a:t>Make clear the rationale for switching solutions, keeping in mind the three top reasons for switching and how they relate to overall satisfaction with new ITSM solutions.</a:t>
            </a:r>
            <a:endParaRPr lang="en-CA" dirty="0">
              <a:solidFill>
                <a:schemeClr val="bg1">
                  <a:lumMod val="50000"/>
                </a:schemeClr>
              </a:solidFill>
            </a:endParaRPr>
          </a:p>
        </p:txBody>
      </p:sp>
      <p:sp>
        <p:nvSpPr>
          <p:cNvPr id="19" name="Rectangle 18">
            <a:extLst>
              <a:ext uri="{FF2B5EF4-FFF2-40B4-BE49-F238E27FC236}">
                <a16:creationId xmlns:a16="http://schemas.microsoft.com/office/drawing/2014/main" id="{2874A2E5-02BC-4E2E-98CE-BEB340F7729E}"/>
              </a:ext>
            </a:extLst>
          </p:cNvPr>
          <p:cNvSpPr/>
          <p:nvPr/>
        </p:nvSpPr>
        <p:spPr>
          <a:xfrm>
            <a:off x="245609" y="4661225"/>
            <a:ext cx="4345441" cy="1184940"/>
          </a:xfrm>
          <a:prstGeom prst="rect">
            <a:avLst/>
          </a:prstGeom>
        </p:spPr>
        <p:txBody>
          <a:bodyPr wrap="square">
            <a:spAutoFit/>
          </a:bodyPr>
          <a:lstStyle/>
          <a:p>
            <a:pPr>
              <a:spcAft>
                <a:spcPts val="600"/>
              </a:spcAft>
            </a:pPr>
            <a:r>
              <a:rPr lang="en-US" sz="11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Common themes emerge as to why organizations switch ITSM vendors and which drive the highest change in satisfaction. As the table to the right shows, this varies by organization size. </a:t>
            </a:r>
          </a:p>
          <a:p>
            <a:r>
              <a:rPr lang="en-US" sz="11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Set appropriate expectations: it may be that your primary reason for switching is not the one that delivers the highest change in satisfaction. Account for this in your business case.</a:t>
            </a:r>
            <a:endParaRPr lang="en-CA" sz="11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endParaRPr>
          </a:p>
        </p:txBody>
      </p:sp>
      <p:graphicFrame>
        <p:nvGraphicFramePr>
          <p:cNvPr id="18" name="Chart 17">
            <a:extLst>
              <a:ext uri="{FF2B5EF4-FFF2-40B4-BE49-F238E27FC236}">
                <a16:creationId xmlns:a16="http://schemas.microsoft.com/office/drawing/2014/main" id="{595E9713-7DAF-4D95-9B5F-AC5B28EECA81}"/>
              </a:ext>
            </a:extLst>
          </p:cNvPr>
          <p:cNvGraphicFramePr/>
          <p:nvPr/>
        </p:nvGraphicFramePr>
        <p:xfrm>
          <a:off x="850454" y="1523855"/>
          <a:ext cx="10360471" cy="3033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Table 5">
            <a:extLst>
              <a:ext uri="{FF2B5EF4-FFF2-40B4-BE49-F238E27FC236}">
                <a16:creationId xmlns:a16="http://schemas.microsoft.com/office/drawing/2014/main" id="{971BB06E-6543-4B4F-84A3-569F7DBDCFDA}"/>
              </a:ext>
            </a:extLst>
          </p:cNvPr>
          <p:cNvGraphicFramePr>
            <a:graphicFrameLocks noGrp="1"/>
          </p:cNvGraphicFramePr>
          <p:nvPr/>
        </p:nvGraphicFramePr>
        <p:xfrm>
          <a:off x="4804430" y="4636004"/>
          <a:ext cx="7141961" cy="1747746"/>
        </p:xfrm>
        <a:graphic>
          <a:graphicData uri="http://schemas.openxmlformats.org/drawingml/2006/table">
            <a:tbl>
              <a:tblPr firstRow="1" bandRow="1">
                <a:tableStyleId>{72833802-FEF1-4C79-8D5D-14CF1EAF98D9}</a:tableStyleId>
              </a:tblPr>
              <a:tblGrid>
                <a:gridCol w="1075003">
                  <a:extLst>
                    <a:ext uri="{9D8B030D-6E8A-4147-A177-3AD203B41FA5}">
                      <a16:colId xmlns:a16="http://schemas.microsoft.com/office/drawing/2014/main" val="128257112"/>
                    </a:ext>
                  </a:extLst>
                </a:gridCol>
                <a:gridCol w="2079338">
                  <a:extLst>
                    <a:ext uri="{9D8B030D-6E8A-4147-A177-3AD203B41FA5}">
                      <a16:colId xmlns:a16="http://schemas.microsoft.com/office/drawing/2014/main" val="3150088812"/>
                    </a:ext>
                  </a:extLst>
                </a:gridCol>
                <a:gridCol w="1996239">
                  <a:extLst>
                    <a:ext uri="{9D8B030D-6E8A-4147-A177-3AD203B41FA5}">
                      <a16:colId xmlns:a16="http://schemas.microsoft.com/office/drawing/2014/main" val="508016989"/>
                    </a:ext>
                  </a:extLst>
                </a:gridCol>
                <a:gridCol w="1991381">
                  <a:extLst>
                    <a:ext uri="{9D8B030D-6E8A-4147-A177-3AD203B41FA5}">
                      <a16:colId xmlns:a16="http://schemas.microsoft.com/office/drawing/2014/main" val="4281426857"/>
                    </a:ext>
                  </a:extLst>
                </a:gridCol>
              </a:tblGrid>
              <a:tr h="637287">
                <a:tc>
                  <a:txBody>
                    <a:bodyPr/>
                    <a:lstStyle/>
                    <a:p>
                      <a:r>
                        <a:rPr lang="en-US" sz="1200" dirty="0"/>
                        <a:t>Organization Size</a:t>
                      </a:r>
                      <a:endParaRPr lang="en-CA" sz="1200" dirty="0">
                        <a:latin typeface="Roboto" panose="02000000000000000000" pitchFamily="2" charset="0"/>
                        <a:ea typeface="Roboto" panose="02000000000000000000" pitchFamily="2" charset="0"/>
                      </a:endParaRPr>
                    </a:p>
                  </a:txBody>
                  <a:tcPr anchor="ctr"/>
                </a:tc>
                <a:tc>
                  <a:txBody>
                    <a:bodyPr/>
                    <a:lstStyle/>
                    <a:p>
                      <a:r>
                        <a:rPr lang="en-US" sz="1200" dirty="0"/>
                        <a:t>#1 Change in Satisfaction According to Reason for Switching Vendor</a:t>
                      </a:r>
                      <a:endParaRPr lang="en-CA" sz="1200" dirty="0">
                        <a:latin typeface="Roboto" panose="02000000000000000000" pitchFamily="2" charset="0"/>
                        <a:ea typeface="Roboto" panose="02000000000000000000" pitchFamily="2" charset="0"/>
                      </a:endParaRPr>
                    </a:p>
                  </a:txBody>
                  <a:tcPr anchor="ctr"/>
                </a:tc>
                <a:tc>
                  <a:txBody>
                    <a:bodyPr/>
                    <a:lstStyle/>
                    <a:p>
                      <a:r>
                        <a:rPr lang="en-US" sz="1200" dirty="0"/>
                        <a:t>#2 Change in Satisfaction According to Reason for Switching Vendor</a:t>
                      </a:r>
                      <a:endParaRPr lang="en-CA" sz="1200" dirty="0">
                        <a:latin typeface="Roboto" panose="02000000000000000000" pitchFamily="2" charset="0"/>
                        <a:ea typeface="Roboto" panose="02000000000000000000" pitchFamily="2" charset="0"/>
                      </a:endParaRPr>
                    </a:p>
                  </a:txBody>
                  <a:tcPr anchor="ctr"/>
                </a:tc>
                <a:tc>
                  <a:txBody>
                    <a:bodyPr/>
                    <a:lstStyle/>
                    <a:p>
                      <a:r>
                        <a:rPr lang="en-US" sz="1200" dirty="0"/>
                        <a:t>#3 Change in Satisfaction According to Reason for Switching Vendor</a:t>
                      </a:r>
                      <a:endParaRPr lang="en-CA" sz="1200" dirty="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4087085668"/>
                  </a:ext>
                </a:extLst>
              </a:tr>
              <a:tr h="369222">
                <a:tc>
                  <a:txBody>
                    <a:bodyPr/>
                    <a:lstStyle/>
                    <a:p>
                      <a:r>
                        <a:rPr lang="en-US" sz="1200" dirty="0"/>
                        <a:t>Small</a:t>
                      </a:r>
                      <a:endParaRPr lang="en-CA" sz="1200" dirty="0">
                        <a:latin typeface="Roboto" panose="02000000000000000000" pitchFamily="2" charset="0"/>
                        <a:ea typeface="Roboto" panose="02000000000000000000" pitchFamily="2" charset="0"/>
                      </a:endParaRPr>
                    </a:p>
                  </a:txBody>
                  <a:tcPr anchor="ctr"/>
                </a:tc>
                <a:tc>
                  <a:txBody>
                    <a:bodyPr/>
                    <a:lstStyle/>
                    <a:p>
                      <a:pPr algn="ctr"/>
                      <a:r>
                        <a:rPr lang="en-US" sz="1200" dirty="0"/>
                        <a:t>Functionality</a:t>
                      </a:r>
                      <a:endParaRPr lang="en-CA" sz="1200" dirty="0">
                        <a:latin typeface="Roboto" panose="02000000000000000000" pitchFamily="2" charset="0"/>
                        <a:ea typeface="Roboto" panose="02000000000000000000" pitchFamily="2" charset="0"/>
                      </a:endParaRPr>
                    </a:p>
                  </a:txBody>
                  <a:tcPr anchor="ctr"/>
                </a:tc>
                <a:tc>
                  <a:txBody>
                    <a:bodyPr/>
                    <a:lstStyle/>
                    <a:p>
                      <a:pPr algn="ctr"/>
                      <a:r>
                        <a:rPr lang="en-US" sz="1200" dirty="0"/>
                        <a:t>Architecture</a:t>
                      </a:r>
                      <a:endParaRPr lang="en-CA" sz="1200" dirty="0">
                        <a:latin typeface="Roboto" panose="02000000000000000000" pitchFamily="2" charset="0"/>
                        <a:ea typeface="Roboto" panose="02000000000000000000" pitchFamily="2" charset="0"/>
                      </a:endParaRPr>
                    </a:p>
                  </a:txBody>
                  <a:tcPr anchor="ctr"/>
                </a:tc>
                <a:tc>
                  <a:txBody>
                    <a:bodyPr/>
                    <a:lstStyle/>
                    <a:p>
                      <a:pPr algn="ctr"/>
                      <a:r>
                        <a:rPr lang="en-US" sz="1200" dirty="0"/>
                        <a:t>Services</a:t>
                      </a:r>
                      <a:endParaRPr lang="en-CA" sz="1200" dirty="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1860668275"/>
                  </a:ext>
                </a:extLst>
              </a:tr>
              <a:tr h="369222">
                <a:tc>
                  <a:txBody>
                    <a:bodyPr/>
                    <a:lstStyle/>
                    <a:p>
                      <a:r>
                        <a:rPr lang="en-US" sz="1200" dirty="0"/>
                        <a:t>Medium</a:t>
                      </a:r>
                      <a:endParaRPr lang="en-CA" sz="1200" dirty="0">
                        <a:latin typeface="Roboto" panose="02000000000000000000" pitchFamily="2" charset="0"/>
                        <a:ea typeface="Roboto" panose="02000000000000000000" pitchFamily="2" charset="0"/>
                      </a:endParaRPr>
                    </a:p>
                  </a:txBody>
                  <a:tcPr anchor="ctr"/>
                </a:tc>
                <a:tc>
                  <a:txBody>
                    <a:bodyPr/>
                    <a:lstStyle/>
                    <a:p>
                      <a:pPr algn="ctr"/>
                      <a:r>
                        <a:rPr lang="en-US" sz="1200" dirty="0"/>
                        <a:t>Changing Needs</a:t>
                      </a:r>
                      <a:endParaRPr lang="en-CA" sz="1200" dirty="0">
                        <a:latin typeface="Roboto" panose="02000000000000000000" pitchFamily="2" charset="0"/>
                        <a:ea typeface="Roboto" panose="02000000000000000000" pitchFamily="2" charset="0"/>
                      </a:endParaRPr>
                    </a:p>
                  </a:txBody>
                  <a:tcPr anchor="ctr"/>
                </a:tc>
                <a:tc>
                  <a:txBody>
                    <a:bodyPr/>
                    <a:lstStyle/>
                    <a:p>
                      <a:pPr algn="ctr"/>
                      <a:r>
                        <a:rPr lang="en-US" sz="1200" dirty="0"/>
                        <a:t>Functionality</a:t>
                      </a:r>
                      <a:endParaRPr lang="en-CA" sz="1200" dirty="0">
                        <a:latin typeface="Roboto" panose="02000000000000000000" pitchFamily="2" charset="0"/>
                        <a:ea typeface="Roboto" panose="02000000000000000000" pitchFamily="2" charset="0"/>
                      </a:endParaRPr>
                    </a:p>
                  </a:txBody>
                  <a:tcPr anchor="ctr"/>
                </a:tc>
                <a:tc>
                  <a:txBody>
                    <a:bodyPr/>
                    <a:lstStyle/>
                    <a:p>
                      <a:pPr algn="ctr"/>
                      <a:r>
                        <a:rPr lang="en-US" sz="1200" dirty="0"/>
                        <a:t>Other Reason</a:t>
                      </a:r>
                      <a:endParaRPr lang="en-CA" sz="1200" dirty="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2732018467"/>
                  </a:ext>
                </a:extLst>
              </a:tr>
              <a:tr h="369222">
                <a:tc>
                  <a:txBody>
                    <a:bodyPr/>
                    <a:lstStyle/>
                    <a:p>
                      <a:r>
                        <a:rPr lang="en-US" sz="1200" dirty="0"/>
                        <a:t>Large</a:t>
                      </a:r>
                      <a:endParaRPr lang="en-CA" sz="1200" dirty="0">
                        <a:latin typeface="Roboto" panose="02000000000000000000" pitchFamily="2" charset="0"/>
                        <a:ea typeface="Roboto" panose="02000000000000000000" pitchFamily="2" charset="0"/>
                      </a:endParaRPr>
                    </a:p>
                  </a:txBody>
                  <a:tcPr anchor="ctr"/>
                </a:tc>
                <a:tc>
                  <a:txBody>
                    <a:bodyPr/>
                    <a:lstStyle/>
                    <a:p>
                      <a:pPr algn="ctr"/>
                      <a:r>
                        <a:rPr lang="en-US" sz="1200" dirty="0"/>
                        <a:t>Vendor Rationalization</a:t>
                      </a:r>
                      <a:endParaRPr lang="en-CA" sz="1200" dirty="0">
                        <a:latin typeface="Roboto" panose="02000000000000000000" pitchFamily="2" charset="0"/>
                        <a:ea typeface="Roboto" panose="02000000000000000000" pitchFamily="2" charset="0"/>
                      </a:endParaRPr>
                    </a:p>
                  </a:txBody>
                  <a:tcPr anchor="ctr"/>
                </a:tc>
                <a:tc>
                  <a:txBody>
                    <a:bodyPr/>
                    <a:lstStyle/>
                    <a:p>
                      <a:pPr algn="ctr"/>
                      <a:r>
                        <a:rPr lang="en-US" sz="1200" dirty="0"/>
                        <a:t>Functionality</a:t>
                      </a:r>
                      <a:endParaRPr lang="en-CA" sz="1200" dirty="0">
                        <a:latin typeface="Roboto" panose="02000000000000000000" pitchFamily="2" charset="0"/>
                        <a:ea typeface="Roboto" panose="02000000000000000000" pitchFamily="2" charset="0"/>
                      </a:endParaRPr>
                    </a:p>
                  </a:txBody>
                  <a:tcPr anchor="ctr"/>
                </a:tc>
                <a:tc>
                  <a:txBody>
                    <a:bodyPr/>
                    <a:lstStyle/>
                    <a:p>
                      <a:pPr algn="ctr"/>
                      <a:r>
                        <a:rPr lang="en-US" sz="1200" dirty="0"/>
                        <a:t>Architecture / Ease of Use</a:t>
                      </a:r>
                      <a:endParaRPr lang="en-CA" sz="1200" dirty="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2399930939"/>
                  </a:ext>
                </a:extLst>
              </a:tr>
            </a:tbl>
          </a:graphicData>
        </a:graphic>
      </p:graphicFrame>
      <p:sp>
        <p:nvSpPr>
          <p:cNvPr id="24" name="TextBox 23">
            <a:extLst>
              <a:ext uri="{FF2B5EF4-FFF2-40B4-BE49-F238E27FC236}">
                <a16:creationId xmlns:a16="http://schemas.microsoft.com/office/drawing/2014/main" id="{09C1E26C-0BD9-4B61-AEC9-605C963AADF6}"/>
              </a:ext>
            </a:extLst>
          </p:cNvPr>
          <p:cNvSpPr txBox="1"/>
          <p:nvPr/>
        </p:nvSpPr>
        <p:spPr>
          <a:xfrm>
            <a:off x="305933" y="6319452"/>
            <a:ext cx="4558821" cy="168581"/>
          </a:xfrm>
          <a:prstGeom prst="rect">
            <a:avLst/>
          </a:prstGeom>
        </p:spPr>
        <p:txBody>
          <a:bodyPr vert="horz" wrap="square" lIns="0" tIns="6931" rIns="0" bIns="0" rtlCol="0">
            <a:spAutoFit/>
          </a:bodyPr>
          <a:lstStyle/>
          <a:p>
            <a:pPr marL="7701" marR="242975" algn="just">
              <a:spcBef>
                <a:spcPts val="55"/>
              </a:spcBef>
            </a:pPr>
            <a:r>
              <a:rPr lang="en-US" sz="1050" i="1" spc="-30" dirty="0">
                <a:cs typeface="Arial Narrow"/>
              </a:rPr>
              <a:t>N=355 </a:t>
            </a:r>
            <a:r>
              <a:rPr lang="en-US" sz="1050" spc="-30" dirty="0">
                <a:cs typeface="Arial Narrow"/>
              </a:rPr>
              <a:t>respondents from SoftwareReviews ITSM category, December 2020</a:t>
            </a:r>
            <a:endParaRPr lang="en-CA" sz="1050" spc="-30" dirty="0">
              <a:cs typeface="Arial Narrow"/>
            </a:endParaRPr>
          </a:p>
        </p:txBody>
      </p:sp>
      <p:sp>
        <p:nvSpPr>
          <p:cNvPr id="4" name="TextBox 3">
            <a:extLst>
              <a:ext uri="{FF2B5EF4-FFF2-40B4-BE49-F238E27FC236}">
                <a16:creationId xmlns:a16="http://schemas.microsoft.com/office/drawing/2014/main" id="{752411FF-133A-41DD-B3A6-EED9C8ACC104}"/>
              </a:ext>
            </a:extLst>
          </p:cNvPr>
          <p:cNvSpPr txBox="1"/>
          <p:nvPr/>
        </p:nvSpPr>
        <p:spPr>
          <a:xfrm>
            <a:off x="305933" y="6475569"/>
            <a:ext cx="9936951" cy="262339"/>
          </a:xfrm>
          <a:prstGeom prst="rect">
            <a:avLst/>
          </a:prstGeom>
        </p:spPr>
        <p:txBody>
          <a:bodyPr wrap="square" lIns="0" tIns="0" rIns="0" bIns="0" numCol="1" spcCol="360000" rtlCol="0">
            <a:noAutofit/>
          </a:bodyPr>
          <a:lstStyle/>
          <a:p>
            <a:pPr marL="7701" marR="242975" algn="just">
              <a:lnSpc>
                <a:spcPct val="110000"/>
              </a:lnSpc>
              <a:spcBef>
                <a:spcPts val="55"/>
              </a:spcBef>
              <a:tabLst/>
            </a:pPr>
            <a:r>
              <a:rPr lang="en-US" sz="1050" i="1" spc="-30" dirty="0"/>
              <a:t>Extracted from </a:t>
            </a:r>
            <a:r>
              <a:rPr lang="en-US" sz="1050" i="1" spc="-30" dirty="0">
                <a:hlinkClick r:id="rId3">
                  <a:extLst>
                    <a:ext uri="{A12FA001-AC4F-418D-AE19-62706E023703}">
                      <ahyp:hlinkClr xmlns:ahyp="http://schemas.microsoft.com/office/drawing/2018/hyperlinkcolor" val="tx"/>
                    </a:ext>
                  </a:extLst>
                </a:hlinkClick>
              </a:rPr>
              <a:t>Switching Software Vendors Overwhelmingly Drives Increased Satisfaction</a:t>
            </a:r>
            <a:endParaRPr lang="en-CA" sz="1050" i="1" spc="-30" dirty="0"/>
          </a:p>
        </p:txBody>
      </p:sp>
    </p:spTree>
    <p:extLst>
      <p:ext uri="{BB962C8B-B14F-4D97-AF65-F5344CB8AC3E}">
        <p14:creationId xmlns:p14="http://schemas.microsoft.com/office/powerpoint/2010/main" val="322500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3DFAD6BF-F25C-5845-8615-43BA5164CD8F}"/>
              </a:ext>
            </a:extLst>
          </p:cNvPr>
          <p:cNvSpPr>
            <a:spLocks noChangeArrowheads="1"/>
          </p:cNvSpPr>
          <p:nvPr/>
        </p:nvSpPr>
        <p:spPr bwMode="auto">
          <a:xfrm rot="10800000">
            <a:off x="0" y="5373384"/>
            <a:ext cx="2800246" cy="827038"/>
          </a:xfrm>
          <a:prstGeom prst="rect">
            <a:avLst/>
          </a:prstGeom>
          <a:solidFill>
            <a:schemeClr val="accent4"/>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Arial" panose="020B0604020202020204" pitchFamily="34" charset="0"/>
            </a:endParaRPr>
          </a:p>
        </p:txBody>
      </p:sp>
      <p:sp>
        <p:nvSpPr>
          <p:cNvPr id="4" name="Rectangle 9">
            <a:extLst>
              <a:ext uri="{FF2B5EF4-FFF2-40B4-BE49-F238E27FC236}">
                <a16:creationId xmlns:a16="http://schemas.microsoft.com/office/drawing/2014/main" id="{46D1F7F8-317A-974B-A950-91A8B494F54F}"/>
              </a:ext>
            </a:extLst>
          </p:cNvPr>
          <p:cNvSpPr>
            <a:spLocks noChangeArrowheads="1"/>
          </p:cNvSpPr>
          <p:nvPr/>
        </p:nvSpPr>
        <p:spPr bwMode="auto">
          <a:xfrm rot="10800000">
            <a:off x="3607828" y="4949835"/>
            <a:ext cx="1252494" cy="479094"/>
          </a:xfrm>
          <a:prstGeom prst="rect">
            <a:avLst/>
          </a:prstGeom>
          <a:solidFill>
            <a:schemeClr val="accent4"/>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Arial" panose="020B0604020202020204" pitchFamily="34" charset="0"/>
            </a:endParaRPr>
          </a:p>
        </p:txBody>
      </p:sp>
      <p:sp>
        <p:nvSpPr>
          <p:cNvPr id="5" name="Freeform 13">
            <a:extLst>
              <a:ext uri="{FF2B5EF4-FFF2-40B4-BE49-F238E27FC236}">
                <a16:creationId xmlns:a16="http://schemas.microsoft.com/office/drawing/2014/main" id="{2D4178BE-DD0A-1647-9449-03430F4FA1E1}"/>
              </a:ext>
            </a:extLst>
          </p:cNvPr>
          <p:cNvSpPr>
            <a:spLocks/>
          </p:cNvSpPr>
          <p:nvPr/>
        </p:nvSpPr>
        <p:spPr bwMode="auto">
          <a:xfrm rot="10800000">
            <a:off x="2800247" y="4949835"/>
            <a:ext cx="807582" cy="1241896"/>
          </a:xfrm>
          <a:custGeom>
            <a:avLst/>
            <a:gdLst>
              <a:gd name="T0" fmla="*/ 0 w 599"/>
              <a:gd name="T1" fmla="*/ 570 h 928"/>
              <a:gd name="T2" fmla="*/ 599 w 599"/>
              <a:gd name="T3" fmla="*/ 0 h 928"/>
              <a:gd name="T4" fmla="*/ 599 w 599"/>
              <a:gd name="T5" fmla="*/ 618 h 928"/>
              <a:gd name="T6" fmla="*/ 0 w 599"/>
              <a:gd name="T7" fmla="*/ 928 h 928"/>
              <a:gd name="T8" fmla="*/ 0 w 599"/>
              <a:gd name="T9" fmla="*/ 570 h 928"/>
            </a:gdLst>
            <a:ahLst/>
            <a:cxnLst>
              <a:cxn ang="0">
                <a:pos x="T0" y="T1"/>
              </a:cxn>
              <a:cxn ang="0">
                <a:pos x="T2" y="T3"/>
              </a:cxn>
              <a:cxn ang="0">
                <a:pos x="T4" y="T5"/>
              </a:cxn>
              <a:cxn ang="0">
                <a:pos x="T6" y="T7"/>
              </a:cxn>
              <a:cxn ang="0">
                <a:pos x="T8" y="T9"/>
              </a:cxn>
            </a:cxnLst>
            <a:rect l="0" t="0" r="r" b="b"/>
            <a:pathLst>
              <a:path w="599" h="928">
                <a:moveTo>
                  <a:pt x="0" y="570"/>
                </a:moveTo>
                <a:lnTo>
                  <a:pt x="599" y="0"/>
                </a:lnTo>
                <a:lnTo>
                  <a:pt x="599" y="618"/>
                </a:lnTo>
                <a:lnTo>
                  <a:pt x="0" y="928"/>
                </a:lnTo>
                <a:lnTo>
                  <a:pt x="0" y="570"/>
                </a:lnTo>
                <a:close/>
              </a:path>
            </a:pathLst>
          </a:custGeom>
          <a:solidFill>
            <a:schemeClr val="accent4">
              <a:lumMod val="75000"/>
            </a:schemeClr>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Arial" panose="020B0604020202020204" pitchFamily="34" charset="0"/>
            </a:endParaRPr>
          </a:p>
        </p:txBody>
      </p:sp>
      <p:sp>
        <p:nvSpPr>
          <p:cNvPr id="6" name="Freeform 17">
            <a:extLst>
              <a:ext uri="{FF2B5EF4-FFF2-40B4-BE49-F238E27FC236}">
                <a16:creationId xmlns:a16="http://schemas.microsoft.com/office/drawing/2014/main" id="{F8995C53-99AA-E84F-93B0-C897ECEB6725}"/>
              </a:ext>
            </a:extLst>
          </p:cNvPr>
          <p:cNvSpPr>
            <a:spLocks/>
          </p:cNvSpPr>
          <p:nvPr/>
        </p:nvSpPr>
        <p:spPr bwMode="auto">
          <a:xfrm rot="10800000">
            <a:off x="4860322" y="4949834"/>
            <a:ext cx="730734" cy="905996"/>
          </a:xfrm>
          <a:custGeom>
            <a:avLst/>
            <a:gdLst>
              <a:gd name="T0" fmla="*/ 542 w 542"/>
              <a:gd name="T1" fmla="*/ 0 h 677"/>
              <a:gd name="T2" fmla="*/ 0 w 542"/>
              <a:gd name="T3" fmla="*/ 677 h 677"/>
              <a:gd name="T4" fmla="*/ 542 w 542"/>
              <a:gd name="T5" fmla="*/ 677 h 677"/>
              <a:gd name="T6" fmla="*/ 542 w 542"/>
              <a:gd name="T7" fmla="*/ 0 h 677"/>
            </a:gdLst>
            <a:ahLst/>
            <a:cxnLst>
              <a:cxn ang="0">
                <a:pos x="T0" y="T1"/>
              </a:cxn>
              <a:cxn ang="0">
                <a:pos x="T2" y="T3"/>
              </a:cxn>
              <a:cxn ang="0">
                <a:pos x="T4" y="T5"/>
              </a:cxn>
              <a:cxn ang="0">
                <a:pos x="T6" y="T7"/>
              </a:cxn>
            </a:cxnLst>
            <a:rect l="0" t="0" r="r" b="b"/>
            <a:pathLst>
              <a:path w="542" h="677">
                <a:moveTo>
                  <a:pt x="542" y="0"/>
                </a:moveTo>
                <a:lnTo>
                  <a:pt x="0" y="677"/>
                </a:lnTo>
                <a:lnTo>
                  <a:pt x="542" y="677"/>
                </a:lnTo>
                <a:lnTo>
                  <a:pt x="542" y="0"/>
                </a:lnTo>
                <a:close/>
              </a:path>
            </a:pathLst>
          </a:custGeom>
          <a:solidFill>
            <a:schemeClr val="accent4"/>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Arial" panose="020B0604020202020204" pitchFamily="34" charset="0"/>
            </a:endParaRPr>
          </a:p>
        </p:txBody>
      </p:sp>
      <p:sp>
        <p:nvSpPr>
          <p:cNvPr id="8" name="Rectangle 8">
            <a:extLst>
              <a:ext uri="{FF2B5EF4-FFF2-40B4-BE49-F238E27FC236}">
                <a16:creationId xmlns:a16="http://schemas.microsoft.com/office/drawing/2014/main" id="{4C3F1671-11FC-E443-8E52-BC35B57C3163}"/>
              </a:ext>
            </a:extLst>
          </p:cNvPr>
          <p:cNvSpPr>
            <a:spLocks noChangeArrowheads="1"/>
          </p:cNvSpPr>
          <p:nvPr/>
        </p:nvSpPr>
        <p:spPr bwMode="auto">
          <a:xfrm rot="10800000">
            <a:off x="2" y="2630822"/>
            <a:ext cx="2800246" cy="828377"/>
          </a:xfrm>
          <a:prstGeom prst="rect">
            <a:avLst/>
          </a:prstGeom>
          <a:solidFill>
            <a:schemeClr val="accent1"/>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Arial" panose="020B0604020202020204" pitchFamily="34" charset="0"/>
            </a:endParaRPr>
          </a:p>
        </p:txBody>
      </p:sp>
      <p:sp>
        <p:nvSpPr>
          <p:cNvPr id="9" name="Rectangle 12">
            <a:extLst>
              <a:ext uri="{FF2B5EF4-FFF2-40B4-BE49-F238E27FC236}">
                <a16:creationId xmlns:a16="http://schemas.microsoft.com/office/drawing/2014/main" id="{8298109D-60E2-734F-A156-D23412DEE5A7}"/>
              </a:ext>
            </a:extLst>
          </p:cNvPr>
          <p:cNvSpPr>
            <a:spLocks noChangeArrowheads="1"/>
          </p:cNvSpPr>
          <p:nvPr/>
        </p:nvSpPr>
        <p:spPr bwMode="auto">
          <a:xfrm rot="10800000">
            <a:off x="3607828" y="3394962"/>
            <a:ext cx="1252494" cy="479094"/>
          </a:xfrm>
          <a:prstGeom prst="rect">
            <a:avLst/>
          </a:prstGeom>
          <a:solidFill>
            <a:schemeClr val="accent1"/>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Arial" panose="020B0604020202020204" pitchFamily="34" charset="0"/>
            </a:endParaRPr>
          </a:p>
        </p:txBody>
      </p:sp>
      <p:sp>
        <p:nvSpPr>
          <p:cNvPr id="10" name="Freeform 14">
            <a:extLst>
              <a:ext uri="{FF2B5EF4-FFF2-40B4-BE49-F238E27FC236}">
                <a16:creationId xmlns:a16="http://schemas.microsoft.com/office/drawing/2014/main" id="{D5883020-FBC4-4246-B4F4-475B7667826B}"/>
              </a:ext>
            </a:extLst>
          </p:cNvPr>
          <p:cNvSpPr>
            <a:spLocks/>
          </p:cNvSpPr>
          <p:nvPr/>
        </p:nvSpPr>
        <p:spPr bwMode="auto">
          <a:xfrm rot="10800000">
            <a:off x="2800247" y="2630820"/>
            <a:ext cx="807582" cy="1243234"/>
          </a:xfrm>
          <a:custGeom>
            <a:avLst/>
            <a:gdLst>
              <a:gd name="T0" fmla="*/ 0 w 599"/>
              <a:gd name="T1" fmla="*/ 358 h 929"/>
              <a:gd name="T2" fmla="*/ 599 w 599"/>
              <a:gd name="T3" fmla="*/ 929 h 929"/>
              <a:gd name="T4" fmla="*/ 599 w 599"/>
              <a:gd name="T5" fmla="*/ 310 h 929"/>
              <a:gd name="T6" fmla="*/ 0 w 599"/>
              <a:gd name="T7" fmla="*/ 0 h 929"/>
              <a:gd name="T8" fmla="*/ 0 w 599"/>
              <a:gd name="T9" fmla="*/ 358 h 929"/>
            </a:gdLst>
            <a:ahLst/>
            <a:cxnLst>
              <a:cxn ang="0">
                <a:pos x="T0" y="T1"/>
              </a:cxn>
              <a:cxn ang="0">
                <a:pos x="T2" y="T3"/>
              </a:cxn>
              <a:cxn ang="0">
                <a:pos x="T4" y="T5"/>
              </a:cxn>
              <a:cxn ang="0">
                <a:pos x="T6" y="T7"/>
              </a:cxn>
              <a:cxn ang="0">
                <a:pos x="T8" y="T9"/>
              </a:cxn>
            </a:cxnLst>
            <a:rect l="0" t="0" r="r" b="b"/>
            <a:pathLst>
              <a:path w="599" h="929">
                <a:moveTo>
                  <a:pt x="0" y="358"/>
                </a:moveTo>
                <a:lnTo>
                  <a:pt x="599" y="929"/>
                </a:lnTo>
                <a:lnTo>
                  <a:pt x="599" y="310"/>
                </a:lnTo>
                <a:lnTo>
                  <a:pt x="0" y="0"/>
                </a:lnTo>
                <a:lnTo>
                  <a:pt x="0" y="358"/>
                </a:lnTo>
                <a:close/>
              </a:path>
            </a:pathLst>
          </a:custGeom>
          <a:solidFill>
            <a:schemeClr val="accent1">
              <a:lumMod val="75000"/>
            </a:schemeClr>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Arial" panose="020B0604020202020204" pitchFamily="34" charset="0"/>
            </a:endParaRPr>
          </a:p>
        </p:txBody>
      </p:sp>
      <p:sp>
        <p:nvSpPr>
          <p:cNvPr id="11" name="Freeform 18">
            <a:extLst>
              <a:ext uri="{FF2B5EF4-FFF2-40B4-BE49-F238E27FC236}">
                <a16:creationId xmlns:a16="http://schemas.microsoft.com/office/drawing/2014/main" id="{EBE9EE92-7002-7649-8335-6648E060262A}"/>
              </a:ext>
            </a:extLst>
          </p:cNvPr>
          <p:cNvSpPr>
            <a:spLocks/>
          </p:cNvSpPr>
          <p:nvPr/>
        </p:nvSpPr>
        <p:spPr bwMode="auto">
          <a:xfrm rot="10800000">
            <a:off x="4860322" y="2966723"/>
            <a:ext cx="730734" cy="907333"/>
          </a:xfrm>
          <a:custGeom>
            <a:avLst/>
            <a:gdLst>
              <a:gd name="T0" fmla="*/ 542 w 542"/>
              <a:gd name="T1" fmla="*/ 678 h 678"/>
              <a:gd name="T2" fmla="*/ 0 w 542"/>
              <a:gd name="T3" fmla="*/ 0 h 678"/>
              <a:gd name="T4" fmla="*/ 542 w 542"/>
              <a:gd name="T5" fmla="*/ 0 h 678"/>
              <a:gd name="T6" fmla="*/ 542 w 542"/>
              <a:gd name="T7" fmla="*/ 678 h 678"/>
            </a:gdLst>
            <a:ahLst/>
            <a:cxnLst>
              <a:cxn ang="0">
                <a:pos x="T0" y="T1"/>
              </a:cxn>
              <a:cxn ang="0">
                <a:pos x="T2" y="T3"/>
              </a:cxn>
              <a:cxn ang="0">
                <a:pos x="T4" y="T5"/>
              </a:cxn>
              <a:cxn ang="0">
                <a:pos x="T6" y="T7"/>
              </a:cxn>
            </a:cxnLst>
            <a:rect l="0" t="0" r="r" b="b"/>
            <a:pathLst>
              <a:path w="542" h="678">
                <a:moveTo>
                  <a:pt x="542" y="678"/>
                </a:moveTo>
                <a:lnTo>
                  <a:pt x="0" y="0"/>
                </a:lnTo>
                <a:lnTo>
                  <a:pt x="542" y="0"/>
                </a:lnTo>
                <a:lnTo>
                  <a:pt x="542" y="678"/>
                </a:lnTo>
                <a:close/>
              </a:path>
            </a:pathLst>
          </a:custGeom>
          <a:solidFill>
            <a:schemeClr val="accent1"/>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Arial" panose="020B0604020202020204" pitchFamily="34" charset="0"/>
            </a:endParaRPr>
          </a:p>
        </p:txBody>
      </p:sp>
      <p:sp>
        <p:nvSpPr>
          <p:cNvPr id="13" name="Freeform 7">
            <a:extLst>
              <a:ext uri="{FF2B5EF4-FFF2-40B4-BE49-F238E27FC236}">
                <a16:creationId xmlns:a16="http://schemas.microsoft.com/office/drawing/2014/main" id="{5FFD7074-706A-2B4F-B809-C2A2C5D71D76}"/>
              </a:ext>
            </a:extLst>
          </p:cNvPr>
          <p:cNvSpPr>
            <a:spLocks/>
          </p:cNvSpPr>
          <p:nvPr/>
        </p:nvSpPr>
        <p:spPr bwMode="auto">
          <a:xfrm rot="10800000">
            <a:off x="1" y="3542713"/>
            <a:ext cx="2800245" cy="827038"/>
          </a:xfrm>
          <a:custGeom>
            <a:avLst/>
            <a:gdLst>
              <a:gd name="T0" fmla="*/ 0 w 878"/>
              <a:gd name="T1" fmla="*/ 0 h 261"/>
              <a:gd name="T2" fmla="*/ 878 w 878"/>
              <a:gd name="T3" fmla="*/ 0 h 261"/>
              <a:gd name="T4" fmla="*/ 878 w 878"/>
              <a:gd name="T5" fmla="*/ 261 h 261"/>
              <a:gd name="T6" fmla="*/ 0 w 878"/>
              <a:gd name="T7" fmla="*/ 261 h 261"/>
              <a:gd name="T8" fmla="*/ 0 w 878"/>
              <a:gd name="T9" fmla="*/ 0 h 261"/>
            </a:gdLst>
            <a:ahLst/>
            <a:cxnLst>
              <a:cxn ang="0">
                <a:pos x="T0" y="T1"/>
              </a:cxn>
              <a:cxn ang="0">
                <a:pos x="T2" y="T3"/>
              </a:cxn>
              <a:cxn ang="0">
                <a:pos x="T4" y="T5"/>
              </a:cxn>
              <a:cxn ang="0">
                <a:pos x="T6" y="T7"/>
              </a:cxn>
              <a:cxn ang="0">
                <a:pos x="T8" y="T9"/>
              </a:cxn>
            </a:cxnLst>
            <a:rect l="0" t="0" r="r" b="b"/>
            <a:pathLst>
              <a:path w="878" h="261">
                <a:moveTo>
                  <a:pt x="0" y="0"/>
                </a:moveTo>
                <a:cubicBezTo>
                  <a:pt x="275" y="0"/>
                  <a:pt x="604" y="0"/>
                  <a:pt x="878" y="0"/>
                </a:cubicBezTo>
                <a:cubicBezTo>
                  <a:pt x="878" y="87"/>
                  <a:pt x="878" y="174"/>
                  <a:pt x="878" y="261"/>
                </a:cubicBezTo>
                <a:cubicBezTo>
                  <a:pt x="604" y="261"/>
                  <a:pt x="275" y="261"/>
                  <a:pt x="0" y="261"/>
                </a:cubicBezTo>
                <a:cubicBezTo>
                  <a:pt x="0" y="174"/>
                  <a:pt x="0" y="87"/>
                  <a:pt x="0" y="0"/>
                </a:cubicBezTo>
                <a:close/>
              </a:path>
            </a:pathLst>
          </a:custGeom>
          <a:solidFill>
            <a:schemeClr val="accent2"/>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Arial" panose="020B0604020202020204" pitchFamily="34" charset="0"/>
            </a:endParaRPr>
          </a:p>
        </p:txBody>
      </p:sp>
      <p:sp>
        <p:nvSpPr>
          <p:cNvPr id="14" name="Freeform 11">
            <a:extLst>
              <a:ext uri="{FF2B5EF4-FFF2-40B4-BE49-F238E27FC236}">
                <a16:creationId xmlns:a16="http://schemas.microsoft.com/office/drawing/2014/main" id="{8F9A620B-A955-EB4C-BBDC-F3803B9C9E4F}"/>
              </a:ext>
            </a:extLst>
          </p:cNvPr>
          <p:cNvSpPr>
            <a:spLocks/>
          </p:cNvSpPr>
          <p:nvPr/>
        </p:nvSpPr>
        <p:spPr bwMode="auto">
          <a:xfrm rot="10800000">
            <a:off x="3607829" y="3913407"/>
            <a:ext cx="1252494" cy="477756"/>
          </a:xfrm>
          <a:custGeom>
            <a:avLst/>
            <a:gdLst>
              <a:gd name="T0" fmla="*/ 0 w 393"/>
              <a:gd name="T1" fmla="*/ 0 h 151"/>
              <a:gd name="T2" fmla="*/ 393 w 393"/>
              <a:gd name="T3" fmla="*/ 0 h 151"/>
              <a:gd name="T4" fmla="*/ 393 w 393"/>
              <a:gd name="T5" fmla="*/ 151 h 151"/>
              <a:gd name="T6" fmla="*/ 0 w 393"/>
              <a:gd name="T7" fmla="*/ 151 h 151"/>
              <a:gd name="T8" fmla="*/ 0 w 393"/>
              <a:gd name="T9" fmla="*/ 0 h 151"/>
            </a:gdLst>
            <a:ahLst/>
            <a:cxnLst>
              <a:cxn ang="0">
                <a:pos x="T0" y="T1"/>
              </a:cxn>
              <a:cxn ang="0">
                <a:pos x="T2" y="T3"/>
              </a:cxn>
              <a:cxn ang="0">
                <a:pos x="T4" y="T5"/>
              </a:cxn>
              <a:cxn ang="0">
                <a:pos x="T6" y="T7"/>
              </a:cxn>
              <a:cxn ang="0">
                <a:pos x="T8" y="T9"/>
              </a:cxn>
            </a:cxnLst>
            <a:rect l="0" t="0" r="r" b="b"/>
            <a:pathLst>
              <a:path w="393" h="151">
                <a:moveTo>
                  <a:pt x="0" y="0"/>
                </a:moveTo>
                <a:cubicBezTo>
                  <a:pt x="131" y="0"/>
                  <a:pt x="262" y="0"/>
                  <a:pt x="393" y="0"/>
                </a:cubicBezTo>
                <a:cubicBezTo>
                  <a:pt x="393" y="50"/>
                  <a:pt x="393" y="101"/>
                  <a:pt x="393" y="151"/>
                </a:cubicBezTo>
                <a:cubicBezTo>
                  <a:pt x="262" y="151"/>
                  <a:pt x="131" y="151"/>
                  <a:pt x="0" y="151"/>
                </a:cubicBezTo>
                <a:cubicBezTo>
                  <a:pt x="0" y="101"/>
                  <a:pt x="0" y="50"/>
                  <a:pt x="0" y="0"/>
                </a:cubicBezTo>
                <a:close/>
              </a:path>
            </a:pathLst>
          </a:custGeom>
          <a:solidFill>
            <a:schemeClr val="accent2"/>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Arial" panose="020B0604020202020204" pitchFamily="34" charset="0"/>
            </a:endParaRPr>
          </a:p>
        </p:txBody>
      </p:sp>
      <p:sp>
        <p:nvSpPr>
          <p:cNvPr id="15" name="Freeform 15">
            <a:extLst>
              <a:ext uri="{FF2B5EF4-FFF2-40B4-BE49-F238E27FC236}">
                <a16:creationId xmlns:a16="http://schemas.microsoft.com/office/drawing/2014/main" id="{FE7A14F2-CCFB-4942-B28D-4691A15FDAED}"/>
              </a:ext>
            </a:extLst>
          </p:cNvPr>
          <p:cNvSpPr>
            <a:spLocks/>
          </p:cNvSpPr>
          <p:nvPr/>
        </p:nvSpPr>
        <p:spPr bwMode="auto">
          <a:xfrm rot="10800000">
            <a:off x="2800247" y="3542714"/>
            <a:ext cx="807582" cy="848451"/>
          </a:xfrm>
          <a:custGeom>
            <a:avLst/>
            <a:gdLst>
              <a:gd name="T0" fmla="*/ 599 w 599"/>
              <a:gd name="T1" fmla="*/ 16 h 634"/>
              <a:gd name="T2" fmla="*/ 599 w 599"/>
              <a:gd name="T3" fmla="*/ 634 h 634"/>
              <a:gd name="T4" fmla="*/ 0 w 599"/>
              <a:gd name="T5" fmla="*/ 357 h 634"/>
              <a:gd name="T6" fmla="*/ 0 w 599"/>
              <a:gd name="T7" fmla="*/ 0 h 634"/>
              <a:gd name="T8" fmla="*/ 599 w 599"/>
              <a:gd name="T9" fmla="*/ 16 h 634"/>
            </a:gdLst>
            <a:ahLst/>
            <a:cxnLst>
              <a:cxn ang="0">
                <a:pos x="T0" y="T1"/>
              </a:cxn>
              <a:cxn ang="0">
                <a:pos x="T2" y="T3"/>
              </a:cxn>
              <a:cxn ang="0">
                <a:pos x="T4" y="T5"/>
              </a:cxn>
              <a:cxn ang="0">
                <a:pos x="T6" y="T7"/>
              </a:cxn>
              <a:cxn ang="0">
                <a:pos x="T8" y="T9"/>
              </a:cxn>
            </a:cxnLst>
            <a:rect l="0" t="0" r="r" b="b"/>
            <a:pathLst>
              <a:path w="599" h="634">
                <a:moveTo>
                  <a:pt x="599" y="16"/>
                </a:moveTo>
                <a:lnTo>
                  <a:pt x="599" y="634"/>
                </a:lnTo>
                <a:lnTo>
                  <a:pt x="0" y="357"/>
                </a:lnTo>
                <a:lnTo>
                  <a:pt x="0" y="0"/>
                </a:lnTo>
                <a:lnTo>
                  <a:pt x="599" y="16"/>
                </a:lnTo>
                <a:close/>
              </a:path>
            </a:pathLst>
          </a:custGeom>
          <a:solidFill>
            <a:schemeClr val="accent2">
              <a:lumMod val="75000"/>
            </a:schemeClr>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Arial" panose="020B0604020202020204" pitchFamily="34" charset="0"/>
            </a:endParaRPr>
          </a:p>
        </p:txBody>
      </p:sp>
      <p:sp>
        <p:nvSpPr>
          <p:cNvPr id="16" name="Freeform 20">
            <a:extLst>
              <a:ext uri="{FF2B5EF4-FFF2-40B4-BE49-F238E27FC236}">
                <a16:creationId xmlns:a16="http://schemas.microsoft.com/office/drawing/2014/main" id="{9788E8FC-6839-634D-A5D9-B4DA9B553DC3}"/>
              </a:ext>
            </a:extLst>
          </p:cNvPr>
          <p:cNvSpPr>
            <a:spLocks/>
          </p:cNvSpPr>
          <p:nvPr/>
        </p:nvSpPr>
        <p:spPr bwMode="auto">
          <a:xfrm rot="10800000">
            <a:off x="4860322" y="3913407"/>
            <a:ext cx="1171600" cy="477756"/>
          </a:xfrm>
          <a:custGeom>
            <a:avLst/>
            <a:gdLst>
              <a:gd name="T0" fmla="*/ 0 w 367"/>
              <a:gd name="T1" fmla="*/ 0 h 151"/>
              <a:gd name="T2" fmla="*/ 121 w 367"/>
              <a:gd name="T3" fmla="*/ 151 h 151"/>
              <a:gd name="T4" fmla="*/ 367 w 367"/>
              <a:gd name="T5" fmla="*/ 151 h 151"/>
              <a:gd name="T6" fmla="*/ 367 w 367"/>
              <a:gd name="T7" fmla="*/ 0 h 151"/>
              <a:gd name="T8" fmla="*/ 0 w 367"/>
              <a:gd name="T9" fmla="*/ 0 h 151"/>
            </a:gdLst>
            <a:ahLst/>
            <a:cxnLst>
              <a:cxn ang="0">
                <a:pos x="T0" y="T1"/>
              </a:cxn>
              <a:cxn ang="0">
                <a:pos x="T2" y="T3"/>
              </a:cxn>
              <a:cxn ang="0">
                <a:pos x="T4" y="T5"/>
              </a:cxn>
              <a:cxn ang="0">
                <a:pos x="T6" y="T7"/>
              </a:cxn>
              <a:cxn ang="0">
                <a:pos x="T8" y="T9"/>
              </a:cxn>
            </a:cxnLst>
            <a:rect l="0" t="0" r="r" b="b"/>
            <a:pathLst>
              <a:path w="367" h="151">
                <a:moveTo>
                  <a:pt x="0" y="0"/>
                </a:moveTo>
                <a:cubicBezTo>
                  <a:pt x="121" y="151"/>
                  <a:pt x="121" y="151"/>
                  <a:pt x="121" y="151"/>
                </a:cubicBezTo>
                <a:cubicBezTo>
                  <a:pt x="203" y="151"/>
                  <a:pt x="285" y="151"/>
                  <a:pt x="367" y="151"/>
                </a:cubicBezTo>
                <a:cubicBezTo>
                  <a:pt x="367" y="0"/>
                  <a:pt x="367" y="0"/>
                  <a:pt x="367" y="0"/>
                </a:cubicBezTo>
                <a:cubicBezTo>
                  <a:pt x="245" y="0"/>
                  <a:pt x="122" y="0"/>
                  <a:pt x="0" y="0"/>
                </a:cubicBezTo>
                <a:close/>
              </a:path>
            </a:pathLst>
          </a:custGeom>
          <a:solidFill>
            <a:schemeClr val="accent2"/>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Arial" panose="020B0604020202020204" pitchFamily="34" charset="0"/>
            </a:endParaRPr>
          </a:p>
        </p:txBody>
      </p:sp>
      <p:sp>
        <p:nvSpPr>
          <p:cNvPr id="18" name="Freeform 6">
            <a:extLst>
              <a:ext uri="{FF2B5EF4-FFF2-40B4-BE49-F238E27FC236}">
                <a16:creationId xmlns:a16="http://schemas.microsoft.com/office/drawing/2014/main" id="{233350F5-B410-6641-99B3-3B5DFB982FE4}"/>
              </a:ext>
            </a:extLst>
          </p:cNvPr>
          <p:cNvSpPr>
            <a:spLocks/>
          </p:cNvSpPr>
          <p:nvPr/>
        </p:nvSpPr>
        <p:spPr bwMode="auto">
          <a:xfrm rot="10800000">
            <a:off x="1" y="4456430"/>
            <a:ext cx="2800245" cy="827038"/>
          </a:xfrm>
          <a:custGeom>
            <a:avLst/>
            <a:gdLst>
              <a:gd name="T0" fmla="*/ 0 w 878"/>
              <a:gd name="T1" fmla="*/ 0 h 261"/>
              <a:gd name="T2" fmla="*/ 878 w 878"/>
              <a:gd name="T3" fmla="*/ 0 h 261"/>
              <a:gd name="T4" fmla="*/ 878 w 878"/>
              <a:gd name="T5" fmla="*/ 261 h 261"/>
              <a:gd name="T6" fmla="*/ 0 w 878"/>
              <a:gd name="T7" fmla="*/ 261 h 261"/>
              <a:gd name="T8" fmla="*/ 0 w 878"/>
              <a:gd name="T9" fmla="*/ 0 h 261"/>
            </a:gdLst>
            <a:ahLst/>
            <a:cxnLst>
              <a:cxn ang="0">
                <a:pos x="T0" y="T1"/>
              </a:cxn>
              <a:cxn ang="0">
                <a:pos x="T2" y="T3"/>
              </a:cxn>
              <a:cxn ang="0">
                <a:pos x="T4" y="T5"/>
              </a:cxn>
              <a:cxn ang="0">
                <a:pos x="T6" y="T7"/>
              </a:cxn>
              <a:cxn ang="0">
                <a:pos x="T8" y="T9"/>
              </a:cxn>
            </a:cxnLst>
            <a:rect l="0" t="0" r="r" b="b"/>
            <a:pathLst>
              <a:path w="878" h="261">
                <a:moveTo>
                  <a:pt x="0" y="0"/>
                </a:moveTo>
                <a:cubicBezTo>
                  <a:pt x="275" y="0"/>
                  <a:pt x="604" y="0"/>
                  <a:pt x="878" y="0"/>
                </a:cubicBezTo>
                <a:cubicBezTo>
                  <a:pt x="878" y="87"/>
                  <a:pt x="878" y="174"/>
                  <a:pt x="878" y="261"/>
                </a:cubicBezTo>
                <a:cubicBezTo>
                  <a:pt x="604" y="261"/>
                  <a:pt x="275" y="261"/>
                  <a:pt x="0" y="261"/>
                </a:cubicBezTo>
                <a:cubicBezTo>
                  <a:pt x="0" y="174"/>
                  <a:pt x="0" y="87"/>
                  <a:pt x="0" y="0"/>
                </a:cubicBezTo>
                <a:close/>
              </a:path>
            </a:pathLst>
          </a:custGeom>
          <a:solidFill>
            <a:schemeClr val="accent3"/>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Arial" panose="020B0604020202020204" pitchFamily="34" charset="0"/>
            </a:endParaRPr>
          </a:p>
        </p:txBody>
      </p:sp>
      <p:sp>
        <p:nvSpPr>
          <p:cNvPr id="19" name="Freeform 10">
            <a:extLst>
              <a:ext uri="{FF2B5EF4-FFF2-40B4-BE49-F238E27FC236}">
                <a16:creationId xmlns:a16="http://schemas.microsoft.com/office/drawing/2014/main" id="{61BB75A1-5B09-DE4C-889C-4C7F39BD32BF}"/>
              </a:ext>
            </a:extLst>
          </p:cNvPr>
          <p:cNvSpPr>
            <a:spLocks/>
          </p:cNvSpPr>
          <p:nvPr/>
        </p:nvSpPr>
        <p:spPr bwMode="auto">
          <a:xfrm rot="10800000">
            <a:off x="3607829" y="4433679"/>
            <a:ext cx="1252494" cy="479094"/>
          </a:xfrm>
          <a:custGeom>
            <a:avLst/>
            <a:gdLst>
              <a:gd name="T0" fmla="*/ 0 w 393"/>
              <a:gd name="T1" fmla="*/ 0 h 151"/>
              <a:gd name="T2" fmla="*/ 393 w 393"/>
              <a:gd name="T3" fmla="*/ 0 h 151"/>
              <a:gd name="T4" fmla="*/ 393 w 393"/>
              <a:gd name="T5" fmla="*/ 151 h 151"/>
              <a:gd name="T6" fmla="*/ 0 w 393"/>
              <a:gd name="T7" fmla="*/ 151 h 151"/>
              <a:gd name="T8" fmla="*/ 0 w 393"/>
              <a:gd name="T9" fmla="*/ 0 h 151"/>
            </a:gdLst>
            <a:ahLst/>
            <a:cxnLst>
              <a:cxn ang="0">
                <a:pos x="T0" y="T1"/>
              </a:cxn>
              <a:cxn ang="0">
                <a:pos x="T2" y="T3"/>
              </a:cxn>
              <a:cxn ang="0">
                <a:pos x="T4" y="T5"/>
              </a:cxn>
              <a:cxn ang="0">
                <a:pos x="T6" y="T7"/>
              </a:cxn>
              <a:cxn ang="0">
                <a:pos x="T8" y="T9"/>
              </a:cxn>
            </a:cxnLst>
            <a:rect l="0" t="0" r="r" b="b"/>
            <a:pathLst>
              <a:path w="393" h="151">
                <a:moveTo>
                  <a:pt x="0" y="0"/>
                </a:moveTo>
                <a:cubicBezTo>
                  <a:pt x="131" y="0"/>
                  <a:pt x="262" y="0"/>
                  <a:pt x="393" y="0"/>
                </a:cubicBezTo>
                <a:cubicBezTo>
                  <a:pt x="393" y="50"/>
                  <a:pt x="393" y="101"/>
                  <a:pt x="393" y="151"/>
                </a:cubicBezTo>
                <a:cubicBezTo>
                  <a:pt x="262" y="151"/>
                  <a:pt x="131" y="151"/>
                  <a:pt x="0" y="151"/>
                </a:cubicBezTo>
                <a:cubicBezTo>
                  <a:pt x="0" y="101"/>
                  <a:pt x="0" y="50"/>
                  <a:pt x="0" y="0"/>
                </a:cubicBezTo>
                <a:close/>
              </a:path>
            </a:pathLst>
          </a:custGeom>
          <a:solidFill>
            <a:schemeClr val="accent3"/>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Arial" panose="020B0604020202020204" pitchFamily="34" charset="0"/>
            </a:endParaRPr>
          </a:p>
        </p:txBody>
      </p:sp>
      <p:sp>
        <p:nvSpPr>
          <p:cNvPr id="20" name="Freeform 16">
            <a:extLst>
              <a:ext uri="{FF2B5EF4-FFF2-40B4-BE49-F238E27FC236}">
                <a16:creationId xmlns:a16="http://schemas.microsoft.com/office/drawing/2014/main" id="{1B5F9229-CD3D-ED4E-A81A-E2154B34901A}"/>
              </a:ext>
            </a:extLst>
          </p:cNvPr>
          <p:cNvSpPr>
            <a:spLocks/>
          </p:cNvSpPr>
          <p:nvPr/>
        </p:nvSpPr>
        <p:spPr bwMode="auto">
          <a:xfrm rot="10800000">
            <a:off x="2800247" y="4433679"/>
            <a:ext cx="807582" cy="849789"/>
          </a:xfrm>
          <a:custGeom>
            <a:avLst/>
            <a:gdLst>
              <a:gd name="T0" fmla="*/ 599 w 599"/>
              <a:gd name="T1" fmla="*/ 618 h 635"/>
              <a:gd name="T2" fmla="*/ 599 w 599"/>
              <a:gd name="T3" fmla="*/ 0 h 635"/>
              <a:gd name="T4" fmla="*/ 0 w 599"/>
              <a:gd name="T5" fmla="*/ 277 h 635"/>
              <a:gd name="T6" fmla="*/ 0 w 599"/>
              <a:gd name="T7" fmla="*/ 635 h 635"/>
              <a:gd name="T8" fmla="*/ 599 w 599"/>
              <a:gd name="T9" fmla="*/ 618 h 635"/>
            </a:gdLst>
            <a:ahLst/>
            <a:cxnLst>
              <a:cxn ang="0">
                <a:pos x="T0" y="T1"/>
              </a:cxn>
              <a:cxn ang="0">
                <a:pos x="T2" y="T3"/>
              </a:cxn>
              <a:cxn ang="0">
                <a:pos x="T4" y="T5"/>
              </a:cxn>
              <a:cxn ang="0">
                <a:pos x="T6" y="T7"/>
              </a:cxn>
              <a:cxn ang="0">
                <a:pos x="T8" y="T9"/>
              </a:cxn>
            </a:cxnLst>
            <a:rect l="0" t="0" r="r" b="b"/>
            <a:pathLst>
              <a:path w="599" h="635">
                <a:moveTo>
                  <a:pt x="599" y="618"/>
                </a:moveTo>
                <a:lnTo>
                  <a:pt x="599" y="0"/>
                </a:lnTo>
                <a:lnTo>
                  <a:pt x="0" y="277"/>
                </a:lnTo>
                <a:lnTo>
                  <a:pt x="0" y="635"/>
                </a:lnTo>
                <a:lnTo>
                  <a:pt x="599" y="618"/>
                </a:lnTo>
                <a:close/>
              </a:path>
            </a:pathLst>
          </a:custGeom>
          <a:solidFill>
            <a:schemeClr val="accent3">
              <a:lumMod val="75000"/>
            </a:schemeClr>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Arial" panose="020B0604020202020204" pitchFamily="34" charset="0"/>
            </a:endParaRPr>
          </a:p>
        </p:txBody>
      </p:sp>
      <p:sp>
        <p:nvSpPr>
          <p:cNvPr id="21" name="Freeform 21">
            <a:extLst>
              <a:ext uri="{FF2B5EF4-FFF2-40B4-BE49-F238E27FC236}">
                <a16:creationId xmlns:a16="http://schemas.microsoft.com/office/drawing/2014/main" id="{0D03263C-F15A-3143-84FA-2949EF8AD8F0}"/>
              </a:ext>
            </a:extLst>
          </p:cNvPr>
          <p:cNvSpPr>
            <a:spLocks/>
          </p:cNvSpPr>
          <p:nvPr/>
        </p:nvSpPr>
        <p:spPr bwMode="auto">
          <a:xfrm rot="10800000">
            <a:off x="4860322" y="4433679"/>
            <a:ext cx="1171600" cy="479094"/>
          </a:xfrm>
          <a:custGeom>
            <a:avLst/>
            <a:gdLst>
              <a:gd name="T0" fmla="*/ 121 w 367"/>
              <a:gd name="T1" fmla="*/ 0 h 151"/>
              <a:gd name="T2" fmla="*/ 0 w 367"/>
              <a:gd name="T3" fmla="*/ 151 h 151"/>
              <a:gd name="T4" fmla="*/ 367 w 367"/>
              <a:gd name="T5" fmla="*/ 151 h 151"/>
              <a:gd name="T6" fmla="*/ 367 w 367"/>
              <a:gd name="T7" fmla="*/ 0 h 151"/>
              <a:gd name="T8" fmla="*/ 121 w 367"/>
              <a:gd name="T9" fmla="*/ 0 h 151"/>
            </a:gdLst>
            <a:ahLst/>
            <a:cxnLst>
              <a:cxn ang="0">
                <a:pos x="T0" y="T1"/>
              </a:cxn>
              <a:cxn ang="0">
                <a:pos x="T2" y="T3"/>
              </a:cxn>
              <a:cxn ang="0">
                <a:pos x="T4" y="T5"/>
              </a:cxn>
              <a:cxn ang="0">
                <a:pos x="T6" y="T7"/>
              </a:cxn>
              <a:cxn ang="0">
                <a:pos x="T8" y="T9"/>
              </a:cxn>
            </a:cxnLst>
            <a:rect l="0" t="0" r="r" b="b"/>
            <a:pathLst>
              <a:path w="367" h="151">
                <a:moveTo>
                  <a:pt x="121" y="0"/>
                </a:moveTo>
                <a:cubicBezTo>
                  <a:pt x="0" y="151"/>
                  <a:pt x="0" y="151"/>
                  <a:pt x="0" y="151"/>
                </a:cubicBezTo>
                <a:cubicBezTo>
                  <a:pt x="122" y="151"/>
                  <a:pt x="245" y="151"/>
                  <a:pt x="367" y="151"/>
                </a:cubicBezTo>
                <a:cubicBezTo>
                  <a:pt x="367" y="0"/>
                  <a:pt x="367" y="0"/>
                  <a:pt x="367" y="0"/>
                </a:cubicBezTo>
                <a:cubicBezTo>
                  <a:pt x="285" y="0"/>
                  <a:pt x="203" y="0"/>
                  <a:pt x="121" y="0"/>
                </a:cubicBezTo>
                <a:close/>
              </a:path>
            </a:pathLst>
          </a:custGeom>
          <a:solidFill>
            <a:schemeClr val="accent3"/>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Arial" panose="020B0604020202020204" pitchFamily="34" charset="0"/>
            </a:endParaRPr>
          </a:p>
        </p:txBody>
      </p:sp>
      <p:sp>
        <p:nvSpPr>
          <p:cNvPr id="27" name="TextBox 26">
            <a:extLst>
              <a:ext uri="{FF2B5EF4-FFF2-40B4-BE49-F238E27FC236}">
                <a16:creationId xmlns:a16="http://schemas.microsoft.com/office/drawing/2014/main" id="{16E0EDFA-18A0-5940-B89F-37D086240FAD}"/>
              </a:ext>
            </a:extLst>
          </p:cNvPr>
          <p:cNvSpPr txBox="1"/>
          <p:nvPr/>
        </p:nvSpPr>
        <p:spPr>
          <a:xfrm>
            <a:off x="6144745" y="5375577"/>
            <a:ext cx="3921676" cy="285591"/>
          </a:xfrm>
          <a:prstGeom prst="rect">
            <a:avLst/>
          </a:prstGeom>
          <a:noFill/>
        </p:spPr>
        <p:txBody>
          <a:bodyPr wrap="square" lIns="0" tIns="0" rIns="0" bIns="0" rtlCol="0" anchor="ctr" anchorCtr="0">
            <a:spAutoFit/>
          </a:bodyPr>
          <a:lstStyle/>
          <a:p>
            <a:pPr defTabSz="554437">
              <a:lnSpc>
                <a:spcPct val="110000"/>
              </a:lnSpc>
            </a:pPr>
            <a:r>
              <a:rPr lang="en-US" b="1" dirty="0">
                <a:solidFill>
                  <a:srgbClr val="299C47"/>
                </a:solidFill>
                <a:latin typeface="Montserrat SemiBold" pitchFamily="2" charset="77"/>
                <a:ea typeface="League Spartan" charset="0"/>
                <a:cs typeface="Poppins" pitchFamily="2" charset="77"/>
              </a:rPr>
              <a:t>Impact to your department</a:t>
            </a:r>
          </a:p>
        </p:txBody>
      </p:sp>
      <p:sp>
        <p:nvSpPr>
          <p:cNvPr id="28" name="Subtitle 2">
            <a:extLst>
              <a:ext uri="{FF2B5EF4-FFF2-40B4-BE49-F238E27FC236}">
                <a16:creationId xmlns:a16="http://schemas.microsoft.com/office/drawing/2014/main" id="{6354561F-8D72-684D-BDD1-18431C149F49}"/>
              </a:ext>
            </a:extLst>
          </p:cNvPr>
          <p:cNvSpPr txBox="1">
            <a:spLocks/>
          </p:cNvSpPr>
          <p:nvPr/>
        </p:nvSpPr>
        <p:spPr>
          <a:xfrm>
            <a:off x="6144102" y="5678548"/>
            <a:ext cx="5634152" cy="393377"/>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527">
              <a:lnSpc>
                <a:spcPct val="110000"/>
              </a:lnSpc>
            </a:pPr>
            <a:r>
              <a:rPr lang="en-US" sz="1200" dirty="0">
                <a:solidFill>
                  <a:schemeClr val="tx1"/>
                </a:solidFill>
                <a:latin typeface="Roboto Condensed Light" panose="02000000000000000000" pitchFamily="2" charset="0"/>
                <a:ea typeface="Roboto Condensed Light" panose="02000000000000000000" pitchFamily="2" charset="0"/>
                <a:cs typeface="Mukta ExtraLight" panose="020B0000000000000000" pitchFamily="34" charset="77"/>
              </a:rPr>
              <a:t>Describe the challenges within IT of using disparate systems, workarounds, poor data and reporting, lack of automation, etc., and the effect these challenges have on IT’s goals.</a:t>
            </a:r>
          </a:p>
        </p:txBody>
      </p:sp>
      <p:sp>
        <p:nvSpPr>
          <p:cNvPr id="29" name="TextBox 28">
            <a:extLst>
              <a:ext uri="{FF2B5EF4-FFF2-40B4-BE49-F238E27FC236}">
                <a16:creationId xmlns:a16="http://schemas.microsoft.com/office/drawing/2014/main" id="{02AF6360-EAF2-E14B-A495-967A782ADF90}"/>
              </a:ext>
            </a:extLst>
          </p:cNvPr>
          <p:cNvSpPr txBox="1"/>
          <p:nvPr/>
        </p:nvSpPr>
        <p:spPr>
          <a:xfrm>
            <a:off x="6144102" y="2344090"/>
            <a:ext cx="1423868" cy="285591"/>
          </a:xfrm>
          <a:prstGeom prst="rect">
            <a:avLst/>
          </a:prstGeom>
          <a:noFill/>
        </p:spPr>
        <p:txBody>
          <a:bodyPr wrap="square" lIns="0" tIns="0" rIns="0" bIns="0" rtlCol="0" anchor="ctr" anchorCtr="0">
            <a:spAutoFit/>
          </a:bodyPr>
          <a:lstStyle/>
          <a:p>
            <a:pPr defTabSz="554437">
              <a:lnSpc>
                <a:spcPct val="110000"/>
              </a:lnSpc>
            </a:pPr>
            <a:r>
              <a:rPr lang="en-US" b="1" dirty="0">
                <a:solidFill>
                  <a:srgbClr val="2576B7"/>
                </a:solidFill>
                <a:latin typeface="Montserrat SemiBold" pitchFamily="2" charset="77"/>
                <a:ea typeface="League Spartan" charset="0"/>
                <a:cs typeface="Poppins" pitchFamily="2" charset="77"/>
              </a:rPr>
              <a:t>Alignment</a:t>
            </a:r>
          </a:p>
        </p:txBody>
      </p:sp>
      <p:sp>
        <p:nvSpPr>
          <p:cNvPr id="30" name="Subtitle 2">
            <a:extLst>
              <a:ext uri="{FF2B5EF4-FFF2-40B4-BE49-F238E27FC236}">
                <a16:creationId xmlns:a16="http://schemas.microsoft.com/office/drawing/2014/main" id="{807A2C4B-CFFC-E048-80C7-9C5F05AC6AEB}"/>
              </a:ext>
            </a:extLst>
          </p:cNvPr>
          <p:cNvSpPr txBox="1">
            <a:spLocks/>
          </p:cNvSpPr>
          <p:nvPr/>
        </p:nvSpPr>
        <p:spPr>
          <a:xfrm>
            <a:off x="6168810" y="2637600"/>
            <a:ext cx="5634152" cy="866071"/>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CA" sz="1200" dirty="0">
                <a:solidFill>
                  <a:schemeClr val="tx1"/>
                </a:solidFill>
                <a:effectLst/>
                <a:latin typeface="Roboto Condensed Light" panose="02000000000000000000" pitchFamily="2" charset="0"/>
                <a:ea typeface="Roboto Condensed Light" panose="02000000000000000000" pitchFamily="2" charset="0"/>
                <a:cs typeface="Arial" panose="020B0604020202020204" pitchFamily="34" charset="0"/>
              </a:rPr>
              <a:t>Alignment to strategic goals is always important, but because service management is often seen as an internal operational problem, you will need to identify areas where strategic goals are impacted by outages, overburdened administration, and lack of transparency and data and then demonstrate where your existing tools fall short.</a:t>
            </a:r>
          </a:p>
        </p:txBody>
      </p:sp>
      <p:sp>
        <p:nvSpPr>
          <p:cNvPr id="31" name="TextBox 30">
            <a:extLst>
              <a:ext uri="{FF2B5EF4-FFF2-40B4-BE49-F238E27FC236}">
                <a16:creationId xmlns:a16="http://schemas.microsoft.com/office/drawing/2014/main" id="{A903C84F-F4FB-D045-90BA-A95149A833F7}"/>
              </a:ext>
            </a:extLst>
          </p:cNvPr>
          <p:cNvSpPr txBox="1"/>
          <p:nvPr/>
        </p:nvSpPr>
        <p:spPr>
          <a:xfrm>
            <a:off x="6144102" y="3637120"/>
            <a:ext cx="3141433" cy="285591"/>
          </a:xfrm>
          <a:prstGeom prst="rect">
            <a:avLst/>
          </a:prstGeom>
          <a:noFill/>
        </p:spPr>
        <p:txBody>
          <a:bodyPr wrap="square" lIns="0" tIns="0" rIns="0" bIns="0" rtlCol="0" anchor="ctr" anchorCtr="0">
            <a:spAutoFit/>
          </a:bodyPr>
          <a:lstStyle/>
          <a:p>
            <a:pPr defTabSz="554437">
              <a:lnSpc>
                <a:spcPct val="110000"/>
              </a:lnSpc>
            </a:pPr>
            <a:r>
              <a:rPr lang="en-US" b="1" dirty="0">
                <a:solidFill>
                  <a:srgbClr val="5090C4"/>
                </a:solidFill>
                <a:latin typeface="Montserrat SemiBold" pitchFamily="2" charset="77"/>
                <a:ea typeface="League Spartan" charset="0"/>
                <a:cs typeface="Poppins" pitchFamily="2" charset="77"/>
              </a:rPr>
              <a:t>Impact to your business</a:t>
            </a:r>
          </a:p>
        </p:txBody>
      </p:sp>
      <p:sp>
        <p:nvSpPr>
          <p:cNvPr id="32" name="Subtitle 2">
            <a:extLst>
              <a:ext uri="{FF2B5EF4-FFF2-40B4-BE49-F238E27FC236}">
                <a16:creationId xmlns:a16="http://schemas.microsoft.com/office/drawing/2014/main" id="{DFFDF51E-0470-D24C-916C-3C3899EE3C3A}"/>
              </a:ext>
            </a:extLst>
          </p:cNvPr>
          <p:cNvSpPr txBox="1">
            <a:spLocks/>
          </p:cNvSpPr>
          <p:nvPr/>
        </p:nvSpPr>
        <p:spPr>
          <a:xfrm>
            <a:off x="6160080" y="3923342"/>
            <a:ext cx="5634152" cy="425694"/>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CA" sz="1200" dirty="0">
                <a:solidFill>
                  <a:schemeClr val="tx1"/>
                </a:solidFill>
                <a:effectLst/>
                <a:latin typeface="Roboto Condensed Light" panose="02000000000000000000" pitchFamily="2" charset="0"/>
                <a:ea typeface="Roboto Condensed Light" panose="02000000000000000000" pitchFamily="2" charset="0"/>
                <a:cs typeface="Arial" panose="020B0604020202020204" pitchFamily="34" charset="0"/>
              </a:rPr>
              <a:t>Identify areas where your customers may be impacted today through difficult-to-manage outages or recurring issues and where service issues interfere with projects.</a:t>
            </a:r>
          </a:p>
        </p:txBody>
      </p:sp>
      <p:sp>
        <p:nvSpPr>
          <p:cNvPr id="33" name="TextBox 32">
            <a:extLst>
              <a:ext uri="{FF2B5EF4-FFF2-40B4-BE49-F238E27FC236}">
                <a16:creationId xmlns:a16="http://schemas.microsoft.com/office/drawing/2014/main" id="{A5078EBC-8BB7-F64A-96E1-72438852681D}"/>
              </a:ext>
            </a:extLst>
          </p:cNvPr>
          <p:cNvSpPr txBox="1"/>
          <p:nvPr/>
        </p:nvSpPr>
        <p:spPr>
          <a:xfrm>
            <a:off x="6160080" y="4471749"/>
            <a:ext cx="3650267" cy="285591"/>
          </a:xfrm>
          <a:prstGeom prst="rect">
            <a:avLst/>
          </a:prstGeom>
          <a:noFill/>
        </p:spPr>
        <p:txBody>
          <a:bodyPr wrap="square" lIns="0" tIns="0" rIns="0" bIns="0" rtlCol="0" anchor="ctr" anchorCtr="0">
            <a:spAutoFit/>
          </a:bodyPr>
          <a:lstStyle/>
          <a:p>
            <a:pPr defTabSz="554437">
              <a:lnSpc>
                <a:spcPct val="110000"/>
              </a:lnSpc>
            </a:pPr>
            <a:r>
              <a:rPr lang="en-US" b="1" dirty="0">
                <a:solidFill>
                  <a:srgbClr val="15466D"/>
                </a:solidFill>
                <a:latin typeface="Montserrat SemiBold" pitchFamily="2" charset="77"/>
                <a:ea typeface="League Spartan" charset="0"/>
                <a:cs typeface="Poppins" pitchFamily="2" charset="77"/>
              </a:rPr>
              <a:t>Impact to your organization</a:t>
            </a:r>
          </a:p>
        </p:txBody>
      </p:sp>
      <p:sp>
        <p:nvSpPr>
          <p:cNvPr id="34" name="Subtitle 2">
            <a:extLst>
              <a:ext uri="{FF2B5EF4-FFF2-40B4-BE49-F238E27FC236}">
                <a16:creationId xmlns:a16="http://schemas.microsoft.com/office/drawing/2014/main" id="{940E7141-6C23-ED41-BB43-29D6285E08E5}"/>
              </a:ext>
            </a:extLst>
          </p:cNvPr>
          <p:cNvSpPr txBox="1">
            <a:spLocks/>
          </p:cNvSpPr>
          <p:nvPr/>
        </p:nvSpPr>
        <p:spPr>
          <a:xfrm>
            <a:off x="6160080" y="4769338"/>
            <a:ext cx="5634152" cy="425694"/>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CA" sz="1200" dirty="0">
                <a:solidFill>
                  <a:schemeClr val="tx1"/>
                </a:solidFill>
                <a:effectLst/>
                <a:latin typeface="Roboto Condensed Light" panose="02000000000000000000" pitchFamily="2" charset="0"/>
                <a:ea typeface="Roboto Condensed Light" panose="02000000000000000000" pitchFamily="2" charset="0"/>
                <a:cs typeface="Arial" panose="020B0604020202020204" pitchFamily="34" charset="0"/>
              </a:rPr>
              <a:t>Define how the organization is impacted through recurring issues, outages, inability to create self-serve and automation, or even just IT’s inability to respond appropriately to incidents and requests. </a:t>
            </a:r>
          </a:p>
        </p:txBody>
      </p:sp>
      <p:sp>
        <p:nvSpPr>
          <p:cNvPr id="7" name="Title 6">
            <a:extLst>
              <a:ext uri="{FF2B5EF4-FFF2-40B4-BE49-F238E27FC236}">
                <a16:creationId xmlns:a16="http://schemas.microsoft.com/office/drawing/2014/main" id="{22B8315B-8C75-B042-8CA9-EA3F62BB422C}"/>
              </a:ext>
            </a:extLst>
          </p:cNvPr>
          <p:cNvSpPr>
            <a:spLocks noGrp="1"/>
          </p:cNvSpPr>
          <p:nvPr>
            <p:ph type="title"/>
          </p:nvPr>
        </p:nvSpPr>
        <p:spPr>
          <a:xfrm>
            <a:off x="333256" y="328057"/>
            <a:ext cx="10515600" cy="898120"/>
          </a:xfrm>
        </p:spPr>
        <p:txBody>
          <a:bodyPr>
            <a:normAutofit/>
          </a:bodyPr>
          <a:lstStyle/>
          <a:p>
            <a:r>
              <a:rPr lang="en-CA" sz="3000" b="1" dirty="0">
                <a:solidFill>
                  <a:schemeClr val="accent1"/>
                </a:solidFill>
                <a:effectLst/>
                <a:latin typeface="Montserrat SemiBold" panose="00000700000000000000" pitchFamily="2" charset="0"/>
                <a:ea typeface="MS Gothic" panose="020B0609070205080204" pitchFamily="49" charset="-128"/>
                <a:cs typeface="Times New Roman" panose="02020603050405020304" pitchFamily="18" charset="0"/>
              </a:rPr>
              <a:t>Be prepared to define what issues you are trying to address and why this solution is the right approach</a:t>
            </a:r>
            <a:endParaRPr lang="en-US" sz="3000" dirty="0"/>
          </a:p>
        </p:txBody>
      </p:sp>
      <p:sp>
        <p:nvSpPr>
          <p:cNvPr id="35" name="Text Placeholder 5">
            <a:extLst>
              <a:ext uri="{FF2B5EF4-FFF2-40B4-BE49-F238E27FC236}">
                <a16:creationId xmlns:a16="http://schemas.microsoft.com/office/drawing/2014/main" id="{256108FF-9728-4563-800F-F08787DE00AA}"/>
              </a:ext>
            </a:extLst>
          </p:cNvPr>
          <p:cNvSpPr>
            <a:spLocks noGrp="1"/>
          </p:cNvSpPr>
          <p:nvPr>
            <p:ph type="body" sz="quarter" idx="10"/>
          </p:nvPr>
        </p:nvSpPr>
        <p:spPr>
          <a:xfrm>
            <a:off x="347837" y="1313007"/>
            <a:ext cx="11258625" cy="751721"/>
          </a:xfrm>
        </p:spPr>
        <p:txBody>
          <a:bodyPr/>
          <a:lstStyle/>
          <a:p>
            <a:r>
              <a:rPr lang="en-CA" sz="14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Identify the current state and review the background of what you’ve done leading up to this point, goals you’ve been asked to meet, and challenges in solving known problems to help to set the stage for why your proposed solution is needed. If your process improvements have taken you as far as you can go without improved workflows or data, specify where the gaps are.</a:t>
            </a:r>
          </a:p>
        </p:txBody>
      </p:sp>
      <p:pic>
        <p:nvPicPr>
          <p:cNvPr id="36" name="Picture 35">
            <a:extLst>
              <a:ext uri="{FF2B5EF4-FFF2-40B4-BE49-F238E27FC236}">
                <a16:creationId xmlns:a16="http://schemas.microsoft.com/office/drawing/2014/main" id="{3606C03E-2963-4ECD-A53E-97D24F4084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2624" y="3634509"/>
            <a:ext cx="635000" cy="635000"/>
          </a:xfrm>
          <a:prstGeom prst="rect">
            <a:avLst/>
          </a:prstGeom>
        </p:spPr>
      </p:pic>
      <p:pic>
        <p:nvPicPr>
          <p:cNvPr id="37" name="Picture 36">
            <a:extLst>
              <a:ext uri="{FF2B5EF4-FFF2-40B4-BE49-F238E27FC236}">
                <a16:creationId xmlns:a16="http://schemas.microsoft.com/office/drawing/2014/main" id="{B22112D1-0239-4001-AD15-EB777F08D6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624" y="4554382"/>
            <a:ext cx="635000" cy="635000"/>
          </a:xfrm>
          <a:prstGeom prst="rect">
            <a:avLst/>
          </a:prstGeom>
        </p:spPr>
      </p:pic>
      <p:pic>
        <p:nvPicPr>
          <p:cNvPr id="38" name="Picture 37">
            <a:extLst>
              <a:ext uri="{FF2B5EF4-FFF2-40B4-BE49-F238E27FC236}">
                <a16:creationId xmlns:a16="http://schemas.microsoft.com/office/drawing/2014/main" id="{378512EC-4D99-4B06-9E94-06F2469912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2623" y="2807471"/>
            <a:ext cx="635000" cy="635000"/>
          </a:xfrm>
          <a:prstGeom prst="rect">
            <a:avLst/>
          </a:prstGeom>
        </p:spPr>
      </p:pic>
      <p:pic>
        <p:nvPicPr>
          <p:cNvPr id="40" name="Picture 39">
            <a:extLst>
              <a:ext uri="{FF2B5EF4-FFF2-40B4-BE49-F238E27FC236}">
                <a16:creationId xmlns:a16="http://schemas.microsoft.com/office/drawing/2014/main" id="{1B623EAA-D889-4A53-BA35-14E9706ABC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2623" y="5439485"/>
            <a:ext cx="635000" cy="635000"/>
          </a:xfrm>
          <a:prstGeom prst="rect">
            <a:avLst/>
          </a:prstGeom>
        </p:spPr>
      </p:pic>
    </p:spTree>
    <p:extLst>
      <p:ext uri="{BB962C8B-B14F-4D97-AF65-F5344CB8AC3E}">
        <p14:creationId xmlns:p14="http://schemas.microsoft.com/office/powerpoint/2010/main" val="295482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3996D78A-955D-844C-93CA-CF602F57F875}"/>
              </a:ext>
            </a:extLst>
          </p:cNvPr>
          <p:cNvSpPr/>
          <p:nvPr/>
        </p:nvSpPr>
        <p:spPr>
          <a:xfrm>
            <a:off x="783479" y="1507624"/>
            <a:ext cx="1302996" cy="877216"/>
          </a:xfrm>
          <a:prstGeom prst="homePlate">
            <a:avLst>
              <a:gd name="adj" fmla="val 26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5" name="TextBox 4">
            <a:extLst>
              <a:ext uri="{FF2B5EF4-FFF2-40B4-BE49-F238E27FC236}">
                <a16:creationId xmlns:a16="http://schemas.microsoft.com/office/drawing/2014/main" id="{D227D659-611C-9A4A-BA07-99369EA46213}"/>
              </a:ext>
            </a:extLst>
          </p:cNvPr>
          <p:cNvSpPr txBox="1"/>
          <p:nvPr/>
        </p:nvSpPr>
        <p:spPr>
          <a:xfrm>
            <a:off x="1041061" y="1662122"/>
            <a:ext cx="590148" cy="568223"/>
          </a:xfrm>
          <a:prstGeom prst="rect">
            <a:avLst/>
          </a:prstGeom>
          <a:noFill/>
        </p:spPr>
        <p:txBody>
          <a:bodyPr wrap="none" rtlCol="0" anchor="ctr" anchorCtr="0">
            <a:spAutoFit/>
          </a:bodyPr>
          <a:lstStyle/>
          <a:p>
            <a:pPr algn="ctr">
              <a:lnSpc>
                <a:spcPct val="110000"/>
              </a:lnSpc>
            </a:pPr>
            <a:r>
              <a:rPr lang="en-US" sz="3000" b="1" dirty="0">
                <a:solidFill>
                  <a:schemeClr val="bg1"/>
                </a:solidFill>
                <a:latin typeface="Montserrat SemiBold" pitchFamily="2" charset="77"/>
                <a:ea typeface="League Spartan" charset="0"/>
                <a:cs typeface="Poppins" pitchFamily="2" charset="77"/>
              </a:rPr>
              <a:t>01</a:t>
            </a:r>
          </a:p>
        </p:txBody>
      </p:sp>
      <p:sp>
        <p:nvSpPr>
          <p:cNvPr id="8" name="Pentagon 7">
            <a:extLst>
              <a:ext uri="{FF2B5EF4-FFF2-40B4-BE49-F238E27FC236}">
                <a16:creationId xmlns:a16="http://schemas.microsoft.com/office/drawing/2014/main" id="{393B9FBF-B46D-E44E-8AE2-8CB48BB0642C}"/>
              </a:ext>
            </a:extLst>
          </p:cNvPr>
          <p:cNvSpPr/>
          <p:nvPr/>
        </p:nvSpPr>
        <p:spPr>
          <a:xfrm>
            <a:off x="783479" y="2788441"/>
            <a:ext cx="1302996" cy="877216"/>
          </a:xfrm>
          <a:prstGeom prst="homePlate">
            <a:avLst>
              <a:gd name="adj" fmla="val 260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9" name="TextBox 8">
            <a:extLst>
              <a:ext uri="{FF2B5EF4-FFF2-40B4-BE49-F238E27FC236}">
                <a16:creationId xmlns:a16="http://schemas.microsoft.com/office/drawing/2014/main" id="{599A2C5C-A4A3-0F41-AFF7-145D54DFB15E}"/>
              </a:ext>
            </a:extLst>
          </p:cNvPr>
          <p:cNvSpPr txBox="1"/>
          <p:nvPr/>
        </p:nvSpPr>
        <p:spPr>
          <a:xfrm>
            <a:off x="1001793" y="2942939"/>
            <a:ext cx="668686" cy="568223"/>
          </a:xfrm>
          <a:prstGeom prst="rect">
            <a:avLst/>
          </a:prstGeom>
          <a:noFill/>
        </p:spPr>
        <p:txBody>
          <a:bodyPr wrap="none" rtlCol="0" anchor="ctr" anchorCtr="0">
            <a:spAutoFit/>
          </a:bodyPr>
          <a:lstStyle/>
          <a:p>
            <a:pPr algn="ctr">
              <a:lnSpc>
                <a:spcPct val="110000"/>
              </a:lnSpc>
            </a:pPr>
            <a:r>
              <a:rPr lang="en-US" sz="3000" b="1" dirty="0">
                <a:solidFill>
                  <a:schemeClr val="bg1"/>
                </a:solidFill>
                <a:latin typeface="Montserrat SemiBold" pitchFamily="2" charset="77"/>
                <a:ea typeface="League Spartan" charset="0"/>
                <a:cs typeface="Poppins" pitchFamily="2" charset="77"/>
              </a:rPr>
              <a:t>02</a:t>
            </a:r>
          </a:p>
        </p:txBody>
      </p:sp>
      <p:sp>
        <p:nvSpPr>
          <p:cNvPr id="11" name="Pentagon 10">
            <a:extLst>
              <a:ext uri="{FF2B5EF4-FFF2-40B4-BE49-F238E27FC236}">
                <a16:creationId xmlns:a16="http://schemas.microsoft.com/office/drawing/2014/main" id="{8E66C177-9FBA-2543-AEDB-FB95A50D37A9}"/>
              </a:ext>
            </a:extLst>
          </p:cNvPr>
          <p:cNvSpPr/>
          <p:nvPr/>
        </p:nvSpPr>
        <p:spPr>
          <a:xfrm>
            <a:off x="783479" y="4069258"/>
            <a:ext cx="1302996" cy="877216"/>
          </a:xfrm>
          <a:prstGeom prst="homePlate">
            <a:avLst>
              <a:gd name="adj" fmla="val 2605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12" name="TextBox 11">
            <a:extLst>
              <a:ext uri="{FF2B5EF4-FFF2-40B4-BE49-F238E27FC236}">
                <a16:creationId xmlns:a16="http://schemas.microsoft.com/office/drawing/2014/main" id="{E114E45C-0DEE-994D-9942-2F87AFB198A3}"/>
              </a:ext>
            </a:extLst>
          </p:cNvPr>
          <p:cNvSpPr txBox="1"/>
          <p:nvPr/>
        </p:nvSpPr>
        <p:spPr>
          <a:xfrm>
            <a:off x="1001792" y="4223757"/>
            <a:ext cx="668686" cy="568223"/>
          </a:xfrm>
          <a:prstGeom prst="rect">
            <a:avLst/>
          </a:prstGeom>
          <a:noFill/>
        </p:spPr>
        <p:txBody>
          <a:bodyPr wrap="none" rtlCol="0" anchor="ctr" anchorCtr="0">
            <a:spAutoFit/>
          </a:bodyPr>
          <a:lstStyle/>
          <a:p>
            <a:pPr algn="ctr">
              <a:lnSpc>
                <a:spcPct val="110000"/>
              </a:lnSpc>
            </a:pPr>
            <a:r>
              <a:rPr lang="en-US" sz="3000" b="1" dirty="0">
                <a:solidFill>
                  <a:schemeClr val="bg1"/>
                </a:solidFill>
                <a:latin typeface="Montserrat SemiBold" pitchFamily="2" charset="77"/>
                <a:ea typeface="League Spartan" charset="0"/>
                <a:cs typeface="Poppins" pitchFamily="2" charset="77"/>
              </a:rPr>
              <a:t>03</a:t>
            </a:r>
          </a:p>
        </p:txBody>
      </p:sp>
      <p:sp>
        <p:nvSpPr>
          <p:cNvPr id="14" name="Pentagon 13">
            <a:extLst>
              <a:ext uri="{FF2B5EF4-FFF2-40B4-BE49-F238E27FC236}">
                <a16:creationId xmlns:a16="http://schemas.microsoft.com/office/drawing/2014/main" id="{E30B43AA-3479-5C40-B992-20C7FD121AEA}"/>
              </a:ext>
            </a:extLst>
          </p:cNvPr>
          <p:cNvSpPr/>
          <p:nvPr/>
        </p:nvSpPr>
        <p:spPr>
          <a:xfrm>
            <a:off x="783479" y="5350075"/>
            <a:ext cx="1302996" cy="877216"/>
          </a:xfrm>
          <a:prstGeom prst="homePlate">
            <a:avLst>
              <a:gd name="adj" fmla="val 260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15" name="TextBox 14">
            <a:extLst>
              <a:ext uri="{FF2B5EF4-FFF2-40B4-BE49-F238E27FC236}">
                <a16:creationId xmlns:a16="http://schemas.microsoft.com/office/drawing/2014/main" id="{79C76324-FB2A-4B41-A31E-92D06C5954B7}"/>
              </a:ext>
            </a:extLst>
          </p:cNvPr>
          <p:cNvSpPr txBox="1"/>
          <p:nvPr/>
        </p:nvSpPr>
        <p:spPr>
          <a:xfrm>
            <a:off x="983359" y="5504574"/>
            <a:ext cx="705550" cy="568223"/>
          </a:xfrm>
          <a:prstGeom prst="rect">
            <a:avLst/>
          </a:prstGeom>
          <a:noFill/>
        </p:spPr>
        <p:txBody>
          <a:bodyPr wrap="none" rtlCol="0" anchor="ctr" anchorCtr="0">
            <a:spAutoFit/>
          </a:bodyPr>
          <a:lstStyle/>
          <a:p>
            <a:pPr algn="ctr">
              <a:lnSpc>
                <a:spcPct val="110000"/>
              </a:lnSpc>
            </a:pPr>
            <a:r>
              <a:rPr lang="en-US" sz="3000" b="1" dirty="0">
                <a:solidFill>
                  <a:schemeClr val="bg1"/>
                </a:solidFill>
                <a:latin typeface="Montserrat SemiBold" pitchFamily="2" charset="77"/>
                <a:ea typeface="League Spartan" charset="0"/>
                <a:cs typeface="Poppins" pitchFamily="2" charset="77"/>
              </a:rPr>
              <a:t>04</a:t>
            </a:r>
          </a:p>
        </p:txBody>
      </p:sp>
      <p:sp>
        <p:nvSpPr>
          <p:cNvPr id="16" name="TextBox 15">
            <a:extLst>
              <a:ext uri="{FF2B5EF4-FFF2-40B4-BE49-F238E27FC236}">
                <a16:creationId xmlns:a16="http://schemas.microsoft.com/office/drawing/2014/main" id="{782D6540-FEF3-D14D-AE44-2414E4E59754}"/>
              </a:ext>
            </a:extLst>
          </p:cNvPr>
          <p:cNvSpPr txBox="1"/>
          <p:nvPr/>
        </p:nvSpPr>
        <p:spPr>
          <a:xfrm>
            <a:off x="2321538" y="1545974"/>
            <a:ext cx="2598468" cy="253787"/>
          </a:xfrm>
          <a:prstGeom prst="rect">
            <a:avLst/>
          </a:prstGeom>
          <a:noFill/>
        </p:spPr>
        <p:txBody>
          <a:bodyPr wrap="none" lIns="0" tIns="0" rIns="0" bIns="0" rtlCol="0" anchor="b" anchorCtr="0">
            <a:spAutoFit/>
          </a:bodyPr>
          <a:lstStyle/>
          <a:p>
            <a:pPr>
              <a:lnSpc>
                <a:spcPct val="110000"/>
              </a:lnSpc>
            </a:pPr>
            <a:r>
              <a:rPr lang="en-US" sz="1600" b="1" dirty="0">
                <a:solidFill>
                  <a:schemeClr val="tx2"/>
                </a:solidFill>
                <a:latin typeface="Montserrat SemiBold" pitchFamily="2" charset="77"/>
                <a:ea typeface="League Spartan" charset="0"/>
                <a:cs typeface="Poppins" pitchFamily="2" charset="77"/>
              </a:rPr>
              <a:t>Strategic Business Goals</a:t>
            </a:r>
          </a:p>
        </p:txBody>
      </p:sp>
      <p:sp>
        <p:nvSpPr>
          <p:cNvPr id="17" name="Subtitle 2">
            <a:extLst>
              <a:ext uri="{FF2B5EF4-FFF2-40B4-BE49-F238E27FC236}">
                <a16:creationId xmlns:a16="http://schemas.microsoft.com/office/drawing/2014/main" id="{61B7AA36-773F-034C-B76F-48B15B30C02F}"/>
              </a:ext>
            </a:extLst>
          </p:cNvPr>
          <p:cNvSpPr txBox="1">
            <a:spLocks/>
          </p:cNvSpPr>
          <p:nvPr/>
        </p:nvSpPr>
        <p:spPr>
          <a:xfrm>
            <a:off x="2321537" y="1849278"/>
            <a:ext cx="3140103" cy="696601"/>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4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Identify any areas where strategic business goals may be impacted by current-state issues.</a:t>
            </a:r>
          </a:p>
        </p:txBody>
      </p:sp>
      <p:sp>
        <p:nvSpPr>
          <p:cNvPr id="20" name="TextBox 19">
            <a:extLst>
              <a:ext uri="{FF2B5EF4-FFF2-40B4-BE49-F238E27FC236}">
                <a16:creationId xmlns:a16="http://schemas.microsoft.com/office/drawing/2014/main" id="{EED1F719-D7F3-C445-A801-04A49D003E3E}"/>
              </a:ext>
            </a:extLst>
          </p:cNvPr>
          <p:cNvSpPr txBox="1"/>
          <p:nvPr/>
        </p:nvSpPr>
        <p:spPr>
          <a:xfrm>
            <a:off x="2321537" y="2783743"/>
            <a:ext cx="1752083" cy="253787"/>
          </a:xfrm>
          <a:prstGeom prst="rect">
            <a:avLst/>
          </a:prstGeom>
          <a:noFill/>
        </p:spPr>
        <p:txBody>
          <a:bodyPr wrap="none" lIns="0" tIns="0" rIns="0" bIns="0" rtlCol="0" anchor="b" anchorCtr="0">
            <a:spAutoFit/>
          </a:bodyPr>
          <a:lstStyle/>
          <a:p>
            <a:pPr>
              <a:lnSpc>
                <a:spcPct val="110000"/>
              </a:lnSpc>
            </a:pPr>
            <a:r>
              <a:rPr lang="en-US" sz="1600" b="1" dirty="0">
                <a:solidFill>
                  <a:schemeClr val="tx2"/>
                </a:solidFill>
                <a:latin typeface="Montserrat SemiBold" pitchFamily="2" charset="77"/>
                <a:ea typeface="League Spartan" charset="0"/>
                <a:cs typeface="Poppins" pitchFamily="2" charset="77"/>
              </a:rPr>
              <a:t>Business Drivers</a:t>
            </a:r>
          </a:p>
        </p:txBody>
      </p:sp>
      <p:sp>
        <p:nvSpPr>
          <p:cNvPr id="21" name="Subtitle 2">
            <a:extLst>
              <a:ext uri="{FF2B5EF4-FFF2-40B4-BE49-F238E27FC236}">
                <a16:creationId xmlns:a16="http://schemas.microsoft.com/office/drawing/2014/main" id="{B397CDFE-8F5C-6C47-BC24-857E13873088}"/>
              </a:ext>
            </a:extLst>
          </p:cNvPr>
          <p:cNvSpPr txBox="1">
            <a:spLocks/>
          </p:cNvSpPr>
          <p:nvPr/>
        </p:nvSpPr>
        <p:spPr>
          <a:xfrm>
            <a:off x="2321537" y="3087047"/>
            <a:ext cx="3140102" cy="933589"/>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4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Identify any business impacts or inability to meet business goals due to service issues that can be addressed with a better solution.</a:t>
            </a:r>
          </a:p>
        </p:txBody>
      </p:sp>
      <p:sp>
        <p:nvSpPr>
          <p:cNvPr id="23" name="TextBox 22">
            <a:extLst>
              <a:ext uri="{FF2B5EF4-FFF2-40B4-BE49-F238E27FC236}">
                <a16:creationId xmlns:a16="http://schemas.microsoft.com/office/drawing/2014/main" id="{F9A6C3B3-2D03-D943-B0CC-1C0DF7785684}"/>
              </a:ext>
            </a:extLst>
          </p:cNvPr>
          <p:cNvSpPr txBox="1"/>
          <p:nvPr/>
        </p:nvSpPr>
        <p:spPr>
          <a:xfrm>
            <a:off x="2321538" y="4107608"/>
            <a:ext cx="1825821" cy="253787"/>
          </a:xfrm>
          <a:prstGeom prst="rect">
            <a:avLst/>
          </a:prstGeom>
          <a:noFill/>
        </p:spPr>
        <p:txBody>
          <a:bodyPr wrap="none" lIns="0" tIns="0" rIns="0" bIns="0" rtlCol="0" anchor="b" anchorCtr="0">
            <a:spAutoFit/>
          </a:bodyPr>
          <a:lstStyle/>
          <a:p>
            <a:pPr>
              <a:lnSpc>
                <a:spcPct val="110000"/>
              </a:lnSpc>
            </a:pPr>
            <a:r>
              <a:rPr lang="en-US" sz="1600" b="1" dirty="0">
                <a:solidFill>
                  <a:schemeClr val="tx2"/>
                </a:solidFill>
                <a:latin typeface="Montserrat SemiBold" pitchFamily="2" charset="77"/>
                <a:ea typeface="League Spartan" charset="0"/>
                <a:cs typeface="Poppins" pitchFamily="2" charset="77"/>
              </a:rPr>
              <a:t>Technical Drivers</a:t>
            </a:r>
          </a:p>
        </p:txBody>
      </p:sp>
      <p:sp>
        <p:nvSpPr>
          <p:cNvPr id="24" name="Subtitle 2">
            <a:extLst>
              <a:ext uri="{FF2B5EF4-FFF2-40B4-BE49-F238E27FC236}">
                <a16:creationId xmlns:a16="http://schemas.microsoft.com/office/drawing/2014/main" id="{A83E213A-74D0-724D-A93C-4075A52F23D3}"/>
              </a:ext>
            </a:extLst>
          </p:cNvPr>
          <p:cNvSpPr txBox="1">
            <a:spLocks/>
          </p:cNvSpPr>
          <p:nvPr/>
        </p:nvSpPr>
        <p:spPr>
          <a:xfrm>
            <a:off x="2321537" y="4410913"/>
            <a:ext cx="3228336" cy="933589"/>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4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Identify where technology changes are needed for IT to fulfill its goals, including efficiencies or improved metrics and dashboards.</a:t>
            </a:r>
          </a:p>
        </p:txBody>
      </p:sp>
      <p:sp>
        <p:nvSpPr>
          <p:cNvPr id="26" name="TextBox 25">
            <a:extLst>
              <a:ext uri="{FF2B5EF4-FFF2-40B4-BE49-F238E27FC236}">
                <a16:creationId xmlns:a16="http://schemas.microsoft.com/office/drawing/2014/main" id="{4217177E-A2A1-4C41-B146-7DA6CB9B9587}"/>
              </a:ext>
            </a:extLst>
          </p:cNvPr>
          <p:cNvSpPr txBox="1"/>
          <p:nvPr/>
        </p:nvSpPr>
        <p:spPr>
          <a:xfrm>
            <a:off x="2321538" y="5388426"/>
            <a:ext cx="1429879" cy="253787"/>
          </a:xfrm>
          <a:prstGeom prst="rect">
            <a:avLst/>
          </a:prstGeom>
          <a:noFill/>
        </p:spPr>
        <p:txBody>
          <a:bodyPr wrap="none" lIns="0" tIns="0" rIns="0" bIns="0" rtlCol="0" anchor="b" anchorCtr="0">
            <a:spAutoFit/>
          </a:bodyPr>
          <a:lstStyle/>
          <a:p>
            <a:pPr>
              <a:lnSpc>
                <a:spcPct val="110000"/>
              </a:lnSpc>
            </a:pPr>
            <a:r>
              <a:rPr lang="en-US" sz="1600" b="1" dirty="0">
                <a:solidFill>
                  <a:schemeClr val="tx2"/>
                </a:solidFill>
                <a:latin typeface="Montserrat SemiBold" pitchFamily="2" charset="77"/>
                <a:ea typeface="League Spartan" charset="0"/>
                <a:cs typeface="Poppins" pitchFamily="2" charset="77"/>
              </a:rPr>
              <a:t>Current State</a:t>
            </a:r>
          </a:p>
        </p:txBody>
      </p:sp>
      <p:sp>
        <p:nvSpPr>
          <p:cNvPr id="27" name="Subtitle 2">
            <a:extLst>
              <a:ext uri="{FF2B5EF4-FFF2-40B4-BE49-F238E27FC236}">
                <a16:creationId xmlns:a16="http://schemas.microsoft.com/office/drawing/2014/main" id="{2EE0B0ED-BC61-0A4A-A626-5BF4902F9A02}"/>
              </a:ext>
            </a:extLst>
          </p:cNvPr>
          <p:cNvSpPr txBox="1">
            <a:spLocks/>
          </p:cNvSpPr>
          <p:nvPr/>
        </p:nvSpPr>
        <p:spPr>
          <a:xfrm>
            <a:off x="2321537" y="5691730"/>
            <a:ext cx="3554822" cy="933589"/>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4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Describe the current state, including what’s working and what’s not, to make the case for change, whether it’s a new tool or modifications to an existing tool.</a:t>
            </a:r>
          </a:p>
        </p:txBody>
      </p:sp>
      <p:sp>
        <p:nvSpPr>
          <p:cNvPr id="29" name="Pentagon 28">
            <a:extLst>
              <a:ext uri="{FF2B5EF4-FFF2-40B4-BE49-F238E27FC236}">
                <a16:creationId xmlns:a16="http://schemas.microsoft.com/office/drawing/2014/main" id="{34550F90-49E2-D640-A121-35847D165EAF}"/>
              </a:ext>
            </a:extLst>
          </p:cNvPr>
          <p:cNvSpPr/>
          <p:nvPr/>
        </p:nvSpPr>
        <p:spPr>
          <a:xfrm>
            <a:off x="6147930" y="1507624"/>
            <a:ext cx="1302996" cy="877216"/>
          </a:xfrm>
          <a:prstGeom prst="homePlate">
            <a:avLst>
              <a:gd name="adj" fmla="val 26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30" name="TextBox 29">
            <a:extLst>
              <a:ext uri="{FF2B5EF4-FFF2-40B4-BE49-F238E27FC236}">
                <a16:creationId xmlns:a16="http://schemas.microsoft.com/office/drawing/2014/main" id="{D92BCFBB-7B8E-274E-A457-AC9BD5A71497}"/>
              </a:ext>
            </a:extLst>
          </p:cNvPr>
          <p:cNvSpPr txBox="1"/>
          <p:nvPr/>
        </p:nvSpPr>
        <p:spPr>
          <a:xfrm>
            <a:off x="6366243" y="1662122"/>
            <a:ext cx="668686" cy="568223"/>
          </a:xfrm>
          <a:prstGeom prst="rect">
            <a:avLst/>
          </a:prstGeom>
          <a:noFill/>
        </p:spPr>
        <p:txBody>
          <a:bodyPr wrap="none" rtlCol="0" anchor="ctr" anchorCtr="0">
            <a:spAutoFit/>
          </a:bodyPr>
          <a:lstStyle/>
          <a:p>
            <a:pPr algn="ctr">
              <a:lnSpc>
                <a:spcPct val="110000"/>
              </a:lnSpc>
            </a:pPr>
            <a:r>
              <a:rPr lang="en-US" sz="3000" b="1" dirty="0">
                <a:solidFill>
                  <a:schemeClr val="bg1"/>
                </a:solidFill>
                <a:latin typeface="Montserrat SemiBold" pitchFamily="2" charset="77"/>
                <a:ea typeface="League Spartan" charset="0"/>
                <a:cs typeface="Poppins" pitchFamily="2" charset="77"/>
              </a:rPr>
              <a:t>05</a:t>
            </a:r>
          </a:p>
        </p:txBody>
      </p:sp>
      <p:sp>
        <p:nvSpPr>
          <p:cNvPr id="32" name="Pentagon 31">
            <a:extLst>
              <a:ext uri="{FF2B5EF4-FFF2-40B4-BE49-F238E27FC236}">
                <a16:creationId xmlns:a16="http://schemas.microsoft.com/office/drawing/2014/main" id="{9A0B86CC-A522-8A41-AFE0-2CBE7D21BB3F}"/>
              </a:ext>
            </a:extLst>
          </p:cNvPr>
          <p:cNvSpPr/>
          <p:nvPr/>
        </p:nvSpPr>
        <p:spPr>
          <a:xfrm>
            <a:off x="6147930" y="2788441"/>
            <a:ext cx="1302996" cy="877216"/>
          </a:xfrm>
          <a:prstGeom prst="homePlate">
            <a:avLst>
              <a:gd name="adj" fmla="val 260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33" name="TextBox 32">
            <a:extLst>
              <a:ext uri="{FF2B5EF4-FFF2-40B4-BE49-F238E27FC236}">
                <a16:creationId xmlns:a16="http://schemas.microsoft.com/office/drawing/2014/main" id="{8AF5F8CA-74A5-3B43-AFF7-653B31A994F9}"/>
              </a:ext>
            </a:extLst>
          </p:cNvPr>
          <p:cNvSpPr txBox="1"/>
          <p:nvPr/>
        </p:nvSpPr>
        <p:spPr>
          <a:xfrm>
            <a:off x="6358231" y="2942939"/>
            <a:ext cx="684714" cy="568223"/>
          </a:xfrm>
          <a:prstGeom prst="rect">
            <a:avLst/>
          </a:prstGeom>
          <a:noFill/>
        </p:spPr>
        <p:txBody>
          <a:bodyPr wrap="none" rtlCol="0" anchor="ctr" anchorCtr="0">
            <a:spAutoFit/>
          </a:bodyPr>
          <a:lstStyle/>
          <a:p>
            <a:pPr algn="ctr">
              <a:lnSpc>
                <a:spcPct val="110000"/>
              </a:lnSpc>
            </a:pPr>
            <a:r>
              <a:rPr lang="en-US" sz="3000" b="1" dirty="0">
                <a:solidFill>
                  <a:schemeClr val="bg1"/>
                </a:solidFill>
                <a:latin typeface="Montserrat SemiBold" pitchFamily="2" charset="77"/>
                <a:ea typeface="League Spartan" charset="0"/>
                <a:cs typeface="Poppins" pitchFamily="2" charset="77"/>
              </a:rPr>
              <a:t>06</a:t>
            </a:r>
          </a:p>
        </p:txBody>
      </p:sp>
      <p:sp>
        <p:nvSpPr>
          <p:cNvPr id="35" name="Pentagon 34">
            <a:extLst>
              <a:ext uri="{FF2B5EF4-FFF2-40B4-BE49-F238E27FC236}">
                <a16:creationId xmlns:a16="http://schemas.microsoft.com/office/drawing/2014/main" id="{B55D73A0-2928-5C4D-895E-FE7D13B717C9}"/>
              </a:ext>
            </a:extLst>
          </p:cNvPr>
          <p:cNvSpPr/>
          <p:nvPr/>
        </p:nvSpPr>
        <p:spPr>
          <a:xfrm>
            <a:off x="6147930" y="4069258"/>
            <a:ext cx="1302996" cy="877216"/>
          </a:xfrm>
          <a:prstGeom prst="homePlate">
            <a:avLst>
              <a:gd name="adj" fmla="val 2605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36" name="TextBox 35">
            <a:extLst>
              <a:ext uri="{FF2B5EF4-FFF2-40B4-BE49-F238E27FC236}">
                <a16:creationId xmlns:a16="http://schemas.microsoft.com/office/drawing/2014/main" id="{1438D83F-B915-2444-89A7-ED30D970C9D0}"/>
              </a:ext>
            </a:extLst>
          </p:cNvPr>
          <p:cNvSpPr txBox="1"/>
          <p:nvPr/>
        </p:nvSpPr>
        <p:spPr>
          <a:xfrm>
            <a:off x="6361436" y="4223757"/>
            <a:ext cx="678303" cy="568223"/>
          </a:xfrm>
          <a:prstGeom prst="rect">
            <a:avLst/>
          </a:prstGeom>
          <a:noFill/>
        </p:spPr>
        <p:txBody>
          <a:bodyPr wrap="none" rtlCol="0" anchor="ctr" anchorCtr="0">
            <a:spAutoFit/>
          </a:bodyPr>
          <a:lstStyle/>
          <a:p>
            <a:pPr algn="ctr">
              <a:lnSpc>
                <a:spcPct val="110000"/>
              </a:lnSpc>
            </a:pPr>
            <a:r>
              <a:rPr lang="en-US" sz="3000" b="1" dirty="0">
                <a:solidFill>
                  <a:schemeClr val="bg1"/>
                </a:solidFill>
                <a:latin typeface="Montserrat SemiBold" pitchFamily="2" charset="77"/>
                <a:ea typeface="League Spartan" charset="0"/>
                <a:cs typeface="Poppins" pitchFamily="2" charset="77"/>
              </a:rPr>
              <a:t>07</a:t>
            </a:r>
          </a:p>
        </p:txBody>
      </p:sp>
      <p:sp>
        <p:nvSpPr>
          <p:cNvPr id="38" name="Pentagon 37">
            <a:extLst>
              <a:ext uri="{FF2B5EF4-FFF2-40B4-BE49-F238E27FC236}">
                <a16:creationId xmlns:a16="http://schemas.microsoft.com/office/drawing/2014/main" id="{63071D5F-7D8B-7A49-8AB8-66969B47EE75}"/>
              </a:ext>
            </a:extLst>
          </p:cNvPr>
          <p:cNvSpPr/>
          <p:nvPr/>
        </p:nvSpPr>
        <p:spPr>
          <a:xfrm>
            <a:off x="6147930" y="5350075"/>
            <a:ext cx="1302996" cy="877216"/>
          </a:xfrm>
          <a:prstGeom prst="homePlate">
            <a:avLst>
              <a:gd name="adj" fmla="val 260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39" name="TextBox 38">
            <a:extLst>
              <a:ext uri="{FF2B5EF4-FFF2-40B4-BE49-F238E27FC236}">
                <a16:creationId xmlns:a16="http://schemas.microsoft.com/office/drawing/2014/main" id="{E68EA20F-9E3D-1147-A0DF-EE7B8E08E7BB}"/>
              </a:ext>
            </a:extLst>
          </p:cNvPr>
          <p:cNvSpPr txBox="1"/>
          <p:nvPr/>
        </p:nvSpPr>
        <p:spPr>
          <a:xfrm>
            <a:off x="6353421" y="5504574"/>
            <a:ext cx="694331" cy="568223"/>
          </a:xfrm>
          <a:prstGeom prst="rect">
            <a:avLst/>
          </a:prstGeom>
          <a:noFill/>
        </p:spPr>
        <p:txBody>
          <a:bodyPr wrap="none" rtlCol="0" anchor="ctr" anchorCtr="0">
            <a:spAutoFit/>
          </a:bodyPr>
          <a:lstStyle/>
          <a:p>
            <a:pPr algn="ctr">
              <a:lnSpc>
                <a:spcPct val="110000"/>
              </a:lnSpc>
            </a:pPr>
            <a:r>
              <a:rPr lang="en-US" sz="3000" b="1" dirty="0">
                <a:solidFill>
                  <a:schemeClr val="bg1"/>
                </a:solidFill>
                <a:latin typeface="Montserrat SemiBold" pitchFamily="2" charset="77"/>
                <a:ea typeface="League Spartan" charset="0"/>
                <a:cs typeface="Poppins" pitchFamily="2" charset="77"/>
              </a:rPr>
              <a:t>08</a:t>
            </a:r>
          </a:p>
        </p:txBody>
      </p:sp>
      <p:sp>
        <p:nvSpPr>
          <p:cNvPr id="41" name="TextBox 40">
            <a:extLst>
              <a:ext uri="{FF2B5EF4-FFF2-40B4-BE49-F238E27FC236}">
                <a16:creationId xmlns:a16="http://schemas.microsoft.com/office/drawing/2014/main" id="{1509A3DA-7B44-6740-961F-D2AA3AB08FF1}"/>
              </a:ext>
            </a:extLst>
          </p:cNvPr>
          <p:cNvSpPr txBox="1"/>
          <p:nvPr/>
        </p:nvSpPr>
        <p:spPr>
          <a:xfrm>
            <a:off x="7685991" y="1455149"/>
            <a:ext cx="1096454" cy="253787"/>
          </a:xfrm>
          <a:prstGeom prst="rect">
            <a:avLst/>
          </a:prstGeom>
          <a:noFill/>
        </p:spPr>
        <p:txBody>
          <a:bodyPr wrap="none" lIns="0" tIns="0" rIns="0" bIns="0" rtlCol="0" anchor="b" anchorCtr="0">
            <a:spAutoFit/>
          </a:bodyPr>
          <a:lstStyle/>
          <a:p>
            <a:pPr>
              <a:lnSpc>
                <a:spcPct val="110000"/>
              </a:lnSpc>
            </a:pPr>
            <a:r>
              <a:rPr lang="en-US" sz="1600" b="1" dirty="0">
                <a:solidFill>
                  <a:schemeClr val="tx2"/>
                </a:solidFill>
                <a:latin typeface="Montserrat SemiBold" pitchFamily="2" charset="77"/>
                <a:ea typeface="League Spartan" charset="0"/>
                <a:cs typeface="Poppins" pitchFamily="2" charset="77"/>
              </a:rPr>
              <a:t>Resources</a:t>
            </a:r>
          </a:p>
        </p:txBody>
      </p:sp>
      <p:sp>
        <p:nvSpPr>
          <p:cNvPr id="42" name="Subtitle 2">
            <a:extLst>
              <a:ext uri="{FF2B5EF4-FFF2-40B4-BE49-F238E27FC236}">
                <a16:creationId xmlns:a16="http://schemas.microsoft.com/office/drawing/2014/main" id="{B4BE47DA-A876-3A48-BF6C-F013B2E40039}"/>
              </a:ext>
            </a:extLst>
          </p:cNvPr>
          <p:cNvSpPr txBox="1">
            <a:spLocks/>
          </p:cNvSpPr>
          <p:nvPr/>
        </p:nvSpPr>
        <p:spPr>
          <a:xfrm>
            <a:off x="7685990" y="1758453"/>
            <a:ext cx="3752503" cy="933589"/>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4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This list will vary depending on whether you are modifying or replacing a tool. Keep in mind that heavy customization may require more resources than a new solution would.</a:t>
            </a:r>
          </a:p>
        </p:txBody>
      </p:sp>
      <p:sp>
        <p:nvSpPr>
          <p:cNvPr id="44" name="TextBox 43">
            <a:extLst>
              <a:ext uri="{FF2B5EF4-FFF2-40B4-BE49-F238E27FC236}">
                <a16:creationId xmlns:a16="http://schemas.microsoft.com/office/drawing/2014/main" id="{CB725414-EBFD-DE4A-AA12-48D724BD8D33}"/>
              </a:ext>
            </a:extLst>
          </p:cNvPr>
          <p:cNvSpPr txBox="1"/>
          <p:nvPr/>
        </p:nvSpPr>
        <p:spPr>
          <a:xfrm>
            <a:off x="7685990" y="5379196"/>
            <a:ext cx="551433" cy="253787"/>
          </a:xfrm>
          <a:prstGeom prst="rect">
            <a:avLst/>
          </a:prstGeom>
          <a:noFill/>
        </p:spPr>
        <p:txBody>
          <a:bodyPr wrap="none" lIns="0" tIns="0" rIns="0" bIns="0" rtlCol="0" anchor="b" anchorCtr="0">
            <a:spAutoFit/>
          </a:bodyPr>
          <a:lstStyle/>
          <a:p>
            <a:pPr>
              <a:lnSpc>
                <a:spcPct val="110000"/>
              </a:lnSpc>
            </a:pPr>
            <a:r>
              <a:rPr lang="en-US" sz="1600" b="1" dirty="0">
                <a:solidFill>
                  <a:schemeClr val="tx2"/>
                </a:solidFill>
                <a:latin typeface="Montserrat SemiBold" pitchFamily="2" charset="77"/>
                <a:ea typeface="League Spartan" charset="0"/>
                <a:cs typeface="Poppins" pitchFamily="2" charset="77"/>
              </a:rPr>
              <a:t>Risks</a:t>
            </a:r>
          </a:p>
        </p:txBody>
      </p:sp>
      <p:sp>
        <p:nvSpPr>
          <p:cNvPr id="45" name="Subtitle 2">
            <a:extLst>
              <a:ext uri="{FF2B5EF4-FFF2-40B4-BE49-F238E27FC236}">
                <a16:creationId xmlns:a16="http://schemas.microsoft.com/office/drawing/2014/main" id="{8E4C5D82-3084-9048-8070-8B46BC9C4D1D}"/>
              </a:ext>
            </a:extLst>
          </p:cNvPr>
          <p:cNvSpPr txBox="1">
            <a:spLocks/>
          </p:cNvSpPr>
          <p:nvPr/>
        </p:nvSpPr>
        <p:spPr>
          <a:xfrm>
            <a:off x="7685989" y="5712221"/>
            <a:ext cx="3647061" cy="459613"/>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4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Identify risks to your approach to mitigate any barriers to success. </a:t>
            </a:r>
          </a:p>
        </p:txBody>
      </p:sp>
      <p:sp>
        <p:nvSpPr>
          <p:cNvPr id="47" name="TextBox 46">
            <a:extLst>
              <a:ext uri="{FF2B5EF4-FFF2-40B4-BE49-F238E27FC236}">
                <a16:creationId xmlns:a16="http://schemas.microsoft.com/office/drawing/2014/main" id="{D857E75C-4145-784B-8089-E34BEBE1408F}"/>
              </a:ext>
            </a:extLst>
          </p:cNvPr>
          <p:cNvSpPr txBox="1"/>
          <p:nvPr/>
        </p:nvSpPr>
        <p:spPr>
          <a:xfrm>
            <a:off x="7685990" y="4107608"/>
            <a:ext cx="1096454" cy="253787"/>
          </a:xfrm>
          <a:prstGeom prst="rect">
            <a:avLst/>
          </a:prstGeom>
          <a:noFill/>
        </p:spPr>
        <p:txBody>
          <a:bodyPr wrap="none" lIns="0" tIns="0" rIns="0" bIns="0" rtlCol="0" anchor="b" anchorCtr="0">
            <a:spAutoFit/>
          </a:bodyPr>
          <a:lstStyle/>
          <a:p>
            <a:pPr>
              <a:lnSpc>
                <a:spcPct val="110000"/>
              </a:lnSpc>
            </a:pPr>
            <a:r>
              <a:rPr lang="en-US" sz="1600" b="1" dirty="0">
                <a:solidFill>
                  <a:schemeClr val="tx2"/>
                </a:solidFill>
                <a:latin typeface="Montserrat SemiBold" pitchFamily="2" charset="77"/>
                <a:ea typeface="League Spartan" charset="0"/>
                <a:cs typeface="Poppins" pitchFamily="2" charset="77"/>
              </a:rPr>
              <a:t>Approach </a:t>
            </a:r>
          </a:p>
        </p:txBody>
      </p:sp>
      <p:sp>
        <p:nvSpPr>
          <p:cNvPr id="48" name="Subtitle 2">
            <a:extLst>
              <a:ext uri="{FF2B5EF4-FFF2-40B4-BE49-F238E27FC236}">
                <a16:creationId xmlns:a16="http://schemas.microsoft.com/office/drawing/2014/main" id="{21A64AE1-D0AB-3A44-ADF0-976FD8BC311F}"/>
              </a:ext>
            </a:extLst>
          </p:cNvPr>
          <p:cNvSpPr txBox="1">
            <a:spLocks/>
          </p:cNvSpPr>
          <p:nvPr/>
        </p:nvSpPr>
        <p:spPr>
          <a:xfrm>
            <a:off x="7685989" y="4410913"/>
            <a:ext cx="3647059" cy="459613"/>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4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Describe the approach, including major milestones, to plan for a successful rollout.</a:t>
            </a:r>
          </a:p>
        </p:txBody>
      </p:sp>
      <p:sp>
        <p:nvSpPr>
          <p:cNvPr id="50" name="TextBox 49">
            <a:extLst>
              <a:ext uri="{FF2B5EF4-FFF2-40B4-BE49-F238E27FC236}">
                <a16:creationId xmlns:a16="http://schemas.microsoft.com/office/drawing/2014/main" id="{39D7C6F8-0AD2-0A4C-8B3B-7070A5A80790}"/>
              </a:ext>
            </a:extLst>
          </p:cNvPr>
          <p:cNvSpPr txBox="1"/>
          <p:nvPr/>
        </p:nvSpPr>
        <p:spPr>
          <a:xfrm>
            <a:off x="7685990" y="2912855"/>
            <a:ext cx="896079" cy="253787"/>
          </a:xfrm>
          <a:prstGeom prst="rect">
            <a:avLst/>
          </a:prstGeom>
          <a:noFill/>
        </p:spPr>
        <p:txBody>
          <a:bodyPr wrap="none" lIns="0" tIns="0" rIns="0" bIns="0" rtlCol="0" anchor="b" anchorCtr="0">
            <a:spAutoFit/>
          </a:bodyPr>
          <a:lstStyle/>
          <a:p>
            <a:pPr>
              <a:lnSpc>
                <a:spcPct val="110000"/>
              </a:lnSpc>
            </a:pPr>
            <a:r>
              <a:rPr lang="en-US" sz="1600" b="1" dirty="0">
                <a:solidFill>
                  <a:schemeClr val="tx2"/>
                </a:solidFill>
                <a:latin typeface="Montserrat SemiBold" pitchFamily="2" charset="77"/>
                <a:ea typeface="League Spartan" charset="0"/>
                <a:cs typeface="Poppins" pitchFamily="2" charset="77"/>
              </a:rPr>
              <a:t>Funding</a:t>
            </a:r>
          </a:p>
        </p:txBody>
      </p:sp>
      <p:sp>
        <p:nvSpPr>
          <p:cNvPr id="51" name="Subtitle 2">
            <a:extLst>
              <a:ext uri="{FF2B5EF4-FFF2-40B4-BE49-F238E27FC236}">
                <a16:creationId xmlns:a16="http://schemas.microsoft.com/office/drawing/2014/main" id="{9D7B5F70-36BA-7B49-988D-E6304877045E}"/>
              </a:ext>
            </a:extLst>
          </p:cNvPr>
          <p:cNvSpPr txBox="1">
            <a:spLocks/>
          </p:cNvSpPr>
          <p:nvPr/>
        </p:nvSpPr>
        <p:spPr>
          <a:xfrm>
            <a:off x="7685990" y="3216159"/>
            <a:ext cx="3647060" cy="696601"/>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4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Make sure your options match funding available so  you’re not relying heavily on discounts to move ahead.</a:t>
            </a:r>
          </a:p>
        </p:txBody>
      </p:sp>
      <p:sp>
        <p:nvSpPr>
          <p:cNvPr id="2" name="Title 1">
            <a:extLst>
              <a:ext uri="{FF2B5EF4-FFF2-40B4-BE49-F238E27FC236}">
                <a16:creationId xmlns:a16="http://schemas.microsoft.com/office/drawing/2014/main" id="{1B6A80F4-087F-E84C-B5BF-348832A0C38B}"/>
              </a:ext>
            </a:extLst>
          </p:cNvPr>
          <p:cNvSpPr>
            <a:spLocks noGrp="1"/>
          </p:cNvSpPr>
          <p:nvPr>
            <p:ph type="title"/>
          </p:nvPr>
        </p:nvSpPr>
        <p:spPr>
          <a:xfrm>
            <a:off x="320841" y="348368"/>
            <a:ext cx="10515600" cy="877217"/>
          </a:xfrm>
        </p:spPr>
        <p:txBody>
          <a:bodyPr>
            <a:normAutofit/>
          </a:bodyPr>
          <a:lstStyle/>
          <a:p>
            <a:r>
              <a:rPr lang="en-US" sz="3000" dirty="0">
                <a:solidFill>
                  <a:schemeClr val="accent1"/>
                </a:solidFill>
              </a:rPr>
              <a:t>An effective business case will provide a sharp vision of where you need to be and how you will get there</a:t>
            </a:r>
          </a:p>
        </p:txBody>
      </p:sp>
    </p:spTree>
    <p:extLst>
      <p:ext uri="{BB962C8B-B14F-4D97-AF65-F5344CB8AC3E}">
        <p14:creationId xmlns:p14="http://schemas.microsoft.com/office/powerpoint/2010/main" val="3778248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a:extLst>
              <a:ext uri="{FF2B5EF4-FFF2-40B4-BE49-F238E27FC236}">
                <a16:creationId xmlns:a16="http://schemas.microsoft.com/office/drawing/2014/main" id="{453CCD40-5E09-EE4A-8C7C-8DF927C0286B}"/>
              </a:ext>
            </a:extLst>
          </p:cNvPr>
          <p:cNvSpPr/>
          <p:nvPr/>
        </p:nvSpPr>
        <p:spPr>
          <a:xfrm>
            <a:off x="636395" y="1630216"/>
            <a:ext cx="3528000" cy="1236535"/>
          </a:xfrm>
          <a:prstGeom prst="foldedCorner">
            <a:avLst>
              <a:gd name="adj" fmla="val 257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5" name="Folded Corner 4">
            <a:extLst>
              <a:ext uri="{FF2B5EF4-FFF2-40B4-BE49-F238E27FC236}">
                <a16:creationId xmlns:a16="http://schemas.microsoft.com/office/drawing/2014/main" id="{254C6546-BB85-2743-BDC4-457FBD23A76C}"/>
              </a:ext>
            </a:extLst>
          </p:cNvPr>
          <p:cNvSpPr/>
          <p:nvPr/>
        </p:nvSpPr>
        <p:spPr>
          <a:xfrm>
            <a:off x="4268088" y="1630216"/>
            <a:ext cx="3528000" cy="1205265"/>
          </a:xfrm>
          <a:prstGeom prst="foldedCorner">
            <a:avLst>
              <a:gd name="adj" fmla="val 2575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6" name="Folded Corner 5">
            <a:extLst>
              <a:ext uri="{FF2B5EF4-FFF2-40B4-BE49-F238E27FC236}">
                <a16:creationId xmlns:a16="http://schemas.microsoft.com/office/drawing/2014/main" id="{85518384-B9F9-4F4A-B6FF-C13417E4FA52}"/>
              </a:ext>
            </a:extLst>
          </p:cNvPr>
          <p:cNvSpPr/>
          <p:nvPr/>
        </p:nvSpPr>
        <p:spPr>
          <a:xfrm>
            <a:off x="7916966" y="1630215"/>
            <a:ext cx="3528000" cy="1206000"/>
          </a:xfrm>
          <a:prstGeom prst="foldedCorner">
            <a:avLst>
              <a:gd name="adj" fmla="val 2575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7" name="Folded Corner 6">
            <a:extLst>
              <a:ext uri="{FF2B5EF4-FFF2-40B4-BE49-F238E27FC236}">
                <a16:creationId xmlns:a16="http://schemas.microsoft.com/office/drawing/2014/main" id="{D524FE74-F154-2940-A9F6-B0F2EEB052A3}"/>
              </a:ext>
            </a:extLst>
          </p:cNvPr>
          <p:cNvSpPr/>
          <p:nvPr/>
        </p:nvSpPr>
        <p:spPr>
          <a:xfrm>
            <a:off x="636397" y="2962825"/>
            <a:ext cx="3528000" cy="1206000"/>
          </a:xfrm>
          <a:prstGeom prst="foldedCorner">
            <a:avLst>
              <a:gd name="adj" fmla="val 2575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8" name="Folded Corner 7">
            <a:extLst>
              <a:ext uri="{FF2B5EF4-FFF2-40B4-BE49-F238E27FC236}">
                <a16:creationId xmlns:a16="http://schemas.microsoft.com/office/drawing/2014/main" id="{6ADF0CC1-C750-8C44-BA79-83B4F07963AA}"/>
              </a:ext>
            </a:extLst>
          </p:cNvPr>
          <p:cNvSpPr/>
          <p:nvPr/>
        </p:nvSpPr>
        <p:spPr>
          <a:xfrm>
            <a:off x="4268088" y="2962825"/>
            <a:ext cx="3528000" cy="1206000"/>
          </a:xfrm>
          <a:prstGeom prst="foldedCorner">
            <a:avLst>
              <a:gd name="adj" fmla="val 2575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9" name="Folded Corner 8">
            <a:extLst>
              <a:ext uri="{FF2B5EF4-FFF2-40B4-BE49-F238E27FC236}">
                <a16:creationId xmlns:a16="http://schemas.microsoft.com/office/drawing/2014/main" id="{8BE031E1-EA8D-EB42-A359-3742AE72A277}"/>
              </a:ext>
            </a:extLst>
          </p:cNvPr>
          <p:cNvSpPr/>
          <p:nvPr/>
        </p:nvSpPr>
        <p:spPr>
          <a:xfrm>
            <a:off x="7916966" y="2962825"/>
            <a:ext cx="3528000" cy="1206000"/>
          </a:xfrm>
          <a:prstGeom prst="foldedCorner">
            <a:avLst>
              <a:gd name="adj" fmla="val 257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10" name="Folded Corner 9">
            <a:extLst>
              <a:ext uri="{FF2B5EF4-FFF2-40B4-BE49-F238E27FC236}">
                <a16:creationId xmlns:a16="http://schemas.microsoft.com/office/drawing/2014/main" id="{D0D754F3-5B68-7D43-8E8D-FF704A6D44D5}"/>
              </a:ext>
            </a:extLst>
          </p:cNvPr>
          <p:cNvSpPr/>
          <p:nvPr/>
        </p:nvSpPr>
        <p:spPr>
          <a:xfrm>
            <a:off x="636396" y="4282236"/>
            <a:ext cx="3528000" cy="1206000"/>
          </a:xfrm>
          <a:prstGeom prst="foldedCorner">
            <a:avLst>
              <a:gd name="adj" fmla="val 2575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11" name="Folded Corner 10">
            <a:extLst>
              <a:ext uri="{FF2B5EF4-FFF2-40B4-BE49-F238E27FC236}">
                <a16:creationId xmlns:a16="http://schemas.microsoft.com/office/drawing/2014/main" id="{B2A15B60-1D31-CC4E-9BBE-A7104778D48B}"/>
              </a:ext>
            </a:extLst>
          </p:cNvPr>
          <p:cNvSpPr/>
          <p:nvPr/>
        </p:nvSpPr>
        <p:spPr>
          <a:xfrm>
            <a:off x="4280348" y="4282236"/>
            <a:ext cx="3528000" cy="1206000"/>
          </a:xfrm>
          <a:prstGeom prst="foldedCorner">
            <a:avLst>
              <a:gd name="adj" fmla="val 257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12" name="Folded Corner 11">
            <a:extLst>
              <a:ext uri="{FF2B5EF4-FFF2-40B4-BE49-F238E27FC236}">
                <a16:creationId xmlns:a16="http://schemas.microsoft.com/office/drawing/2014/main" id="{9B6FA51A-8B39-B041-A71A-9BD2A6B5DCB6}"/>
              </a:ext>
            </a:extLst>
          </p:cNvPr>
          <p:cNvSpPr/>
          <p:nvPr/>
        </p:nvSpPr>
        <p:spPr>
          <a:xfrm>
            <a:off x="7916966" y="4282236"/>
            <a:ext cx="3528000" cy="1206000"/>
          </a:xfrm>
          <a:prstGeom prst="foldedCorner">
            <a:avLst>
              <a:gd name="adj" fmla="val 2575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14" name="Subtitle 2">
            <a:extLst>
              <a:ext uri="{FF2B5EF4-FFF2-40B4-BE49-F238E27FC236}">
                <a16:creationId xmlns:a16="http://schemas.microsoft.com/office/drawing/2014/main" id="{BA013751-3681-4542-84A9-447DE9DB35C0}"/>
              </a:ext>
            </a:extLst>
          </p:cNvPr>
          <p:cNvSpPr txBox="1">
            <a:spLocks/>
          </p:cNvSpPr>
          <p:nvPr/>
        </p:nvSpPr>
        <p:spPr>
          <a:xfrm>
            <a:off x="1440565" y="1759420"/>
            <a:ext cx="2624551" cy="946856"/>
          </a:xfrm>
          <a:prstGeom prst="rect">
            <a:avLst/>
          </a:prstGeom>
        </p:spPr>
        <p:txBody>
          <a:bodyPr vert="horz" wrap="square" lIns="45714" tIns="22857" rIns="45714" bIns="2285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527">
              <a:lnSpc>
                <a:spcPts val="1750"/>
              </a:lnSpc>
            </a:pPr>
            <a:r>
              <a:rPr lang="en-US" sz="1400" dirty="0">
                <a:solidFill>
                  <a:srgbClr val="FFFFFF"/>
                </a:solidFill>
                <a:latin typeface="Roboto Condensed Light" panose="02000000000000000000" pitchFamily="2" charset="0"/>
                <a:ea typeface="Roboto Condensed Light" panose="02000000000000000000" pitchFamily="2" charset="0"/>
                <a:cs typeface="Mukta ExtraLight" panose="020B0000000000000000" pitchFamily="34" charset="77"/>
              </a:rPr>
              <a:t>Lack of flexible and comprehensive knowledgebase for end users with integration into self-serve and appropriate management features.</a:t>
            </a:r>
          </a:p>
        </p:txBody>
      </p:sp>
      <p:sp>
        <p:nvSpPr>
          <p:cNvPr id="15" name="TextBox 14">
            <a:extLst>
              <a:ext uri="{FF2B5EF4-FFF2-40B4-BE49-F238E27FC236}">
                <a16:creationId xmlns:a16="http://schemas.microsoft.com/office/drawing/2014/main" id="{ADA2A53A-F386-B640-A101-8442CCB1DC89}"/>
              </a:ext>
            </a:extLst>
          </p:cNvPr>
          <p:cNvSpPr txBox="1"/>
          <p:nvPr/>
        </p:nvSpPr>
        <p:spPr>
          <a:xfrm>
            <a:off x="806789" y="1845224"/>
            <a:ext cx="545271" cy="784728"/>
          </a:xfrm>
          <a:prstGeom prst="rect">
            <a:avLst/>
          </a:prstGeom>
          <a:noFill/>
        </p:spPr>
        <p:txBody>
          <a:bodyPr wrap="none" rtlCol="0" anchor="ctr" anchorCtr="0">
            <a:spAutoFit/>
          </a:bodyPr>
          <a:lstStyle/>
          <a:p>
            <a:pPr algn="ctr"/>
            <a:r>
              <a:rPr lang="en-US" sz="4500" b="1" dirty="0">
                <a:solidFill>
                  <a:schemeClr val="bg1"/>
                </a:solidFill>
                <a:latin typeface="Montserrat SemiBold" pitchFamily="2" charset="77"/>
                <a:ea typeface="League Spartan" charset="0"/>
                <a:cs typeface="Poppins" pitchFamily="2" charset="77"/>
              </a:rPr>
              <a:t>1.</a:t>
            </a:r>
          </a:p>
        </p:txBody>
      </p:sp>
      <p:sp>
        <p:nvSpPr>
          <p:cNvPr id="23" name="Subtitle 2">
            <a:extLst>
              <a:ext uri="{FF2B5EF4-FFF2-40B4-BE49-F238E27FC236}">
                <a16:creationId xmlns:a16="http://schemas.microsoft.com/office/drawing/2014/main" id="{1EF8A7BF-22D8-E146-B335-1C025BFD6E6F}"/>
              </a:ext>
            </a:extLst>
          </p:cNvPr>
          <p:cNvSpPr txBox="1">
            <a:spLocks/>
          </p:cNvSpPr>
          <p:nvPr/>
        </p:nvSpPr>
        <p:spPr>
          <a:xfrm>
            <a:off x="5122041" y="1770438"/>
            <a:ext cx="2551809" cy="956090"/>
          </a:xfrm>
          <a:prstGeom prst="rect">
            <a:avLst/>
          </a:prstGeom>
        </p:spPr>
        <p:txBody>
          <a:bodyPr vert="horz" wrap="square" lIns="45714" tIns="22857" rIns="45714" bIns="2285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527">
              <a:lnSpc>
                <a:spcPts val="1750"/>
              </a:lnSpc>
            </a:pPr>
            <a:r>
              <a:rPr lang="en-US" sz="1400" dirty="0">
                <a:solidFill>
                  <a:srgbClr val="FFFFFF"/>
                </a:solidFill>
                <a:latin typeface="Roboto Condensed Light" panose="02000000000000000000" pitchFamily="2" charset="0"/>
                <a:ea typeface="Roboto Condensed Light" panose="02000000000000000000" pitchFamily="2" charset="0"/>
                <a:cs typeface="Mukta ExtraLight" panose="020B0000000000000000" pitchFamily="34" charset="77"/>
              </a:rPr>
              <a:t>Lack of comprehensive and searchable knowledgebase for technicians with appropriate management features.</a:t>
            </a:r>
          </a:p>
        </p:txBody>
      </p:sp>
      <p:sp>
        <p:nvSpPr>
          <p:cNvPr id="21" name="TextBox 20">
            <a:extLst>
              <a:ext uri="{FF2B5EF4-FFF2-40B4-BE49-F238E27FC236}">
                <a16:creationId xmlns:a16="http://schemas.microsoft.com/office/drawing/2014/main" id="{B85EDA41-9027-7C4D-9521-687C35747EC9}"/>
              </a:ext>
            </a:extLst>
          </p:cNvPr>
          <p:cNvSpPr txBox="1"/>
          <p:nvPr/>
        </p:nvSpPr>
        <p:spPr>
          <a:xfrm>
            <a:off x="4470836" y="1849593"/>
            <a:ext cx="662275" cy="784728"/>
          </a:xfrm>
          <a:prstGeom prst="rect">
            <a:avLst/>
          </a:prstGeom>
          <a:noFill/>
        </p:spPr>
        <p:txBody>
          <a:bodyPr wrap="none" rtlCol="0" anchor="ctr" anchorCtr="0">
            <a:spAutoFit/>
          </a:bodyPr>
          <a:lstStyle/>
          <a:p>
            <a:pPr algn="ctr"/>
            <a:r>
              <a:rPr lang="en-US" sz="4500" b="1" dirty="0">
                <a:solidFill>
                  <a:schemeClr val="bg1"/>
                </a:solidFill>
                <a:latin typeface="Montserrat SemiBold" pitchFamily="2" charset="77"/>
                <a:ea typeface="League Spartan" charset="0"/>
                <a:cs typeface="Poppins" pitchFamily="2" charset="77"/>
              </a:rPr>
              <a:t>2.</a:t>
            </a:r>
          </a:p>
        </p:txBody>
      </p:sp>
      <p:sp>
        <p:nvSpPr>
          <p:cNvPr id="28" name="Subtitle 2">
            <a:extLst>
              <a:ext uri="{FF2B5EF4-FFF2-40B4-BE49-F238E27FC236}">
                <a16:creationId xmlns:a16="http://schemas.microsoft.com/office/drawing/2014/main" id="{1B9E2556-8AE1-414C-894A-E5884F102079}"/>
              </a:ext>
            </a:extLst>
          </p:cNvPr>
          <p:cNvSpPr txBox="1">
            <a:spLocks/>
          </p:cNvSpPr>
          <p:nvPr/>
        </p:nvSpPr>
        <p:spPr>
          <a:xfrm>
            <a:off x="8779007" y="1865791"/>
            <a:ext cx="2433125" cy="725257"/>
          </a:xfrm>
          <a:prstGeom prst="rect">
            <a:avLst/>
          </a:prstGeom>
        </p:spPr>
        <p:txBody>
          <a:bodyPr vert="horz" wrap="square" lIns="45714" tIns="22857" rIns="45714" bIns="2285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bg1"/>
                </a:solidFill>
                <a:latin typeface="Roboto Condensed Light" panose="02000000000000000000" pitchFamily="2" charset="0"/>
                <a:ea typeface="Roboto Condensed Light" panose="02000000000000000000" pitchFamily="2" charset="0"/>
                <a:cs typeface="Mukta ExtraLight" panose="020B0000000000000000" pitchFamily="34" charset="77"/>
              </a:rPr>
              <a:t>Difficult or impossible to get meaningful reports and useable dashboards.</a:t>
            </a:r>
          </a:p>
        </p:txBody>
      </p:sp>
      <p:sp>
        <p:nvSpPr>
          <p:cNvPr id="26" name="TextBox 25">
            <a:extLst>
              <a:ext uri="{FF2B5EF4-FFF2-40B4-BE49-F238E27FC236}">
                <a16:creationId xmlns:a16="http://schemas.microsoft.com/office/drawing/2014/main" id="{1832BB15-866E-2E49-A979-C2C67A332144}"/>
              </a:ext>
            </a:extLst>
          </p:cNvPr>
          <p:cNvSpPr txBox="1"/>
          <p:nvPr/>
        </p:nvSpPr>
        <p:spPr>
          <a:xfrm>
            <a:off x="8107207" y="1846594"/>
            <a:ext cx="662275" cy="784728"/>
          </a:xfrm>
          <a:prstGeom prst="rect">
            <a:avLst/>
          </a:prstGeom>
          <a:noFill/>
        </p:spPr>
        <p:txBody>
          <a:bodyPr wrap="none" rtlCol="0" anchor="ctr" anchorCtr="0">
            <a:spAutoFit/>
          </a:bodyPr>
          <a:lstStyle/>
          <a:p>
            <a:pPr algn="ctr"/>
            <a:r>
              <a:rPr lang="en-US" sz="4500" b="1" dirty="0">
                <a:solidFill>
                  <a:schemeClr val="bg1"/>
                </a:solidFill>
                <a:latin typeface="Montserrat SemiBold" pitchFamily="2" charset="77"/>
                <a:ea typeface="League Spartan" charset="0"/>
                <a:cs typeface="Poppins" pitchFamily="2" charset="77"/>
              </a:rPr>
              <a:t>3.</a:t>
            </a:r>
          </a:p>
        </p:txBody>
      </p:sp>
      <p:sp>
        <p:nvSpPr>
          <p:cNvPr id="33" name="Subtitle 2">
            <a:extLst>
              <a:ext uri="{FF2B5EF4-FFF2-40B4-BE49-F238E27FC236}">
                <a16:creationId xmlns:a16="http://schemas.microsoft.com/office/drawing/2014/main" id="{DC8D5ED5-F507-2C44-BFD4-9C79B01BBE25}"/>
              </a:ext>
            </a:extLst>
          </p:cNvPr>
          <p:cNvSpPr txBox="1">
            <a:spLocks/>
          </p:cNvSpPr>
          <p:nvPr/>
        </p:nvSpPr>
        <p:spPr>
          <a:xfrm>
            <a:off x="1441079" y="3368670"/>
            <a:ext cx="2491978" cy="494425"/>
          </a:xfrm>
          <a:prstGeom prst="rect">
            <a:avLst/>
          </a:prstGeom>
        </p:spPr>
        <p:txBody>
          <a:bodyPr vert="horz" wrap="square" lIns="45714" tIns="22857" rIns="45714" bIns="2285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bg1"/>
                </a:solidFill>
                <a:latin typeface="Roboto Condensed Light" panose="02000000000000000000" pitchFamily="2" charset="0"/>
                <a:ea typeface="Roboto Condensed Light" panose="02000000000000000000" pitchFamily="2" charset="0"/>
                <a:cs typeface="Mukta ExtraLight" panose="020B0000000000000000" pitchFamily="34" charset="77"/>
              </a:rPr>
              <a:t>Poor change enablement resulting in business interruptions.</a:t>
            </a:r>
          </a:p>
        </p:txBody>
      </p:sp>
      <p:sp>
        <p:nvSpPr>
          <p:cNvPr id="31" name="TextBox 30">
            <a:extLst>
              <a:ext uri="{FF2B5EF4-FFF2-40B4-BE49-F238E27FC236}">
                <a16:creationId xmlns:a16="http://schemas.microsoft.com/office/drawing/2014/main" id="{98F491E2-BF3E-344C-9AF6-A2D5540CAF8D}"/>
              </a:ext>
            </a:extLst>
          </p:cNvPr>
          <p:cNvSpPr txBox="1"/>
          <p:nvPr/>
        </p:nvSpPr>
        <p:spPr>
          <a:xfrm>
            <a:off x="751790" y="3170774"/>
            <a:ext cx="716771" cy="784728"/>
          </a:xfrm>
          <a:prstGeom prst="rect">
            <a:avLst/>
          </a:prstGeom>
          <a:noFill/>
        </p:spPr>
        <p:txBody>
          <a:bodyPr wrap="none" rtlCol="0" anchor="ctr" anchorCtr="0">
            <a:spAutoFit/>
          </a:bodyPr>
          <a:lstStyle/>
          <a:p>
            <a:pPr algn="ctr"/>
            <a:r>
              <a:rPr lang="en-US" sz="4500" b="1" dirty="0">
                <a:solidFill>
                  <a:schemeClr val="bg1"/>
                </a:solidFill>
                <a:latin typeface="Montserrat SemiBold" pitchFamily="2" charset="77"/>
                <a:ea typeface="League Spartan" charset="0"/>
                <a:cs typeface="Poppins" pitchFamily="2" charset="77"/>
              </a:rPr>
              <a:t>4.</a:t>
            </a:r>
          </a:p>
        </p:txBody>
      </p:sp>
      <p:sp>
        <p:nvSpPr>
          <p:cNvPr id="38" name="Subtitle 2">
            <a:extLst>
              <a:ext uri="{FF2B5EF4-FFF2-40B4-BE49-F238E27FC236}">
                <a16:creationId xmlns:a16="http://schemas.microsoft.com/office/drawing/2014/main" id="{8A5979FE-AD64-1249-B850-FECF7908607B}"/>
              </a:ext>
            </a:extLst>
          </p:cNvPr>
          <p:cNvSpPr txBox="1">
            <a:spLocks/>
          </p:cNvSpPr>
          <p:nvPr/>
        </p:nvSpPr>
        <p:spPr>
          <a:xfrm>
            <a:off x="5122048" y="3249245"/>
            <a:ext cx="2512261" cy="725257"/>
          </a:xfrm>
          <a:prstGeom prst="rect">
            <a:avLst/>
          </a:prstGeom>
        </p:spPr>
        <p:txBody>
          <a:bodyPr vert="horz" wrap="square" lIns="45714" tIns="22857" rIns="45714" bIns="2285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bg1"/>
                </a:solidFill>
                <a:latin typeface="Roboto Condensed Light" panose="02000000000000000000" pitchFamily="2" charset="0"/>
                <a:ea typeface="Roboto Condensed Light" panose="02000000000000000000" pitchFamily="2" charset="0"/>
                <a:cs typeface="Mukta ExtraLight" panose="020B0000000000000000" pitchFamily="34" charset="77"/>
              </a:rPr>
              <a:t>Unable to effectively improve event management with so many disparate tools.</a:t>
            </a:r>
          </a:p>
        </p:txBody>
      </p:sp>
      <p:sp>
        <p:nvSpPr>
          <p:cNvPr id="36" name="TextBox 35">
            <a:extLst>
              <a:ext uri="{FF2B5EF4-FFF2-40B4-BE49-F238E27FC236}">
                <a16:creationId xmlns:a16="http://schemas.microsoft.com/office/drawing/2014/main" id="{3508D20D-1745-1445-9E13-F66BFF2B3C82}"/>
              </a:ext>
            </a:extLst>
          </p:cNvPr>
          <p:cNvSpPr txBox="1"/>
          <p:nvPr/>
        </p:nvSpPr>
        <p:spPr>
          <a:xfrm>
            <a:off x="4450606" y="3176415"/>
            <a:ext cx="662275" cy="784728"/>
          </a:xfrm>
          <a:prstGeom prst="rect">
            <a:avLst/>
          </a:prstGeom>
          <a:noFill/>
        </p:spPr>
        <p:txBody>
          <a:bodyPr wrap="none" rtlCol="0" anchor="ctr" anchorCtr="0">
            <a:spAutoFit/>
          </a:bodyPr>
          <a:lstStyle/>
          <a:p>
            <a:pPr algn="ctr"/>
            <a:r>
              <a:rPr lang="en-US" sz="4500" b="1" dirty="0">
                <a:solidFill>
                  <a:schemeClr val="bg1"/>
                </a:solidFill>
                <a:latin typeface="Montserrat SemiBold" pitchFamily="2" charset="77"/>
                <a:ea typeface="League Spartan" charset="0"/>
                <a:cs typeface="Poppins" pitchFamily="2" charset="77"/>
              </a:rPr>
              <a:t>5.</a:t>
            </a:r>
          </a:p>
        </p:txBody>
      </p:sp>
      <p:sp>
        <p:nvSpPr>
          <p:cNvPr id="43" name="Subtitle 2">
            <a:extLst>
              <a:ext uri="{FF2B5EF4-FFF2-40B4-BE49-F238E27FC236}">
                <a16:creationId xmlns:a16="http://schemas.microsoft.com/office/drawing/2014/main" id="{B3D05B33-41DE-9146-848F-A7007936010E}"/>
              </a:ext>
            </a:extLst>
          </p:cNvPr>
          <p:cNvSpPr txBox="1">
            <a:spLocks/>
          </p:cNvSpPr>
          <p:nvPr/>
        </p:nvSpPr>
        <p:spPr>
          <a:xfrm>
            <a:off x="8782304" y="3257871"/>
            <a:ext cx="2390521" cy="725257"/>
          </a:xfrm>
          <a:prstGeom prst="rect">
            <a:avLst/>
          </a:prstGeom>
        </p:spPr>
        <p:txBody>
          <a:bodyPr vert="horz" wrap="square" lIns="45714" tIns="22857" rIns="45714" bIns="2285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bg1"/>
                </a:solidFill>
                <a:latin typeface="Roboto Condensed Light" panose="02000000000000000000" pitchFamily="2" charset="0"/>
                <a:ea typeface="Roboto Condensed Light" panose="02000000000000000000" pitchFamily="2" charset="0"/>
                <a:cs typeface="Mukta ExtraLight" panose="020B0000000000000000" pitchFamily="34" charset="77"/>
              </a:rPr>
              <a:t>Lack of service catalog to enable improved request management and fulfillment.</a:t>
            </a:r>
          </a:p>
        </p:txBody>
      </p:sp>
      <p:sp>
        <p:nvSpPr>
          <p:cNvPr id="41" name="TextBox 40">
            <a:extLst>
              <a:ext uri="{FF2B5EF4-FFF2-40B4-BE49-F238E27FC236}">
                <a16:creationId xmlns:a16="http://schemas.microsoft.com/office/drawing/2014/main" id="{D3B3C74A-3A8B-8D4F-8EE0-812DB2E453CB}"/>
              </a:ext>
            </a:extLst>
          </p:cNvPr>
          <p:cNvSpPr txBox="1"/>
          <p:nvPr/>
        </p:nvSpPr>
        <p:spPr>
          <a:xfrm>
            <a:off x="8094385" y="3180129"/>
            <a:ext cx="687919" cy="784728"/>
          </a:xfrm>
          <a:prstGeom prst="rect">
            <a:avLst/>
          </a:prstGeom>
          <a:noFill/>
        </p:spPr>
        <p:txBody>
          <a:bodyPr wrap="none" rtlCol="0" anchor="ctr" anchorCtr="0">
            <a:spAutoFit/>
          </a:bodyPr>
          <a:lstStyle/>
          <a:p>
            <a:pPr algn="ctr"/>
            <a:r>
              <a:rPr lang="en-US" sz="4500" b="1" dirty="0">
                <a:solidFill>
                  <a:schemeClr val="bg1"/>
                </a:solidFill>
                <a:latin typeface="Montserrat SemiBold" pitchFamily="2" charset="77"/>
                <a:ea typeface="League Spartan" charset="0"/>
                <a:cs typeface="Poppins" pitchFamily="2" charset="77"/>
              </a:rPr>
              <a:t>6.</a:t>
            </a:r>
          </a:p>
        </p:txBody>
      </p:sp>
      <p:sp>
        <p:nvSpPr>
          <p:cNvPr id="48" name="Subtitle 2">
            <a:extLst>
              <a:ext uri="{FF2B5EF4-FFF2-40B4-BE49-F238E27FC236}">
                <a16:creationId xmlns:a16="http://schemas.microsoft.com/office/drawing/2014/main" id="{DF52DFB5-6CB6-0B41-995E-F2866693F35E}"/>
              </a:ext>
            </a:extLst>
          </p:cNvPr>
          <p:cNvSpPr txBox="1">
            <a:spLocks/>
          </p:cNvSpPr>
          <p:nvPr/>
        </p:nvSpPr>
        <p:spPr>
          <a:xfrm>
            <a:off x="1433195" y="4518567"/>
            <a:ext cx="2628291" cy="725257"/>
          </a:xfrm>
          <a:prstGeom prst="rect">
            <a:avLst/>
          </a:prstGeom>
        </p:spPr>
        <p:txBody>
          <a:bodyPr vert="horz" wrap="square" lIns="45714" tIns="22857" rIns="45714" bIns="2285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bg1"/>
                </a:solidFill>
                <a:latin typeface="Roboto Condensed Light" panose="02000000000000000000" pitchFamily="2" charset="0"/>
                <a:ea typeface="Roboto Condensed Light" panose="02000000000000000000" pitchFamily="2" charset="0"/>
                <a:cs typeface="Mukta ExtraLight" panose="020B0000000000000000" pitchFamily="34" charset="77"/>
              </a:rPr>
              <a:t>Inability to reduce the amount of administration required to properly manage workload and improve data.</a:t>
            </a:r>
          </a:p>
        </p:txBody>
      </p:sp>
      <p:sp>
        <p:nvSpPr>
          <p:cNvPr id="46" name="TextBox 45">
            <a:extLst>
              <a:ext uri="{FF2B5EF4-FFF2-40B4-BE49-F238E27FC236}">
                <a16:creationId xmlns:a16="http://schemas.microsoft.com/office/drawing/2014/main" id="{78A35C4F-CE96-D14D-86E2-86873ADEC316}"/>
              </a:ext>
            </a:extLst>
          </p:cNvPr>
          <p:cNvSpPr txBox="1"/>
          <p:nvPr/>
        </p:nvSpPr>
        <p:spPr>
          <a:xfrm>
            <a:off x="791861" y="4488832"/>
            <a:ext cx="676700" cy="784728"/>
          </a:xfrm>
          <a:prstGeom prst="rect">
            <a:avLst/>
          </a:prstGeom>
          <a:noFill/>
        </p:spPr>
        <p:txBody>
          <a:bodyPr wrap="none" rtlCol="0" anchor="ctr" anchorCtr="0">
            <a:spAutoFit/>
          </a:bodyPr>
          <a:lstStyle/>
          <a:p>
            <a:pPr algn="ctr"/>
            <a:r>
              <a:rPr lang="en-US" sz="4500" b="1" dirty="0">
                <a:solidFill>
                  <a:schemeClr val="bg1"/>
                </a:solidFill>
                <a:latin typeface="Montserrat SemiBold" pitchFamily="2" charset="77"/>
                <a:ea typeface="League Spartan" charset="0"/>
                <a:cs typeface="Poppins" pitchFamily="2" charset="77"/>
              </a:rPr>
              <a:t>7.</a:t>
            </a:r>
          </a:p>
        </p:txBody>
      </p:sp>
      <p:sp>
        <p:nvSpPr>
          <p:cNvPr id="53" name="Subtitle 2">
            <a:extLst>
              <a:ext uri="{FF2B5EF4-FFF2-40B4-BE49-F238E27FC236}">
                <a16:creationId xmlns:a16="http://schemas.microsoft.com/office/drawing/2014/main" id="{FD501668-2344-BD46-AB2E-824097DB30BA}"/>
              </a:ext>
            </a:extLst>
          </p:cNvPr>
          <p:cNvSpPr txBox="1">
            <a:spLocks/>
          </p:cNvSpPr>
          <p:nvPr/>
        </p:nvSpPr>
        <p:spPr>
          <a:xfrm>
            <a:off x="5122041" y="4403150"/>
            <a:ext cx="2569418" cy="956090"/>
          </a:xfrm>
          <a:prstGeom prst="rect">
            <a:avLst/>
          </a:prstGeom>
        </p:spPr>
        <p:txBody>
          <a:bodyPr vert="horz" wrap="square" lIns="45714" tIns="22857" rIns="45714" bIns="2285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bg1"/>
                </a:solidFill>
                <a:latin typeface="Roboto Condensed Light" panose="02000000000000000000" pitchFamily="2" charset="0"/>
                <a:ea typeface="Roboto Condensed Light" panose="02000000000000000000" pitchFamily="2" charset="0"/>
                <a:cs typeface="Mukta ExtraLight" panose="020B0000000000000000" pitchFamily="34" charset="77"/>
              </a:rPr>
              <a:t>Recurring incidents or too many major incidents requiring better recordkeeping for data and root cause analysis.</a:t>
            </a:r>
          </a:p>
        </p:txBody>
      </p:sp>
      <p:sp>
        <p:nvSpPr>
          <p:cNvPr id="51" name="TextBox 50">
            <a:extLst>
              <a:ext uri="{FF2B5EF4-FFF2-40B4-BE49-F238E27FC236}">
                <a16:creationId xmlns:a16="http://schemas.microsoft.com/office/drawing/2014/main" id="{2BB5D036-873F-824D-A440-B656A4867CEA}"/>
              </a:ext>
            </a:extLst>
          </p:cNvPr>
          <p:cNvSpPr txBox="1"/>
          <p:nvPr/>
        </p:nvSpPr>
        <p:spPr>
          <a:xfrm>
            <a:off x="4450606" y="4473822"/>
            <a:ext cx="702345" cy="784728"/>
          </a:xfrm>
          <a:prstGeom prst="rect">
            <a:avLst/>
          </a:prstGeom>
          <a:noFill/>
        </p:spPr>
        <p:txBody>
          <a:bodyPr wrap="none" rtlCol="0" anchor="ctr" anchorCtr="0">
            <a:spAutoFit/>
          </a:bodyPr>
          <a:lstStyle/>
          <a:p>
            <a:pPr algn="ctr"/>
            <a:r>
              <a:rPr lang="en-US" sz="4500" b="1" dirty="0">
                <a:solidFill>
                  <a:schemeClr val="bg1"/>
                </a:solidFill>
                <a:latin typeface="Montserrat SemiBold" pitchFamily="2" charset="77"/>
                <a:ea typeface="League Spartan" charset="0"/>
                <a:cs typeface="Poppins" pitchFamily="2" charset="77"/>
              </a:rPr>
              <a:t>8.</a:t>
            </a:r>
          </a:p>
        </p:txBody>
      </p:sp>
      <p:sp>
        <p:nvSpPr>
          <p:cNvPr id="58" name="Subtitle 2">
            <a:extLst>
              <a:ext uri="{FF2B5EF4-FFF2-40B4-BE49-F238E27FC236}">
                <a16:creationId xmlns:a16="http://schemas.microsoft.com/office/drawing/2014/main" id="{502D79E9-F451-B843-9640-78B34CF2C75B}"/>
              </a:ext>
            </a:extLst>
          </p:cNvPr>
          <p:cNvSpPr txBox="1">
            <a:spLocks/>
          </p:cNvSpPr>
          <p:nvPr/>
        </p:nvSpPr>
        <p:spPr>
          <a:xfrm>
            <a:off x="8782198" y="4503557"/>
            <a:ext cx="2608416" cy="725257"/>
          </a:xfrm>
          <a:prstGeom prst="rect">
            <a:avLst/>
          </a:prstGeom>
        </p:spPr>
        <p:txBody>
          <a:bodyPr vert="horz" wrap="square" lIns="45714" tIns="22857" rIns="45714" bIns="2285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bg1"/>
                </a:solidFill>
                <a:latin typeface="Roboto Condensed Light" panose="02000000000000000000" pitchFamily="2" charset="0"/>
                <a:ea typeface="Roboto Condensed Light" panose="02000000000000000000" pitchFamily="2" charset="0"/>
                <a:cs typeface="Mukta ExtraLight" panose="020B0000000000000000" pitchFamily="34" charset="77"/>
              </a:rPr>
              <a:t>Unable to improve asset and configuration management using spreadsheets or existing solutions. </a:t>
            </a:r>
          </a:p>
        </p:txBody>
      </p:sp>
      <p:sp>
        <p:nvSpPr>
          <p:cNvPr id="56" name="TextBox 55">
            <a:extLst>
              <a:ext uri="{FF2B5EF4-FFF2-40B4-BE49-F238E27FC236}">
                <a16:creationId xmlns:a16="http://schemas.microsoft.com/office/drawing/2014/main" id="{9E66B854-4292-5C4A-A7F3-88B85404B6C3}"/>
              </a:ext>
            </a:extLst>
          </p:cNvPr>
          <p:cNvSpPr txBox="1"/>
          <p:nvPr/>
        </p:nvSpPr>
        <p:spPr>
          <a:xfrm>
            <a:off x="8094385" y="4476255"/>
            <a:ext cx="687919" cy="784728"/>
          </a:xfrm>
          <a:prstGeom prst="rect">
            <a:avLst/>
          </a:prstGeom>
          <a:noFill/>
        </p:spPr>
        <p:txBody>
          <a:bodyPr wrap="none" rtlCol="0" anchor="ctr" anchorCtr="0">
            <a:spAutoFit/>
          </a:bodyPr>
          <a:lstStyle/>
          <a:p>
            <a:pPr algn="ctr"/>
            <a:r>
              <a:rPr lang="en-US" sz="4500" b="1" dirty="0">
                <a:solidFill>
                  <a:schemeClr val="bg1"/>
                </a:solidFill>
                <a:latin typeface="Montserrat SemiBold" pitchFamily="2" charset="77"/>
                <a:ea typeface="League Spartan" charset="0"/>
                <a:cs typeface="Poppins" pitchFamily="2" charset="77"/>
              </a:rPr>
              <a:t>9.</a:t>
            </a:r>
          </a:p>
        </p:txBody>
      </p:sp>
      <p:sp>
        <p:nvSpPr>
          <p:cNvPr id="2" name="Title 1">
            <a:extLst>
              <a:ext uri="{FF2B5EF4-FFF2-40B4-BE49-F238E27FC236}">
                <a16:creationId xmlns:a16="http://schemas.microsoft.com/office/drawing/2014/main" id="{FC7CAF9E-9536-ED44-B5CB-E474C2F9EC8D}"/>
              </a:ext>
            </a:extLst>
          </p:cNvPr>
          <p:cNvSpPr>
            <a:spLocks noGrp="1"/>
          </p:cNvSpPr>
          <p:nvPr>
            <p:ph type="title"/>
          </p:nvPr>
        </p:nvSpPr>
        <p:spPr>
          <a:xfrm>
            <a:off x="368968" y="375563"/>
            <a:ext cx="11060338" cy="613060"/>
          </a:xfrm>
        </p:spPr>
        <p:txBody>
          <a:bodyPr>
            <a:normAutofit/>
          </a:bodyPr>
          <a:lstStyle/>
          <a:p>
            <a:r>
              <a:rPr lang="en-CA" sz="3000" b="1" dirty="0">
                <a:solidFill>
                  <a:schemeClr val="accent1"/>
                </a:solidFill>
                <a:effectLst/>
                <a:latin typeface="Montserrat SemiBold" panose="00000700000000000000" pitchFamily="2" charset="0"/>
                <a:ea typeface="MS Gothic" panose="020B0609070205080204" pitchFamily="49" charset="-128"/>
                <a:cs typeface="Times New Roman" panose="02020603050405020304" pitchFamily="18" charset="0"/>
              </a:rPr>
              <a:t>Identify what challenges exist with the current system </a:t>
            </a:r>
            <a:endParaRPr lang="en-US" sz="3000" dirty="0">
              <a:solidFill>
                <a:schemeClr val="accent1"/>
              </a:solidFill>
            </a:endParaRPr>
          </a:p>
        </p:txBody>
      </p:sp>
      <p:sp>
        <p:nvSpPr>
          <p:cNvPr id="3" name="TextBox 2">
            <a:extLst>
              <a:ext uri="{FF2B5EF4-FFF2-40B4-BE49-F238E27FC236}">
                <a16:creationId xmlns:a16="http://schemas.microsoft.com/office/drawing/2014/main" id="{2C5AE3A3-EDCA-4F37-80DD-A9E2FDF135F5}"/>
              </a:ext>
            </a:extLst>
          </p:cNvPr>
          <p:cNvSpPr txBox="1"/>
          <p:nvPr/>
        </p:nvSpPr>
        <p:spPr>
          <a:xfrm>
            <a:off x="368969" y="882347"/>
            <a:ext cx="11060338" cy="781516"/>
          </a:xfrm>
          <a:prstGeom prst="rect">
            <a:avLst/>
          </a:prstGeom>
        </p:spPr>
        <p:txBody>
          <a:bodyPr wrap="square" lIns="0" tIns="0" rIns="0" bIns="0" numCol="1" spcCol="360000" rtlCol="0">
            <a:noAutofit/>
          </a:bodyPr>
          <a:lstStyle/>
          <a:p>
            <a:r>
              <a:rPr lang="en-CA" sz="14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Ensure you are identifying issues at a high level, so as not to drown in detail, but still paint the right picture. Identify technical issues that are impacting customer service or business goals. Typical complaints for ITSM solutions that are old or have been outgrown include:</a:t>
            </a:r>
          </a:p>
        </p:txBody>
      </p:sp>
      <p:sp>
        <p:nvSpPr>
          <p:cNvPr id="40" name="TextBox 39">
            <a:extLst>
              <a:ext uri="{FF2B5EF4-FFF2-40B4-BE49-F238E27FC236}">
                <a16:creationId xmlns:a16="http://schemas.microsoft.com/office/drawing/2014/main" id="{0A6825CD-D167-476F-BB83-458A4291AE22}"/>
              </a:ext>
            </a:extLst>
          </p:cNvPr>
          <p:cNvSpPr txBox="1"/>
          <p:nvPr/>
        </p:nvSpPr>
        <p:spPr>
          <a:xfrm>
            <a:off x="583375" y="5799449"/>
            <a:ext cx="8186107" cy="664567"/>
          </a:xfrm>
          <a:prstGeom prst="rect">
            <a:avLst/>
          </a:prstGeom>
        </p:spPr>
        <p:txBody>
          <a:bodyPr wrap="square" lIns="0" tIns="0" rIns="0" bIns="0" numCol="1" spcCol="360000" rtlCol="0">
            <a:noAutofit/>
          </a:bodyPr>
          <a:lstStyle/>
          <a:p>
            <a:r>
              <a:rPr lang="en-CA" sz="14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Separate business issues from technical issues but highlight where they’re connected and where technical issues are causing business issues or preventing business goals from being reached. </a:t>
            </a:r>
          </a:p>
        </p:txBody>
      </p:sp>
    </p:spTree>
    <p:extLst>
      <p:ext uri="{BB962C8B-B14F-4D97-AF65-F5344CB8AC3E}">
        <p14:creationId xmlns:p14="http://schemas.microsoft.com/office/powerpoint/2010/main" val="445925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9B1FC56-DDF1-4260-93D7-B132BC4DA871}"/>
              </a:ext>
            </a:extLst>
          </p:cNvPr>
          <p:cNvGrpSpPr/>
          <p:nvPr/>
        </p:nvGrpSpPr>
        <p:grpSpPr>
          <a:xfrm>
            <a:off x="276830" y="1891599"/>
            <a:ext cx="1111540" cy="1154012"/>
            <a:chOff x="276830" y="2090246"/>
            <a:chExt cx="1111540" cy="1154012"/>
          </a:xfrm>
        </p:grpSpPr>
        <p:sp>
          <p:nvSpPr>
            <p:cNvPr id="4" name="TextBox 3">
              <a:extLst>
                <a:ext uri="{FF2B5EF4-FFF2-40B4-BE49-F238E27FC236}">
                  <a16:creationId xmlns:a16="http://schemas.microsoft.com/office/drawing/2014/main" id="{026C5EB4-A685-8C4A-8EB3-0A0CD1E8E3F6}"/>
                </a:ext>
              </a:extLst>
            </p:cNvPr>
            <p:cNvSpPr txBox="1"/>
            <p:nvPr/>
          </p:nvSpPr>
          <p:spPr>
            <a:xfrm>
              <a:off x="568730" y="2090246"/>
              <a:ext cx="521229" cy="1154012"/>
            </a:xfrm>
            <a:prstGeom prst="rect">
              <a:avLst/>
            </a:prstGeom>
            <a:noFill/>
          </p:spPr>
          <p:txBody>
            <a:bodyPr wrap="none" rtlCol="0" anchor="ctr" anchorCtr="0">
              <a:spAutoFit/>
            </a:bodyPr>
            <a:lstStyle/>
            <a:p>
              <a:pPr algn="r"/>
              <a:r>
                <a:rPr lang="en-US" sz="6899" b="1" dirty="0">
                  <a:solidFill>
                    <a:schemeClr val="accent1">
                      <a:alpha val="25000"/>
                    </a:schemeClr>
                  </a:solidFill>
                  <a:latin typeface="Montserrat SemiBold" pitchFamily="2" charset="77"/>
                  <a:ea typeface="League Spartan" charset="0"/>
                  <a:cs typeface="Poppins" pitchFamily="2" charset="77"/>
                </a:rPr>
                <a:t>1</a:t>
              </a:r>
            </a:p>
          </p:txBody>
        </p:sp>
        <p:sp>
          <p:nvSpPr>
            <p:cNvPr id="6" name="TextBox 5">
              <a:extLst>
                <a:ext uri="{FF2B5EF4-FFF2-40B4-BE49-F238E27FC236}">
                  <a16:creationId xmlns:a16="http://schemas.microsoft.com/office/drawing/2014/main" id="{C726E9C0-F6B2-9649-B01A-7AAE755751AE}"/>
                </a:ext>
              </a:extLst>
            </p:cNvPr>
            <p:cNvSpPr txBox="1"/>
            <p:nvPr/>
          </p:nvSpPr>
          <p:spPr>
            <a:xfrm>
              <a:off x="276830" y="2468600"/>
              <a:ext cx="1111540" cy="430887"/>
            </a:xfrm>
            <a:prstGeom prst="rect">
              <a:avLst/>
            </a:prstGeom>
            <a:noFill/>
          </p:spPr>
          <p:txBody>
            <a:bodyPr wrap="square" lIns="0" tIns="0" rIns="0" bIns="0" rtlCol="0" anchor="b" anchorCtr="0">
              <a:spAutoFit/>
            </a:bodyPr>
            <a:lstStyle/>
            <a:p>
              <a:pPr algn="ctr"/>
              <a:r>
                <a:rPr lang="en-US" sz="1400" b="1" dirty="0">
                  <a:solidFill>
                    <a:schemeClr val="tx2"/>
                  </a:solidFill>
                  <a:latin typeface="Montserrat SemiBold" pitchFamily="2" charset="77"/>
                  <a:ea typeface="League Spartan" charset="0"/>
                  <a:cs typeface="Poppins" pitchFamily="2" charset="77"/>
                </a:rPr>
                <a:t>Small Enterprise</a:t>
              </a:r>
            </a:p>
          </p:txBody>
        </p:sp>
      </p:grpSp>
      <p:sp>
        <p:nvSpPr>
          <p:cNvPr id="7" name="Subtitle 2">
            <a:extLst>
              <a:ext uri="{FF2B5EF4-FFF2-40B4-BE49-F238E27FC236}">
                <a16:creationId xmlns:a16="http://schemas.microsoft.com/office/drawing/2014/main" id="{40FA90E6-2F2E-8740-B1ED-21AEAE7E024D}"/>
              </a:ext>
            </a:extLst>
          </p:cNvPr>
          <p:cNvSpPr txBox="1">
            <a:spLocks/>
          </p:cNvSpPr>
          <p:nvPr/>
        </p:nvSpPr>
        <p:spPr>
          <a:xfrm>
            <a:off x="1623102" y="2015534"/>
            <a:ext cx="4256229" cy="760786"/>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CA" sz="105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These solutions include basic ticketing and knowledgebase and sometimes some hardware asset management. May have a few unique offerings to stand out from their competitors but are geared toward simple needs and affordability. Often a free, limited user offer exists.</a:t>
            </a:r>
          </a:p>
        </p:txBody>
      </p:sp>
      <p:grpSp>
        <p:nvGrpSpPr>
          <p:cNvPr id="30" name="Group 29">
            <a:extLst>
              <a:ext uri="{FF2B5EF4-FFF2-40B4-BE49-F238E27FC236}">
                <a16:creationId xmlns:a16="http://schemas.microsoft.com/office/drawing/2014/main" id="{CE8AA72C-3684-4EEB-B7F5-B7A2D3AB9B34}"/>
              </a:ext>
            </a:extLst>
          </p:cNvPr>
          <p:cNvGrpSpPr/>
          <p:nvPr/>
        </p:nvGrpSpPr>
        <p:grpSpPr>
          <a:xfrm>
            <a:off x="5927077" y="1879045"/>
            <a:ext cx="1592909" cy="1154012"/>
            <a:chOff x="5916373" y="2114146"/>
            <a:chExt cx="1592909" cy="1154012"/>
          </a:xfrm>
        </p:grpSpPr>
        <p:sp>
          <p:nvSpPr>
            <p:cNvPr id="16" name="TextBox 15">
              <a:extLst>
                <a:ext uri="{FF2B5EF4-FFF2-40B4-BE49-F238E27FC236}">
                  <a16:creationId xmlns:a16="http://schemas.microsoft.com/office/drawing/2014/main" id="{B3EB15D8-872E-9F4C-907E-CFECF2B2A514}"/>
                </a:ext>
              </a:extLst>
            </p:cNvPr>
            <p:cNvSpPr txBox="1"/>
            <p:nvPr/>
          </p:nvSpPr>
          <p:spPr>
            <a:xfrm>
              <a:off x="6272021" y="2114146"/>
              <a:ext cx="785691" cy="1154012"/>
            </a:xfrm>
            <a:prstGeom prst="rect">
              <a:avLst/>
            </a:prstGeom>
            <a:noFill/>
          </p:spPr>
          <p:txBody>
            <a:bodyPr wrap="none" rtlCol="0" anchor="ctr" anchorCtr="0">
              <a:spAutoFit/>
            </a:bodyPr>
            <a:lstStyle/>
            <a:p>
              <a:pPr algn="r"/>
              <a:r>
                <a:rPr lang="en-US" sz="6899" b="1" dirty="0">
                  <a:solidFill>
                    <a:schemeClr val="accent4">
                      <a:alpha val="25000"/>
                    </a:schemeClr>
                  </a:solidFill>
                  <a:latin typeface="Montserrat SemiBold" pitchFamily="2" charset="77"/>
                  <a:ea typeface="League Spartan" charset="0"/>
                  <a:cs typeface="Poppins" pitchFamily="2" charset="77"/>
                </a:rPr>
                <a:t>4</a:t>
              </a:r>
            </a:p>
          </p:txBody>
        </p:sp>
        <p:sp>
          <p:nvSpPr>
            <p:cNvPr id="18" name="TextBox 17">
              <a:extLst>
                <a:ext uri="{FF2B5EF4-FFF2-40B4-BE49-F238E27FC236}">
                  <a16:creationId xmlns:a16="http://schemas.microsoft.com/office/drawing/2014/main" id="{90D95603-A77D-1A44-812F-E4AD0E828236}"/>
                </a:ext>
              </a:extLst>
            </p:cNvPr>
            <p:cNvSpPr txBox="1"/>
            <p:nvPr/>
          </p:nvSpPr>
          <p:spPr>
            <a:xfrm>
              <a:off x="5916373" y="2400568"/>
              <a:ext cx="1592909" cy="646331"/>
            </a:xfrm>
            <a:prstGeom prst="rect">
              <a:avLst/>
            </a:prstGeom>
            <a:noFill/>
          </p:spPr>
          <p:txBody>
            <a:bodyPr wrap="square" lIns="0" tIns="0" rIns="0" bIns="0" rtlCol="0" anchor="b" anchorCtr="0">
              <a:spAutoFit/>
            </a:bodyPr>
            <a:lstStyle/>
            <a:p>
              <a:pPr algn="ctr"/>
              <a:r>
                <a:rPr lang="en-US" sz="1400" b="1" dirty="0">
                  <a:solidFill>
                    <a:schemeClr val="tx2"/>
                  </a:solidFill>
                  <a:latin typeface="Montserrat SemiBold" pitchFamily="2" charset="77"/>
                  <a:ea typeface="League Spartan" charset="0"/>
                  <a:cs typeface="Poppins" pitchFamily="2" charset="77"/>
                </a:rPr>
                <a:t>Enterprise Service Management</a:t>
              </a:r>
            </a:p>
          </p:txBody>
        </p:sp>
      </p:grpSp>
      <p:sp>
        <p:nvSpPr>
          <p:cNvPr id="19" name="Subtitle 2">
            <a:extLst>
              <a:ext uri="{FF2B5EF4-FFF2-40B4-BE49-F238E27FC236}">
                <a16:creationId xmlns:a16="http://schemas.microsoft.com/office/drawing/2014/main" id="{6ECCAAD7-628F-0343-9D8E-6904E907DB34}"/>
              </a:ext>
            </a:extLst>
          </p:cNvPr>
          <p:cNvSpPr txBox="1">
            <a:spLocks/>
          </p:cNvSpPr>
          <p:nvPr/>
        </p:nvSpPr>
        <p:spPr>
          <a:xfrm>
            <a:off x="7567732" y="1895222"/>
            <a:ext cx="4256228" cy="1134349"/>
          </a:xfrm>
          <a:prstGeom prst="rect">
            <a:avLst/>
          </a:prstGeom>
        </p:spPr>
        <p:txBody>
          <a:bodyPr vert="horz" wrap="square" lIns="0" tIns="0" rIns="0" bIns="0" rtlCol="0" anchor="t">
            <a:spAutoFit/>
          </a:bodyPr>
          <a:lstStyle>
            <a:defPPr>
              <a:defRPr lang="en-US"/>
            </a:defPPr>
            <a:lvl1pPr lvl="0" indent="0" defTabSz="1087636">
              <a:lnSpc>
                <a:spcPct val="120000"/>
              </a:lnSpc>
              <a:spcBef>
                <a:spcPct val="20000"/>
              </a:spcBef>
              <a:buFont typeface="Arial"/>
              <a:buNone/>
              <a:defRPr sz="1050">
                <a:solidFill>
                  <a:srgbClr val="4A4A4A"/>
                </a:solidFill>
                <a:latin typeface="Roboto Light" panose="02000000000000000000" pitchFamily="2" charset="0"/>
                <a:ea typeface="Roboto Light" panose="02000000000000000000" pitchFamily="2" charset="0"/>
                <a:cs typeface="Times New Roman" panose="02020603050405020304" pitchFamily="18"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dirty="0"/>
              <a:t>Low-code, highly configurable solutions are being used in many organizations for IT as well as case management and self-serve for the business. ITSM solutions can be part of a digital strategy enabling cross-departmental collaboration regardless of organizational size and may include industry-specific offerings. </a:t>
            </a:r>
            <a:endParaRPr lang="en-US" dirty="0"/>
          </a:p>
        </p:txBody>
      </p:sp>
      <p:grpSp>
        <p:nvGrpSpPr>
          <p:cNvPr id="13" name="Group 12">
            <a:extLst>
              <a:ext uri="{FF2B5EF4-FFF2-40B4-BE49-F238E27FC236}">
                <a16:creationId xmlns:a16="http://schemas.microsoft.com/office/drawing/2014/main" id="{07855210-5638-4E74-BCA3-0FE4174AECD8}"/>
              </a:ext>
            </a:extLst>
          </p:cNvPr>
          <p:cNvGrpSpPr/>
          <p:nvPr/>
        </p:nvGrpSpPr>
        <p:grpSpPr>
          <a:xfrm>
            <a:off x="273575" y="3198618"/>
            <a:ext cx="1217244" cy="1154012"/>
            <a:chOff x="273575" y="3529546"/>
            <a:chExt cx="1217244" cy="1154012"/>
          </a:xfrm>
        </p:grpSpPr>
        <p:sp>
          <p:nvSpPr>
            <p:cNvPr id="8" name="TextBox 7">
              <a:extLst>
                <a:ext uri="{FF2B5EF4-FFF2-40B4-BE49-F238E27FC236}">
                  <a16:creationId xmlns:a16="http://schemas.microsoft.com/office/drawing/2014/main" id="{5D11735E-B67E-BF4F-A395-3CF9E9DA1475}"/>
                </a:ext>
              </a:extLst>
            </p:cNvPr>
            <p:cNvSpPr txBox="1"/>
            <p:nvPr/>
          </p:nvSpPr>
          <p:spPr>
            <a:xfrm>
              <a:off x="479774" y="3529546"/>
              <a:ext cx="699139" cy="1154012"/>
            </a:xfrm>
            <a:prstGeom prst="rect">
              <a:avLst/>
            </a:prstGeom>
            <a:noFill/>
          </p:spPr>
          <p:txBody>
            <a:bodyPr wrap="none" rtlCol="0" anchor="ctr" anchorCtr="0">
              <a:spAutoFit/>
            </a:bodyPr>
            <a:lstStyle/>
            <a:p>
              <a:pPr algn="r"/>
              <a:r>
                <a:rPr lang="en-US" sz="6899" b="1" dirty="0">
                  <a:solidFill>
                    <a:schemeClr val="accent2">
                      <a:alpha val="25000"/>
                    </a:schemeClr>
                  </a:solidFill>
                  <a:latin typeface="Montserrat SemiBold" pitchFamily="2" charset="77"/>
                  <a:ea typeface="League Spartan" charset="0"/>
                  <a:cs typeface="Poppins" pitchFamily="2" charset="77"/>
                </a:rPr>
                <a:t>2</a:t>
              </a:r>
            </a:p>
          </p:txBody>
        </p:sp>
        <p:sp>
          <p:nvSpPr>
            <p:cNvPr id="10" name="TextBox 9">
              <a:extLst>
                <a:ext uri="{FF2B5EF4-FFF2-40B4-BE49-F238E27FC236}">
                  <a16:creationId xmlns:a16="http://schemas.microsoft.com/office/drawing/2014/main" id="{D5E4F853-256B-9941-8BBA-3E48E3BD27BD}"/>
                </a:ext>
              </a:extLst>
            </p:cNvPr>
            <p:cNvSpPr txBox="1"/>
            <p:nvPr/>
          </p:nvSpPr>
          <p:spPr>
            <a:xfrm>
              <a:off x="273575" y="3961320"/>
              <a:ext cx="1217244" cy="430887"/>
            </a:xfrm>
            <a:prstGeom prst="rect">
              <a:avLst/>
            </a:prstGeom>
            <a:noFill/>
          </p:spPr>
          <p:txBody>
            <a:bodyPr wrap="square" lIns="0" tIns="0" rIns="0" bIns="0" rtlCol="0" anchor="b" anchorCtr="0">
              <a:spAutoFit/>
            </a:bodyPr>
            <a:lstStyle/>
            <a:p>
              <a:pPr algn="ctr"/>
              <a:r>
                <a:rPr lang="en-US" sz="1400" b="1" dirty="0">
                  <a:solidFill>
                    <a:schemeClr val="tx2"/>
                  </a:solidFill>
                  <a:latin typeface="Montserrat SemiBold" pitchFamily="2" charset="77"/>
                  <a:ea typeface="League Spartan" charset="0"/>
                  <a:cs typeface="Poppins" pitchFamily="2" charset="77"/>
                </a:rPr>
                <a:t>Mid-Market Basic</a:t>
              </a:r>
            </a:p>
          </p:txBody>
        </p:sp>
      </p:grpSp>
      <p:sp>
        <p:nvSpPr>
          <p:cNvPr id="11" name="Subtitle 2">
            <a:extLst>
              <a:ext uri="{FF2B5EF4-FFF2-40B4-BE49-F238E27FC236}">
                <a16:creationId xmlns:a16="http://schemas.microsoft.com/office/drawing/2014/main" id="{24AC1EF7-9961-6648-9F90-F5E422F04B32}"/>
              </a:ext>
            </a:extLst>
          </p:cNvPr>
          <p:cNvSpPr txBox="1">
            <a:spLocks/>
          </p:cNvSpPr>
          <p:nvPr/>
        </p:nvSpPr>
        <p:spPr>
          <a:xfrm>
            <a:off x="1623102" y="3178036"/>
            <a:ext cx="4256229" cy="1002134"/>
          </a:xfrm>
          <a:prstGeom prst="rect">
            <a:avLst/>
          </a:prstGeom>
        </p:spPr>
        <p:txBody>
          <a:bodyPr vert="horz" wrap="square" lIns="0" tIns="0" rIns="0" bIns="0" rtlCol="0" anchor="t">
            <a:spAutoFit/>
          </a:bodyPr>
          <a:lstStyle>
            <a:defPPr>
              <a:defRPr lang="en-US"/>
            </a:defPPr>
            <a:lvl1pPr lvl="0" indent="0" defTabSz="1087636">
              <a:lnSpc>
                <a:spcPct val="120000"/>
              </a:lnSpc>
              <a:spcBef>
                <a:spcPct val="20000"/>
              </a:spcBef>
              <a:buFont typeface="Arial"/>
              <a:buNone/>
              <a:defRPr sz="1050">
                <a:solidFill>
                  <a:srgbClr val="4A4A4A"/>
                </a:solidFill>
                <a:latin typeface="Roboto Light" panose="02000000000000000000" pitchFamily="2" charset="0"/>
                <a:ea typeface="Roboto Light" panose="02000000000000000000" pitchFamily="2" charset="0"/>
                <a:cs typeface="Times New Roman" panose="02020603050405020304" pitchFamily="18"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dirty="0"/>
              <a:t>For organizations with more than basic needs, these solutions typically include incident and service requests, change and release management, and problem management. Self-serve and reporting may vary in quality, making it critical to use demos to test these features if they are important to your organization.</a:t>
            </a:r>
          </a:p>
        </p:txBody>
      </p:sp>
      <p:grpSp>
        <p:nvGrpSpPr>
          <p:cNvPr id="9" name="Group 8">
            <a:extLst>
              <a:ext uri="{FF2B5EF4-FFF2-40B4-BE49-F238E27FC236}">
                <a16:creationId xmlns:a16="http://schemas.microsoft.com/office/drawing/2014/main" id="{D206B534-D281-4411-B128-157F2EF84BC0}"/>
              </a:ext>
            </a:extLst>
          </p:cNvPr>
          <p:cNvGrpSpPr/>
          <p:nvPr/>
        </p:nvGrpSpPr>
        <p:grpSpPr>
          <a:xfrm>
            <a:off x="6014600" y="3184810"/>
            <a:ext cx="1592909" cy="1154012"/>
            <a:chOff x="6014600" y="3515738"/>
            <a:chExt cx="1592909" cy="1154012"/>
          </a:xfrm>
        </p:grpSpPr>
        <p:sp>
          <p:nvSpPr>
            <p:cNvPr id="20" name="TextBox 19">
              <a:extLst>
                <a:ext uri="{FF2B5EF4-FFF2-40B4-BE49-F238E27FC236}">
                  <a16:creationId xmlns:a16="http://schemas.microsoft.com/office/drawing/2014/main" id="{2F849800-EB07-3049-9FF3-2C798B26F2FA}"/>
                </a:ext>
              </a:extLst>
            </p:cNvPr>
            <p:cNvSpPr txBox="1"/>
            <p:nvPr/>
          </p:nvSpPr>
          <p:spPr>
            <a:xfrm>
              <a:off x="6391512" y="3515738"/>
              <a:ext cx="700743" cy="1154012"/>
            </a:xfrm>
            <a:prstGeom prst="rect">
              <a:avLst/>
            </a:prstGeom>
            <a:noFill/>
          </p:spPr>
          <p:txBody>
            <a:bodyPr wrap="none" rtlCol="0" anchor="ctr" anchorCtr="0">
              <a:spAutoFit/>
            </a:bodyPr>
            <a:lstStyle/>
            <a:p>
              <a:pPr algn="r"/>
              <a:r>
                <a:rPr lang="en-US" sz="6899" b="1" dirty="0">
                  <a:solidFill>
                    <a:schemeClr val="accent5">
                      <a:alpha val="25000"/>
                    </a:schemeClr>
                  </a:solidFill>
                  <a:latin typeface="Montserrat SemiBold" pitchFamily="2" charset="77"/>
                  <a:ea typeface="League Spartan" charset="0"/>
                  <a:cs typeface="Poppins" pitchFamily="2" charset="77"/>
                </a:rPr>
                <a:t>5</a:t>
              </a:r>
            </a:p>
          </p:txBody>
        </p:sp>
        <p:sp>
          <p:nvSpPr>
            <p:cNvPr id="22" name="TextBox 21">
              <a:extLst>
                <a:ext uri="{FF2B5EF4-FFF2-40B4-BE49-F238E27FC236}">
                  <a16:creationId xmlns:a16="http://schemas.microsoft.com/office/drawing/2014/main" id="{BE1F5513-009F-E242-8B32-4AE1A7665242}"/>
                </a:ext>
              </a:extLst>
            </p:cNvPr>
            <p:cNvSpPr txBox="1"/>
            <p:nvPr/>
          </p:nvSpPr>
          <p:spPr>
            <a:xfrm>
              <a:off x="6014600" y="3867329"/>
              <a:ext cx="1592909" cy="430887"/>
            </a:xfrm>
            <a:prstGeom prst="rect">
              <a:avLst/>
            </a:prstGeom>
            <a:noFill/>
          </p:spPr>
          <p:txBody>
            <a:bodyPr wrap="square" lIns="0" tIns="0" rIns="0" bIns="0" rtlCol="0" anchor="b" anchorCtr="0">
              <a:spAutoFit/>
            </a:bodyPr>
            <a:lstStyle/>
            <a:p>
              <a:pPr algn="ctr"/>
              <a:r>
                <a:rPr lang="en-US" sz="1400" b="1" dirty="0">
                  <a:solidFill>
                    <a:schemeClr val="tx2"/>
                  </a:solidFill>
                  <a:latin typeface="Montserrat SemiBold" pitchFamily="2" charset="77"/>
                  <a:ea typeface="League Spartan" charset="0"/>
                  <a:cs typeface="Poppins" pitchFamily="2" charset="77"/>
                </a:rPr>
                <a:t>IT Business Management</a:t>
              </a:r>
            </a:p>
          </p:txBody>
        </p:sp>
      </p:grpSp>
      <p:sp>
        <p:nvSpPr>
          <p:cNvPr id="23" name="Subtitle 2">
            <a:extLst>
              <a:ext uri="{FF2B5EF4-FFF2-40B4-BE49-F238E27FC236}">
                <a16:creationId xmlns:a16="http://schemas.microsoft.com/office/drawing/2014/main" id="{08C42DC3-8143-584F-A0D4-B837E7DF65D3}"/>
              </a:ext>
            </a:extLst>
          </p:cNvPr>
          <p:cNvSpPr txBox="1">
            <a:spLocks/>
          </p:cNvSpPr>
          <p:nvPr/>
        </p:nvSpPr>
        <p:spPr>
          <a:xfrm>
            <a:off x="7567732" y="3344112"/>
            <a:ext cx="4144494" cy="902876"/>
          </a:xfrm>
          <a:prstGeom prst="rect">
            <a:avLst/>
          </a:prstGeom>
        </p:spPr>
        <p:txBody>
          <a:bodyPr vert="horz" wrap="square" lIns="0" tIns="0" rIns="0" bIns="0" rtlCol="0" anchor="t">
            <a:spAutoFit/>
          </a:bodyPr>
          <a:lstStyle>
            <a:defPPr>
              <a:defRPr lang="en-US"/>
            </a:defPPr>
            <a:lvl1pPr lvl="0" indent="0" defTabSz="1087636">
              <a:lnSpc>
                <a:spcPct val="120000"/>
              </a:lnSpc>
              <a:spcBef>
                <a:spcPct val="20000"/>
              </a:spcBef>
              <a:buFont typeface="Arial"/>
              <a:buNone/>
              <a:defRPr sz="1050">
                <a:solidFill>
                  <a:srgbClr val="4A4A4A"/>
                </a:solidFill>
                <a:latin typeface="Roboto Light" panose="02000000000000000000" pitchFamily="2" charset="0"/>
                <a:ea typeface="Roboto Light" panose="02000000000000000000" pitchFamily="2" charset="0"/>
                <a:cs typeface="Times New Roman" panose="02020603050405020304" pitchFamily="18"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dirty="0"/>
              <a:t>IT financial management includes consolidating information from a variety of places throughout asset and service lifecycles, combining with data from vendor and contract management, and linking back to the ERP systems. This may be a module or available as a third-party integration. </a:t>
            </a:r>
            <a:endParaRPr lang="en-US" dirty="0"/>
          </a:p>
        </p:txBody>
      </p:sp>
      <p:grpSp>
        <p:nvGrpSpPr>
          <p:cNvPr id="17" name="Group 16">
            <a:extLst>
              <a:ext uri="{FF2B5EF4-FFF2-40B4-BE49-F238E27FC236}">
                <a16:creationId xmlns:a16="http://schemas.microsoft.com/office/drawing/2014/main" id="{69AB31F8-70B5-4B84-B378-DEFE3A87ACDF}"/>
              </a:ext>
            </a:extLst>
          </p:cNvPr>
          <p:cNvGrpSpPr/>
          <p:nvPr/>
        </p:nvGrpSpPr>
        <p:grpSpPr>
          <a:xfrm>
            <a:off x="139132" y="4724112"/>
            <a:ext cx="1486130" cy="1154012"/>
            <a:chOff x="139132" y="5116001"/>
            <a:chExt cx="1486130" cy="1154012"/>
          </a:xfrm>
        </p:grpSpPr>
        <p:sp>
          <p:nvSpPr>
            <p:cNvPr id="12" name="TextBox 11">
              <a:extLst>
                <a:ext uri="{FF2B5EF4-FFF2-40B4-BE49-F238E27FC236}">
                  <a16:creationId xmlns:a16="http://schemas.microsoft.com/office/drawing/2014/main" id="{172A0D21-3515-1C4A-A145-F38E9C0854CF}"/>
                </a:ext>
              </a:extLst>
            </p:cNvPr>
            <p:cNvSpPr txBox="1"/>
            <p:nvPr/>
          </p:nvSpPr>
          <p:spPr>
            <a:xfrm>
              <a:off x="479773" y="5116001"/>
              <a:ext cx="699139" cy="1154012"/>
            </a:xfrm>
            <a:prstGeom prst="rect">
              <a:avLst/>
            </a:prstGeom>
            <a:noFill/>
          </p:spPr>
          <p:txBody>
            <a:bodyPr wrap="none" rtlCol="0" anchor="ctr" anchorCtr="0">
              <a:spAutoFit/>
            </a:bodyPr>
            <a:lstStyle/>
            <a:p>
              <a:pPr algn="r"/>
              <a:r>
                <a:rPr lang="en-US" sz="6899" b="1" dirty="0">
                  <a:solidFill>
                    <a:schemeClr val="accent3">
                      <a:alpha val="25000"/>
                    </a:schemeClr>
                  </a:solidFill>
                  <a:latin typeface="Montserrat SemiBold" pitchFamily="2" charset="77"/>
                  <a:ea typeface="League Spartan" charset="0"/>
                  <a:cs typeface="Poppins" pitchFamily="2" charset="77"/>
                </a:rPr>
                <a:t>3</a:t>
              </a:r>
            </a:p>
          </p:txBody>
        </p:sp>
        <p:sp>
          <p:nvSpPr>
            <p:cNvPr id="14" name="TextBox 13">
              <a:extLst>
                <a:ext uri="{FF2B5EF4-FFF2-40B4-BE49-F238E27FC236}">
                  <a16:creationId xmlns:a16="http://schemas.microsoft.com/office/drawing/2014/main" id="{7CD1941E-ABC1-9046-87F3-C09AF5C84B52}"/>
                </a:ext>
              </a:extLst>
            </p:cNvPr>
            <p:cNvSpPr txBox="1"/>
            <p:nvPr/>
          </p:nvSpPr>
          <p:spPr>
            <a:xfrm>
              <a:off x="139132" y="5468908"/>
              <a:ext cx="1486130" cy="430887"/>
            </a:xfrm>
            <a:prstGeom prst="rect">
              <a:avLst/>
            </a:prstGeom>
            <a:noFill/>
          </p:spPr>
          <p:txBody>
            <a:bodyPr wrap="square" lIns="0" tIns="0" rIns="0" bIns="0" rtlCol="0" anchor="b" anchorCtr="0">
              <a:spAutoFit/>
            </a:bodyPr>
            <a:lstStyle/>
            <a:p>
              <a:pPr algn="ctr"/>
              <a:r>
                <a:rPr lang="en-US" sz="1400" b="1" dirty="0">
                  <a:solidFill>
                    <a:schemeClr val="tx2"/>
                  </a:solidFill>
                  <a:latin typeface="Montserrat SemiBold" pitchFamily="2" charset="77"/>
                  <a:ea typeface="League Spartan" charset="0"/>
                  <a:cs typeface="Poppins" pitchFamily="2" charset="77"/>
                </a:rPr>
                <a:t>Full Service Management</a:t>
              </a:r>
            </a:p>
          </p:txBody>
        </p:sp>
      </p:grpSp>
      <p:sp>
        <p:nvSpPr>
          <p:cNvPr id="15" name="Subtitle 2">
            <a:extLst>
              <a:ext uri="{FF2B5EF4-FFF2-40B4-BE49-F238E27FC236}">
                <a16:creationId xmlns:a16="http://schemas.microsoft.com/office/drawing/2014/main" id="{A4DCEEF2-5879-E745-8244-34A632B864B3}"/>
              </a:ext>
            </a:extLst>
          </p:cNvPr>
          <p:cNvSpPr txBox="1">
            <a:spLocks/>
          </p:cNvSpPr>
          <p:nvPr/>
        </p:nvSpPr>
        <p:spPr>
          <a:xfrm>
            <a:off x="1623737" y="4562137"/>
            <a:ext cx="4303340" cy="1205266"/>
          </a:xfrm>
          <a:prstGeom prst="rect">
            <a:avLst/>
          </a:prstGeom>
        </p:spPr>
        <p:txBody>
          <a:bodyPr vert="horz" wrap="square" lIns="0" tIns="0" rIns="0" bIns="0" rtlCol="0" anchor="t">
            <a:spAutoFit/>
          </a:bodyPr>
          <a:lstStyle>
            <a:defPPr>
              <a:defRPr lang="en-US"/>
            </a:defPPr>
            <a:lvl1pPr lvl="0" indent="0" defTabSz="1087636">
              <a:lnSpc>
                <a:spcPct val="120000"/>
              </a:lnSpc>
              <a:spcBef>
                <a:spcPct val="20000"/>
              </a:spcBef>
              <a:buFont typeface="Arial"/>
              <a:buNone/>
              <a:defRPr sz="1050">
                <a:solidFill>
                  <a:srgbClr val="4A4A4A"/>
                </a:solidFill>
                <a:latin typeface="Roboto Light" panose="02000000000000000000" pitchFamily="2" charset="0"/>
                <a:ea typeface="Roboto Light" panose="02000000000000000000" pitchFamily="2" charset="0"/>
                <a:cs typeface="Times New Roman" panose="02020603050405020304" pitchFamily="18"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dirty="0"/>
              <a:t>ITIL names 14 processes, and these solutions have all or most of them. Process modules will have connections to each other and a configuration management database (CMDB) enabling connection of configuration items (CIs) to processes and reporting. These tend to be used by more sophisticated shops where there are many technicians working on a variety of projects who need a single source of truth.</a:t>
            </a:r>
          </a:p>
        </p:txBody>
      </p:sp>
      <p:grpSp>
        <p:nvGrpSpPr>
          <p:cNvPr id="21" name="Group 20">
            <a:extLst>
              <a:ext uri="{FF2B5EF4-FFF2-40B4-BE49-F238E27FC236}">
                <a16:creationId xmlns:a16="http://schemas.microsoft.com/office/drawing/2014/main" id="{286DF863-59A1-40FB-A566-C1735767D802}"/>
              </a:ext>
            </a:extLst>
          </p:cNvPr>
          <p:cNvGrpSpPr/>
          <p:nvPr/>
        </p:nvGrpSpPr>
        <p:grpSpPr>
          <a:xfrm>
            <a:off x="5885564" y="4644303"/>
            <a:ext cx="1850980" cy="1154012"/>
            <a:chOff x="5885564" y="5036192"/>
            <a:chExt cx="1850980" cy="1154012"/>
          </a:xfrm>
        </p:grpSpPr>
        <p:sp>
          <p:nvSpPr>
            <p:cNvPr id="24" name="TextBox 23">
              <a:extLst>
                <a:ext uri="{FF2B5EF4-FFF2-40B4-BE49-F238E27FC236}">
                  <a16:creationId xmlns:a16="http://schemas.microsoft.com/office/drawing/2014/main" id="{23FEBD9B-1B0D-B541-9756-43D5C04CFAA4}"/>
                </a:ext>
              </a:extLst>
            </p:cNvPr>
            <p:cNvSpPr txBox="1"/>
            <p:nvPr/>
          </p:nvSpPr>
          <p:spPr>
            <a:xfrm>
              <a:off x="6441450" y="5036192"/>
              <a:ext cx="739210" cy="1154012"/>
            </a:xfrm>
            <a:prstGeom prst="rect">
              <a:avLst/>
            </a:prstGeom>
            <a:noFill/>
          </p:spPr>
          <p:txBody>
            <a:bodyPr wrap="none" rtlCol="0" anchor="ctr" anchorCtr="0">
              <a:spAutoFit/>
            </a:bodyPr>
            <a:lstStyle/>
            <a:p>
              <a:pPr algn="r"/>
              <a:r>
                <a:rPr lang="en-US" sz="6899" b="1" dirty="0">
                  <a:solidFill>
                    <a:schemeClr val="accent6">
                      <a:alpha val="25000"/>
                    </a:schemeClr>
                  </a:solidFill>
                  <a:latin typeface="Montserrat SemiBold" pitchFamily="2" charset="77"/>
                  <a:ea typeface="League Spartan" charset="0"/>
                  <a:cs typeface="Poppins" pitchFamily="2" charset="77"/>
                </a:rPr>
                <a:t>6</a:t>
              </a:r>
            </a:p>
          </p:txBody>
        </p:sp>
        <p:sp>
          <p:nvSpPr>
            <p:cNvPr id="26" name="TextBox 25">
              <a:extLst>
                <a:ext uri="{FF2B5EF4-FFF2-40B4-BE49-F238E27FC236}">
                  <a16:creationId xmlns:a16="http://schemas.microsoft.com/office/drawing/2014/main" id="{DE55F3EC-8503-1D4F-811A-15D4747FB851}"/>
                </a:ext>
              </a:extLst>
            </p:cNvPr>
            <p:cNvSpPr txBox="1"/>
            <p:nvPr/>
          </p:nvSpPr>
          <p:spPr>
            <a:xfrm>
              <a:off x="5885564" y="5407726"/>
              <a:ext cx="1850980" cy="430887"/>
            </a:xfrm>
            <a:prstGeom prst="rect">
              <a:avLst/>
            </a:prstGeom>
            <a:noFill/>
          </p:spPr>
          <p:txBody>
            <a:bodyPr wrap="square" lIns="0" tIns="0" rIns="0" bIns="0" rtlCol="0" anchor="b" anchorCtr="0">
              <a:spAutoFit/>
            </a:bodyPr>
            <a:lstStyle/>
            <a:p>
              <a:pPr algn="ctr"/>
              <a:r>
                <a:rPr lang="en-US" sz="1400" b="1" dirty="0">
                  <a:solidFill>
                    <a:schemeClr val="tx2"/>
                  </a:solidFill>
                  <a:latin typeface="Montserrat SemiBold" pitchFamily="2" charset="77"/>
                  <a:ea typeface="League Spartan" charset="0"/>
                  <a:cs typeface="Poppins" pitchFamily="2" charset="77"/>
                </a:rPr>
                <a:t>IT Operations Management</a:t>
              </a:r>
            </a:p>
          </p:txBody>
        </p:sp>
      </p:grpSp>
      <p:sp>
        <p:nvSpPr>
          <p:cNvPr id="27" name="Subtitle 2">
            <a:extLst>
              <a:ext uri="{FF2B5EF4-FFF2-40B4-BE49-F238E27FC236}">
                <a16:creationId xmlns:a16="http://schemas.microsoft.com/office/drawing/2014/main" id="{A605EBC6-BD7F-3240-929D-E99AA6C99AB4}"/>
              </a:ext>
            </a:extLst>
          </p:cNvPr>
          <p:cNvSpPr txBox="1">
            <a:spLocks/>
          </p:cNvSpPr>
          <p:nvPr/>
        </p:nvSpPr>
        <p:spPr>
          <a:xfrm>
            <a:off x="7567732" y="4562170"/>
            <a:ext cx="4303340" cy="1133708"/>
          </a:xfrm>
          <a:prstGeom prst="rect">
            <a:avLst/>
          </a:prstGeom>
        </p:spPr>
        <p:txBody>
          <a:bodyPr vert="horz" wrap="square" lIns="0" tIns="0" rIns="0" bIns="0" rtlCol="0" anchor="t">
            <a:spAutoFit/>
          </a:bodyPr>
          <a:lstStyle>
            <a:defPPr>
              <a:defRPr lang="en-US"/>
            </a:defPPr>
            <a:lvl1pPr lvl="0" indent="0" defTabSz="1087636">
              <a:lnSpc>
                <a:spcPct val="120000"/>
              </a:lnSpc>
              <a:spcBef>
                <a:spcPct val="20000"/>
              </a:spcBef>
              <a:buFont typeface="Arial"/>
              <a:buNone/>
              <a:defRPr sz="1050">
                <a:solidFill>
                  <a:srgbClr val="4A4A4A"/>
                </a:solidFill>
                <a:latin typeface="Roboto Light" panose="02000000000000000000" pitchFamily="2" charset="0"/>
                <a:ea typeface="Roboto Light" panose="02000000000000000000" pitchFamily="2" charset="0"/>
                <a:cs typeface="Times New Roman" panose="02020603050405020304" pitchFamily="18"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dirty="0"/>
              <a:t>IT operations management (ITOM) requires use of a populated CMDB to be fully effective and may be served through third-party integrations or integrated modules. These solutions are more prevalent in the enterprise space and typically represent the most expensive ITSM solutions. The business case will include a need for a holistic view of all IT services.</a:t>
            </a:r>
            <a:endParaRPr lang="en-US" dirty="0"/>
          </a:p>
        </p:txBody>
      </p:sp>
      <p:sp>
        <p:nvSpPr>
          <p:cNvPr id="2" name="Title 1">
            <a:extLst>
              <a:ext uri="{FF2B5EF4-FFF2-40B4-BE49-F238E27FC236}">
                <a16:creationId xmlns:a16="http://schemas.microsoft.com/office/drawing/2014/main" id="{AC74BB0E-BB23-964F-9B50-FE2383BAFF74}"/>
              </a:ext>
            </a:extLst>
          </p:cNvPr>
          <p:cNvSpPr>
            <a:spLocks noGrp="1"/>
          </p:cNvSpPr>
          <p:nvPr>
            <p:ph type="title"/>
          </p:nvPr>
        </p:nvSpPr>
        <p:spPr>
          <a:xfrm>
            <a:off x="371031" y="202099"/>
            <a:ext cx="10515600" cy="944665"/>
          </a:xfrm>
        </p:spPr>
        <p:txBody>
          <a:bodyPr>
            <a:normAutofit/>
          </a:bodyPr>
          <a:lstStyle/>
          <a:p>
            <a:r>
              <a:rPr lang="en-CA" sz="3000" b="1" dirty="0">
                <a:solidFill>
                  <a:schemeClr val="accent1"/>
                </a:solidFill>
                <a:effectLst/>
                <a:latin typeface="Montserrat SemiBold" panose="00000700000000000000" pitchFamily="2" charset="0"/>
                <a:ea typeface="MS Gothic" panose="020B0609070205080204" pitchFamily="49" charset="-128"/>
                <a:cs typeface="Times New Roman" panose="02020603050405020304" pitchFamily="18" charset="0"/>
              </a:rPr>
              <a:t>Define high-level requirements to determine which product type is most appropriate</a:t>
            </a:r>
            <a:endParaRPr lang="en-US" sz="3000" dirty="0">
              <a:solidFill>
                <a:schemeClr val="accent1"/>
              </a:solidFill>
              <a:latin typeface="Montserrat SemiBold" panose="00000700000000000000" pitchFamily="2" charset="0"/>
            </a:endParaRPr>
          </a:p>
        </p:txBody>
      </p:sp>
      <p:sp>
        <p:nvSpPr>
          <p:cNvPr id="3" name="Text Placeholder 2">
            <a:extLst>
              <a:ext uri="{FF2B5EF4-FFF2-40B4-BE49-F238E27FC236}">
                <a16:creationId xmlns:a16="http://schemas.microsoft.com/office/drawing/2014/main" id="{152E6C68-45F1-5842-9EB2-9791877C18F2}"/>
              </a:ext>
            </a:extLst>
          </p:cNvPr>
          <p:cNvSpPr>
            <a:spLocks noGrp="1"/>
          </p:cNvSpPr>
          <p:nvPr>
            <p:ph type="body" sz="quarter" idx="10"/>
          </p:nvPr>
        </p:nvSpPr>
        <p:spPr>
          <a:xfrm>
            <a:off x="371031" y="1208552"/>
            <a:ext cx="10892541" cy="616383"/>
          </a:xfrm>
        </p:spPr>
        <p:txBody>
          <a:bodyPr>
            <a:normAutofit/>
          </a:bodyPr>
          <a:lstStyle/>
          <a:p>
            <a:r>
              <a:rPr lang="en-CA" dirty="0">
                <a:effectLst/>
                <a:latin typeface="+mn-lt"/>
                <a:ea typeface="Calibri" panose="020F0502020204030204" pitchFamily="34" charset="0"/>
                <a:cs typeface="Arial" panose="020B0604020202020204" pitchFamily="34" charset="0"/>
              </a:rPr>
              <a:t>The high-level goals help us start to narrow down solutions for your shortlist. Not all products are appropriate for every client. Typically, ITSM solutions are broken down into these categories:</a:t>
            </a:r>
          </a:p>
          <a:p>
            <a:endParaRPr lang="en-US" sz="1400" dirty="0">
              <a:latin typeface="+mn-lt"/>
            </a:endParaRPr>
          </a:p>
        </p:txBody>
      </p:sp>
      <p:sp>
        <p:nvSpPr>
          <p:cNvPr id="28" name="Rectangle 27">
            <a:extLst>
              <a:ext uri="{FF2B5EF4-FFF2-40B4-BE49-F238E27FC236}">
                <a16:creationId xmlns:a16="http://schemas.microsoft.com/office/drawing/2014/main" id="{D58602ED-60C4-4C33-BFCC-89A7A9A43A08}"/>
              </a:ext>
            </a:extLst>
          </p:cNvPr>
          <p:cNvSpPr/>
          <p:nvPr/>
        </p:nvSpPr>
        <p:spPr>
          <a:xfrm>
            <a:off x="273575" y="6041267"/>
            <a:ext cx="7733414" cy="634887"/>
          </a:xfrm>
          <a:prstGeom prst="rect">
            <a:avLst/>
          </a:prstGeom>
          <a:gradFill>
            <a:gsLst>
              <a:gs pos="5000">
                <a:srgbClr val="2576B7">
                  <a:lumMod val="94000"/>
                </a:srgbClr>
              </a:gs>
              <a:gs pos="100000">
                <a:schemeClr val="accent1">
                  <a:lumMod val="60000"/>
                  <a:lumOff val="40000"/>
                </a:schemeClr>
              </a:gs>
            </a:gsLst>
            <a:lin ang="2700000" scaled="0"/>
          </a:gradFill>
          <a:ln w="1047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3958" tIns="323958" rIns="251967" bIns="323958" rtlCol="0" anchor="ctr">
            <a:noAutofit/>
          </a:bodyPr>
          <a:lstStyle/>
          <a:p>
            <a:r>
              <a:rPr lang="en-US" sz="1100" dirty="0">
                <a:solidFill>
                  <a:schemeClr val="bg1"/>
                </a:solidFill>
                <a:latin typeface="Roboto Light" panose="02000000000000000000" pitchFamily="2" charset="0"/>
                <a:ea typeface="Roboto Light" panose="02000000000000000000" pitchFamily="2" charset="0"/>
                <a:cs typeface="Times New Roman" panose="02020603050405020304" pitchFamily="18" charset="0"/>
              </a:rPr>
              <a:t>Once it has been decided what direction the product will take, review your list of stakeholders to determine who will need to be involved in the more detailed discussions moving forward. </a:t>
            </a:r>
            <a:endParaRPr lang="en-CA" sz="1100" dirty="0">
              <a:solidFill>
                <a:schemeClr val="bg1"/>
              </a:solidFill>
              <a:latin typeface="Roboto Light" panose="02000000000000000000" pitchFamily="2" charset="0"/>
              <a:ea typeface="Roboto Ligh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454211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1601-D28F-4CDE-AE00-B1D91F42F01A}"/>
              </a:ext>
            </a:extLst>
          </p:cNvPr>
          <p:cNvSpPr txBox="1">
            <a:spLocks/>
          </p:cNvSpPr>
          <p:nvPr/>
        </p:nvSpPr>
        <p:spPr>
          <a:xfrm>
            <a:off x="305933" y="317479"/>
            <a:ext cx="11316572" cy="668278"/>
          </a:xfrm>
          <a:prstGeom prst="rect">
            <a:avLst/>
          </a:prstGeom>
        </p:spPr>
        <p:txBody>
          <a:bodyPr/>
          <a:lstStyle>
            <a:lvl1pPr algn="l" defTabSz="914309" rtl="0" eaLnBrk="1" latinLnBrk="0" hangingPunct="1">
              <a:lnSpc>
                <a:spcPct val="90000"/>
              </a:lnSpc>
              <a:spcBef>
                <a:spcPct val="0"/>
              </a:spcBef>
              <a:buNone/>
              <a:defRPr sz="4000" b="0" i="0" kern="1200">
                <a:solidFill>
                  <a:srgbClr val="4A4A4A"/>
                </a:solidFill>
                <a:latin typeface="Montserrat SemiBold" pitchFamily="2" charset="77"/>
                <a:ea typeface="+mj-ea"/>
                <a:cs typeface="Arial" panose="020B0604020202020204" pitchFamily="34" charset="0"/>
              </a:defRPr>
            </a:lvl1pPr>
          </a:lstStyle>
          <a:p>
            <a:r>
              <a:rPr lang="en-US" sz="3000" dirty="0">
                <a:solidFill>
                  <a:schemeClr val="accent1"/>
                </a:solidFill>
              </a:rPr>
              <a:t>Determine costs of the solution</a:t>
            </a:r>
            <a:endParaRPr lang="en-CA" sz="3000" dirty="0">
              <a:solidFill>
                <a:schemeClr val="accent1"/>
              </a:solidFill>
            </a:endParaRPr>
          </a:p>
        </p:txBody>
      </p:sp>
      <p:sp>
        <p:nvSpPr>
          <p:cNvPr id="3" name="Text Placeholder 2">
            <a:extLst>
              <a:ext uri="{FF2B5EF4-FFF2-40B4-BE49-F238E27FC236}">
                <a16:creationId xmlns:a16="http://schemas.microsoft.com/office/drawing/2014/main" id="{2352A29B-6789-42A4-99DE-F74DA5930F36}"/>
              </a:ext>
            </a:extLst>
          </p:cNvPr>
          <p:cNvSpPr txBox="1">
            <a:spLocks/>
          </p:cNvSpPr>
          <p:nvPr/>
        </p:nvSpPr>
        <p:spPr>
          <a:xfrm>
            <a:off x="305933" y="828843"/>
            <a:ext cx="11640458" cy="662308"/>
          </a:xfrm>
          <a:prstGeom prst="rect">
            <a:avLst/>
          </a:prstGeom>
        </p:spPr>
        <p:txBody>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latin typeface="Montserrat SemiBold" panose="00000700000000000000" pitchFamily="2" charset="0"/>
              </a:rPr>
              <a:t>Ensure the business case includes both internal and external costs related to the applications, allocating costs of project managers to improve accuracy of overall costs and level of success.</a:t>
            </a:r>
            <a:endParaRPr lang="en-CA" sz="1600" dirty="0">
              <a:solidFill>
                <a:schemeClr val="bg1">
                  <a:lumMod val="50000"/>
                </a:schemeClr>
              </a:solidFill>
              <a:latin typeface="Montserrat SemiBold" panose="00000700000000000000" pitchFamily="2" charset="0"/>
            </a:endParaRPr>
          </a:p>
        </p:txBody>
      </p:sp>
      <p:sp>
        <p:nvSpPr>
          <p:cNvPr id="5" name="Rectangle 4">
            <a:extLst>
              <a:ext uri="{FF2B5EF4-FFF2-40B4-BE49-F238E27FC236}">
                <a16:creationId xmlns:a16="http://schemas.microsoft.com/office/drawing/2014/main" id="{AD660C9B-5372-46B6-B1E2-5D9FE2EEF1A5}"/>
              </a:ext>
            </a:extLst>
          </p:cNvPr>
          <p:cNvSpPr/>
          <p:nvPr/>
        </p:nvSpPr>
        <p:spPr>
          <a:xfrm>
            <a:off x="990423" y="2420211"/>
            <a:ext cx="2742368" cy="307777"/>
          </a:xfrm>
          <a:prstGeom prst="rect">
            <a:avLst/>
          </a:prstGeom>
          <a:solidFill>
            <a:schemeClr val="accent1"/>
          </a:solidFill>
        </p:spPr>
        <p:txBody>
          <a:bodyPr wrap="square">
            <a:spAutoFit/>
          </a:bodyPr>
          <a:lstStyle/>
          <a:p>
            <a:pPr algn="ctr"/>
            <a:r>
              <a:rPr lang="en-CA" sz="1400" b="1" dirty="0">
                <a:solidFill>
                  <a:schemeClr val="bg1"/>
                </a:solidFill>
                <a:latin typeface="Montserrat SemiBold" panose="00000700000000000000" pitchFamily="2" charset="0"/>
                <a:ea typeface="Calibri" panose="020F0502020204030204" pitchFamily="34" charset="0"/>
                <a:cs typeface="Times New Roman" panose="02020603050405020304" pitchFamily="18" charset="0"/>
              </a:rPr>
              <a:t>Vendor Costs</a:t>
            </a:r>
            <a:endParaRPr lang="en-CA" sz="1400" b="1" dirty="0">
              <a:solidFill>
                <a:schemeClr val="bg1"/>
              </a:solidFill>
              <a:latin typeface="Montserrat SemiBold" panose="00000700000000000000" pitchFamily="2" charset="0"/>
            </a:endParaRPr>
          </a:p>
        </p:txBody>
      </p:sp>
      <p:sp>
        <p:nvSpPr>
          <p:cNvPr id="6" name="Rectangle 5">
            <a:extLst>
              <a:ext uri="{FF2B5EF4-FFF2-40B4-BE49-F238E27FC236}">
                <a16:creationId xmlns:a16="http://schemas.microsoft.com/office/drawing/2014/main" id="{EEE78AAE-C54A-4815-B7DD-DE65D66F9044}"/>
              </a:ext>
            </a:extLst>
          </p:cNvPr>
          <p:cNvSpPr/>
          <p:nvPr/>
        </p:nvSpPr>
        <p:spPr>
          <a:xfrm>
            <a:off x="4288993" y="2412193"/>
            <a:ext cx="2856873" cy="307777"/>
          </a:xfrm>
          <a:prstGeom prst="rect">
            <a:avLst/>
          </a:prstGeom>
          <a:solidFill>
            <a:schemeClr val="accent3"/>
          </a:solidFill>
        </p:spPr>
        <p:txBody>
          <a:bodyPr wrap="square">
            <a:spAutoFit/>
          </a:bodyPr>
          <a:lstStyle/>
          <a:p>
            <a:pPr algn="ctr"/>
            <a:r>
              <a:rPr lang="en-CA" sz="1400" b="1" dirty="0">
                <a:solidFill>
                  <a:schemeClr val="bg1"/>
                </a:solidFill>
                <a:latin typeface="Montserrat SemiBold" panose="00000700000000000000" pitchFamily="2" charset="0"/>
                <a:ea typeface="Calibri" panose="020F0502020204030204" pitchFamily="34" charset="0"/>
                <a:cs typeface="Times New Roman" panose="02020603050405020304" pitchFamily="18" charset="0"/>
              </a:rPr>
              <a:t>Internal Costs</a:t>
            </a:r>
            <a:endParaRPr lang="en-CA" sz="1400" b="1" dirty="0">
              <a:solidFill>
                <a:schemeClr val="bg1"/>
              </a:solidFill>
              <a:latin typeface="Montserrat SemiBold" panose="00000700000000000000" pitchFamily="2" charset="0"/>
            </a:endParaRPr>
          </a:p>
        </p:txBody>
      </p:sp>
      <p:sp>
        <p:nvSpPr>
          <p:cNvPr id="7" name="Rectangle 6">
            <a:extLst>
              <a:ext uri="{FF2B5EF4-FFF2-40B4-BE49-F238E27FC236}">
                <a16:creationId xmlns:a16="http://schemas.microsoft.com/office/drawing/2014/main" id="{C6447DC3-C2D1-49CC-BDF2-A850A6ED4BAF}"/>
              </a:ext>
            </a:extLst>
          </p:cNvPr>
          <p:cNvSpPr/>
          <p:nvPr/>
        </p:nvSpPr>
        <p:spPr>
          <a:xfrm>
            <a:off x="981541" y="2719970"/>
            <a:ext cx="2751250" cy="1815882"/>
          </a:xfrm>
          <a:prstGeom prst="rect">
            <a:avLst/>
          </a:prstGeom>
          <a:solidFill>
            <a:schemeClr val="bg1">
              <a:lumMod val="95000"/>
            </a:schemeClr>
          </a:solidFill>
        </p:spPr>
        <p:txBody>
          <a:bodyPr wrap="square">
            <a:spAutoFit/>
          </a:bodyPr>
          <a:lstStyle/>
          <a:p>
            <a:pPr marL="171450" indent="-171450">
              <a:buFont typeface="Arial" panose="020B0604020202020204" pitchFamily="34" charset="0"/>
              <a:buChar char="•"/>
            </a:pPr>
            <a:r>
              <a:rPr lang="en-CA" sz="1400" dirty="0">
                <a:latin typeface="Roboto Condensed Light" panose="02000000000000000000" pitchFamily="2" charset="0"/>
                <a:ea typeface="Roboto Condensed Light" panose="02000000000000000000" pitchFamily="2" charset="0"/>
                <a:cs typeface="Times New Roman" panose="02020603050405020304" pitchFamily="18" charset="0"/>
              </a:rPr>
              <a:t>Licensing</a:t>
            </a:r>
          </a:p>
          <a:p>
            <a:pPr marL="171450" indent="-171450">
              <a:buFont typeface="Arial" panose="020B0604020202020204" pitchFamily="34" charset="0"/>
              <a:buChar char="•"/>
            </a:pPr>
            <a:r>
              <a:rPr lang="en-CA" sz="1400" dirty="0">
                <a:latin typeface="Roboto Condensed Light" panose="02000000000000000000" pitchFamily="2" charset="0"/>
                <a:ea typeface="Roboto Condensed Light" panose="02000000000000000000" pitchFamily="2" charset="0"/>
                <a:cs typeface="Times New Roman" panose="02020603050405020304" pitchFamily="18" charset="0"/>
              </a:rPr>
              <a:t>Implementation and configuration</a:t>
            </a:r>
          </a:p>
          <a:p>
            <a:pPr marL="171450" indent="-171450">
              <a:buFont typeface="Arial" panose="020B0604020202020204" pitchFamily="34" charset="0"/>
              <a:buChar char="•"/>
            </a:pPr>
            <a:r>
              <a:rPr lang="en-CA" sz="1400" dirty="0">
                <a:latin typeface="Roboto Condensed Light" panose="02000000000000000000" pitchFamily="2" charset="0"/>
                <a:ea typeface="Roboto Condensed Light" panose="02000000000000000000" pitchFamily="2" charset="0"/>
                <a:cs typeface="Times New Roman" panose="02020603050405020304" pitchFamily="18" charset="0"/>
              </a:rPr>
              <a:t>Professional services</a:t>
            </a:r>
          </a:p>
          <a:p>
            <a:pPr marL="171450" indent="-171450">
              <a:buFont typeface="Arial" panose="020B0604020202020204" pitchFamily="34" charset="0"/>
              <a:buChar char="•"/>
            </a:pPr>
            <a:r>
              <a:rPr lang="en-CA" sz="1400" dirty="0">
                <a:latin typeface="Roboto Condensed Light" panose="02000000000000000000" pitchFamily="2" charset="0"/>
                <a:ea typeface="Roboto Condensed Light" panose="02000000000000000000" pitchFamily="2" charset="0"/>
                <a:cs typeface="Times New Roman" panose="02020603050405020304" pitchFamily="18" charset="0"/>
              </a:rPr>
              <a:t>Maintenance and support</a:t>
            </a:r>
          </a:p>
          <a:p>
            <a:pPr marL="171450" indent="-171450">
              <a:buFont typeface="Arial" panose="020B0604020202020204" pitchFamily="34" charset="0"/>
              <a:buChar char="•"/>
            </a:pPr>
            <a:r>
              <a:rPr lang="en-CA" sz="1400" dirty="0">
                <a:latin typeface="Roboto Condensed Light" panose="02000000000000000000" pitchFamily="2" charset="0"/>
                <a:ea typeface="Roboto Condensed Light" panose="02000000000000000000" pitchFamily="2" charset="0"/>
                <a:cs typeface="Times New Roman" panose="02020603050405020304" pitchFamily="18" charset="0"/>
              </a:rPr>
              <a:t>Training</a:t>
            </a:r>
          </a:p>
          <a:p>
            <a:pPr marL="171450" indent="-171450">
              <a:buFont typeface="Arial" panose="020B0604020202020204" pitchFamily="34" charset="0"/>
              <a:buChar char="•"/>
            </a:pPr>
            <a:r>
              <a:rPr lang="en-CA" sz="1400" dirty="0">
                <a:latin typeface="Roboto Condensed Light" panose="02000000000000000000" pitchFamily="2" charset="0"/>
                <a:ea typeface="Roboto Condensed Light" panose="02000000000000000000" pitchFamily="2" charset="0"/>
                <a:cs typeface="Times New Roman" panose="02020603050405020304" pitchFamily="18" charset="0"/>
              </a:rPr>
              <a:t>Hardware or hosting costs</a:t>
            </a:r>
          </a:p>
          <a:p>
            <a:pPr marL="171450" indent="-171450">
              <a:buFont typeface="Arial" panose="020B0604020202020204" pitchFamily="34" charset="0"/>
              <a:buChar char="•"/>
            </a:pPr>
            <a:r>
              <a:rPr lang="en-CA" sz="1400" dirty="0">
                <a:latin typeface="Roboto Condensed Light" panose="02000000000000000000" pitchFamily="2" charset="0"/>
                <a:ea typeface="Roboto Condensed Light" panose="02000000000000000000" pitchFamily="2" charset="0"/>
                <a:cs typeface="Times New Roman" panose="02020603050405020304" pitchFamily="18" charset="0"/>
              </a:rPr>
              <a:t>Data transformation</a:t>
            </a:r>
          </a:p>
          <a:p>
            <a:pPr marL="171450" indent="-171450">
              <a:buFont typeface="Arial" panose="020B0604020202020204" pitchFamily="34" charset="0"/>
              <a:buChar char="•"/>
            </a:pPr>
            <a:r>
              <a:rPr lang="en-CA" sz="1400" dirty="0">
                <a:latin typeface="Roboto Condensed Light" panose="02000000000000000000" pitchFamily="2" charset="0"/>
                <a:ea typeface="Roboto Condensed Light" panose="02000000000000000000" pitchFamily="2" charset="0"/>
                <a:cs typeface="Times New Roman" panose="02020603050405020304" pitchFamily="18" charset="0"/>
              </a:rPr>
              <a:t>Integration</a:t>
            </a:r>
          </a:p>
        </p:txBody>
      </p:sp>
      <p:sp>
        <p:nvSpPr>
          <p:cNvPr id="8" name="Rectangle 7">
            <a:extLst>
              <a:ext uri="{FF2B5EF4-FFF2-40B4-BE49-F238E27FC236}">
                <a16:creationId xmlns:a16="http://schemas.microsoft.com/office/drawing/2014/main" id="{F0695F4C-A387-4A28-AE2F-83B1E2E54162}"/>
              </a:ext>
            </a:extLst>
          </p:cNvPr>
          <p:cNvSpPr/>
          <p:nvPr/>
        </p:nvSpPr>
        <p:spPr>
          <a:xfrm>
            <a:off x="4288993" y="2727988"/>
            <a:ext cx="2856873" cy="1815882"/>
          </a:xfrm>
          <a:prstGeom prst="rect">
            <a:avLst/>
          </a:prstGeom>
          <a:solidFill>
            <a:schemeClr val="bg1">
              <a:lumMod val="95000"/>
            </a:schemeClr>
          </a:solidFill>
        </p:spPr>
        <p:txBody>
          <a:bodyPr wrap="square">
            <a:spAutoFit/>
          </a:bodyPr>
          <a:lstStyle/>
          <a:p>
            <a:pPr marL="171450" indent="-171450">
              <a:buFont typeface="Arial" panose="020B0604020202020204" pitchFamily="34" charset="0"/>
              <a:buChar char="•"/>
            </a:pPr>
            <a:r>
              <a:rPr lang="en-CA" sz="1400" dirty="0">
                <a:latin typeface="Roboto Condensed Light" panose="02000000000000000000" pitchFamily="2" charset="0"/>
                <a:ea typeface="Roboto Condensed Light" panose="02000000000000000000" pitchFamily="2" charset="0"/>
                <a:cs typeface="Times New Roman" panose="02020603050405020304" pitchFamily="18" charset="0"/>
              </a:rPr>
              <a:t>Project management</a:t>
            </a:r>
          </a:p>
          <a:p>
            <a:pPr marL="171450" indent="-171450">
              <a:buFont typeface="Arial" panose="020B0604020202020204" pitchFamily="34" charset="0"/>
              <a:buChar char="•"/>
            </a:pPr>
            <a:r>
              <a:rPr lang="en-CA" sz="1400" dirty="0">
                <a:latin typeface="Roboto Condensed Light" panose="02000000000000000000" pitchFamily="2" charset="0"/>
                <a:ea typeface="Roboto Condensed Light" panose="02000000000000000000" pitchFamily="2" charset="0"/>
                <a:cs typeface="Times New Roman" panose="02020603050405020304" pitchFamily="18" charset="0"/>
              </a:rPr>
              <a:t>Business readiness</a:t>
            </a:r>
          </a:p>
          <a:p>
            <a:pPr marL="171450" indent="-171450">
              <a:buFont typeface="Arial" panose="020B0604020202020204" pitchFamily="34" charset="0"/>
              <a:buChar char="•"/>
            </a:pPr>
            <a:r>
              <a:rPr lang="en-CA" sz="1400" dirty="0">
                <a:latin typeface="Roboto Condensed Light" panose="02000000000000000000" pitchFamily="2" charset="0"/>
                <a:ea typeface="Roboto Condensed Light" panose="02000000000000000000" pitchFamily="2" charset="0"/>
                <a:cs typeface="Times New Roman" panose="02020603050405020304" pitchFamily="18" charset="0"/>
              </a:rPr>
              <a:t>Change management</a:t>
            </a:r>
          </a:p>
          <a:p>
            <a:pPr marL="171450" indent="-171450">
              <a:buFont typeface="Arial" panose="020B0604020202020204" pitchFamily="34" charset="0"/>
              <a:buChar char="•"/>
            </a:pPr>
            <a:r>
              <a:rPr lang="en-CA" sz="1400" dirty="0">
                <a:latin typeface="Roboto Condensed Light" panose="02000000000000000000" pitchFamily="2" charset="0"/>
                <a:ea typeface="Roboto Condensed Light" panose="02000000000000000000" pitchFamily="2" charset="0"/>
                <a:cs typeface="Times New Roman" panose="02020603050405020304" pitchFamily="18" charset="0"/>
              </a:rPr>
              <a:t>Resourcing (user groups, design/consulting, testing)</a:t>
            </a:r>
          </a:p>
          <a:p>
            <a:pPr marL="171450" indent="-171450">
              <a:buFont typeface="Arial" panose="020B0604020202020204" pitchFamily="34" charset="0"/>
              <a:buChar char="•"/>
            </a:pPr>
            <a:r>
              <a:rPr lang="en-CA" sz="1400" dirty="0">
                <a:latin typeface="Roboto Condensed Light" panose="02000000000000000000" pitchFamily="2" charset="0"/>
                <a:ea typeface="Roboto Condensed Light" panose="02000000000000000000" pitchFamily="2" charset="0"/>
                <a:cs typeface="Times New Roman" panose="02020603050405020304" pitchFamily="18" charset="0"/>
              </a:rPr>
              <a:t>Training</a:t>
            </a:r>
          </a:p>
          <a:p>
            <a:pPr marL="171450" indent="-171450">
              <a:buFont typeface="Arial" panose="020B0604020202020204" pitchFamily="34" charset="0"/>
              <a:buChar char="•"/>
            </a:pPr>
            <a:r>
              <a:rPr lang="en-CA" sz="1400" dirty="0">
                <a:latin typeface="Roboto Condensed Light" panose="02000000000000000000" pitchFamily="2" charset="0"/>
                <a:ea typeface="Roboto Condensed Light" panose="02000000000000000000" pitchFamily="2" charset="0"/>
                <a:cs typeface="Times New Roman" panose="02020603050405020304" pitchFamily="18" charset="0"/>
              </a:rPr>
              <a:t>Auditors (if regulatory requirements need vetting)</a:t>
            </a:r>
          </a:p>
        </p:txBody>
      </p:sp>
      <p:sp>
        <p:nvSpPr>
          <p:cNvPr id="9" name="Rectangle 8">
            <a:extLst>
              <a:ext uri="{FF2B5EF4-FFF2-40B4-BE49-F238E27FC236}">
                <a16:creationId xmlns:a16="http://schemas.microsoft.com/office/drawing/2014/main" id="{B49E775E-90E6-4ECF-A182-C1730848F5C9}"/>
              </a:ext>
            </a:extLst>
          </p:cNvPr>
          <p:cNvSpPr/>
          <p:nvPr/>
        </p:nvSpPr>
        <p:spPr>
          <a:xfrm>
            <a:off x="4288993" y="4538361"/>
            <a:ext cx="2856873" cy="1384995"/>
          </a:xfrm>
          <a:prstGeom prst="rect">
            <a:avLst/>
          </a:prstGeom>
          <a:noFill/>
          <a:ln>
            <a:solidFill>
              <a:schemeClr val="bg1">
                <a:lumMod val="75000"/>
              </a:schemeClr>
            </a:solidFill>
            <a:prstDash val="dash"/>
          </a:ln>
        </p:spPr>
        <p:txBody>
          <a:bodyPr wrap="square">
            <a:spAutoFit/>
          </a:bodyPr>
          <a:lstStyle/>
          <a:p>
            <a:r>
              <a:rPr lang="en-CA" sz="1200" dirty="0">
                <a:latin typeface="Roboto Condensed Light" panose="02000000000000000000" pitchFamily="2" charset="0"/>
                <a:ea typeface="Roboto Condensed Light" panose="02000000000000000000" pitchFamily="2" charset="0"/>
                <a:cs typeface="Times New Roman" panose="02020603050405020304" pitchFamily="18" charset="0"/>
              </a:rPr>
              <a:t>Project management is a top-five critical success factor at all stages of an enterprise application initiative from planning to post-implementation (Information Systems Frontiers). Ensuring that costs for such critical areas are accurately represented will contribute to success.</a:t>
            </a:r>
            <a:endParaRPr lang="en-CA" sz="1200" dirty="0">
              <a:latin typeface="Roboto Condensed Light" panose="02000000000000000000" pitchFamily="2" charset="0"/>
              <a:ea typeface="Roboto Condensed Light" panose="02000000000000000000" pitchFamily="2" charset="0"/>
            </a:endParaRPr>
          </a:p>
        </p:txBody>
      </p:sp>
      <p:sp>
        <p:nvSpPr>
          <p:cNvPr id="11" name="Rectangle 10">
            <a:extLst>
              <a:ext uri="{FF2B5EF4-FFF2-40B4-BE49-F238E27FC236}">
                <a16:creationId xmlns:a16="http://schemas.microsoft.com/office/drawing/2014/main" id="{9C9F69D6-1465-4ED3-9A87-596BFDD6425E}"/>
              </a:ext>
            </a:extLst>
          </p:cNvPr>
          <p:cNvSpPr/>
          <p:nvPr/>
        </p:nvSpPr>
        <p:spPr>
          <a:xfrm>
            <a:off x="981541" y="4535852"/>
            <a:ext cx="2742368" cy="830997"/>
          </a:xfrm>
          <a:prstGeom prst="rect">
            <a:avLst/>
          </a:prstGeom>
          <a:noFill/>
          <a:ln>
            <a:solidFill>
              <a:schemeClr val="bg1">
                <a:lumMod val="75000"/>
              </a:schemeClr>
            </a:solidFill>
            <a:prstDash val="dash"/>
          </a:ln>
        </p:spPr>
        <p:txBody>
          <a:bodyPr wrap="square">
            <a:spAutoFit/>
          </a:bodyPr>
          <a:lstStyle/>
          <a:p>
            <a:r>
              <a:rPr lang="en-CA" sz="1200" dirty="0">
                <a:latin typeface="Roboto Condensed Light" panose="02000000000000000000" pitchFamily="2" charset="0"/>
                <a:ea typeface="Roboto Condensed Light" panose="02000000000000000000" pitchFamily="2" charset="0"/>
                <a:cs typeface="Times New Roman" panose="02020603050405020304" pitchFamily="18" charset="0"/>
              </a:rPr>
              <a:t>When thinking about vendor costs, also consider the matching internal cost associated with the vendor activity (e.g. data cleansing, internal support).</a:t>
            </a:r>
            <a:endParaRPr lang="en-CA" sz="1200" dirty="0">
              <a:latin typeface="Roboto Condensed Light" panose="02000000000000000000" pitchFamily="2" charset="0"/>
              <a:ea typeface="Roboto Condensed Light" panose="02000000000000000000" pitchFamily="2" charset="0"/>
            </a:endParaRPr>
          </a:p>
        </p:txBody>
      </p:sp>
      <p:sp>
        <p:nvSpPr>
          <p:cNvPr id="14" name="Text Placeholder 13">
            <a:extLst>
              <a:ext uri="{FF2B5EF4-FFF2-40B4-BE49-F238E27FC236}">
                <a16:creationId xmlns:a16="http://schemas.microsoft.com/office/drawing/2014/main" id="{9FF628DF-C6DA-4594-B5A1-FD01A3DEF7EA}"/>
              </a:ext>
            </a:extLst>
          </p:cNvPr>
          <p:cNvSpPr>
            <a:spLocks noGrp="1"/>
          </p:cNvSpPr>
          <p:nvPr>
            <p:ph type="body" sz="quarter" idx="13"/>
          </p:nvPr>
        </p:nvSpPr>
        <p:spPr>
          <a:xfrm>
            <a:off x="353996" y="1425946"/>
            <a:ext cx="6739826" cy="836141"/>
          </a:xfrm>
        </p:spPr>
        <p:txBody>
          <a:bodyPr lIns="90000" rIns="72000"/>
          <a:lstStyle/>
          <a:p>
            <a:r>
              <a:rPr lang="en-CA" sz="1200" b="1" dirty="0">
                <a:solidFill>
                  <a:schemeClr val="accent1">
                    <a:lumMod val="75000"/>
                  </a:schemeClr>
                </a:solidFill>
                <a:latin typeface="Roboto Condensed Light" panose="02000000000000000000" pitchFamily="2" charset="0"/>
                <a:ea typeface="Roboto Condensed Light" panose="02000000000000000000" pitchFamily="2" charset="0"/>
                <a:cs typeface="Times New Roman" panose="02020603050405020304" pitchFamily="18" charset="0"/>
              </a:rPr>
              <a:t>ITSM solutions may include infrastructure costs and costs to design processes, install, and configure. These start-up costs can be a significant factor in whether the initial purchase is feasible.  </a:t>
            </a:r>
          </a:p>
        </p:txBody>
      </p:sp>
      <p:sp>
        <p:nvSpPr>
          <p:cNvPr id="16" name="TextBox 15">
            <a:extLst>
              <a:ext uri="{FF2B5EF4-FFF2-40B4-BE49-F238E27FC236}">
                <a16:creationId xmlns:a16="http://schemas.microsoft.com/office/drawing/2014/main" id="{65A5BABE-A1F2-44BE-A21F-3D600CD29D24}"/>
              </a:ext>
            </a:extLst>
          </p:cNvPr>
          <p:cNvSpPr txBox="1"/>
          <p:nvPr/>
        </p:nvSpPr>
        <p:spPr>
          <a:xfrm>
            <a:off x="9356635" y="2662132"/>
            <a:ext cx="2402305" cy="3102869"/>
          </a:xfrm>
          <a:prstGeom prst="rect">
            <a:avLst/>
          </a:prstGeom>
        </p:spPr>
        <p:txBody>
          <a:bodyPr wrap="squar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60% of IT projects are NOT finished “mostly or always” on time (Wellingtone, 2018).</a:t>
            </a:r>
          </a:p>
          <a:p>
            <a:pPr algn="l">
              <a:lnSpc>
                <a:spcPct val="110000"/>
              </a:lnSpc>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55% of IT personnel feel that the business objectives of their software development projects are clear to the them (Geneca, 2017).</a:t>
            </a:r>
          </a:p>
          <a:p>
            <a:pPr algn="l">
              <a:lnSpc>
                <a:spcPct val="110000"/>
              </a:lnSpc>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10% of project spend is wasted due to poor project performance (PMI, 2018).</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17" name="TextBox 16">
            <a:extLst>
              <a:ext uri="{FF2B5EF4-FFF2-40B4-BE49-F238E27FC236}">
                <a16:creationId xmlns:a16="http://schemas.microsoft.com/office/drawing/2014/main" id="{027BF1A8-8135-415E-B7C1-88FE9A82A155}"/>
              </a:ext>
            </a:extLst>
          </p:cNvPr>
          <p:cNvSpPr txBox="1"/>
          <p:nvPr/>
        </p:nvSpPr>
        <p:spPr>
          <a:xfrm>
            <a:off x="8331200" y="2770535"/>
            <a:ext cx="778934" cy="476372"/>
          </a:xfrm>
          <a:prstGeom prst="rect">
            <a:avLst/>
          </a:prstGeom>
        </p:spPr>
        <p:txBody>
          <a:bodyPr wrap="square" lIns="0" tIns="0" rIns="0" bIns="0" numCol="1" spcCol="360000" rtlCol="0">
            <a:noAutofit/>
          </a:bodyPr>
          <a:lstStyle/>
          <a:p>
            <a:pPr algn="ctr">
              <a:lnSpc>
                <a:spcPct val="110000"/>
              </a:lnSpc>
              <a:tabLst/>
            </a:pPr>
            <a:r>
              <a:rPr lang="en-US" sz="2800" b="1" dirty="0">
                <a:solidFill>
                  <a:schemeClr val="accent2"/>
                </a:solidFill>
                <a:latin typeface="Montserrat Medium" panose="00000600000000000000" pitchFamily="2" charset="0"/>
                <a:ea typeface="Roboto Condensed Light" panose="02000000000000000000" pitchFamily="2" charset="0"/>
              </a:rPr>
              <a:t>60%</a:t>
            </a:r>
            <a:endParaRPr lang="en-CA" sz="2800" b="1" dirty="0">
              <a:solidFill>
                <a:schemeClr val="accent2"/>
              </a:solidFill>
              <a:latin typeface="Montserrat Medium" panose="00000600000000000000" pitchFamily="2" charset="0"/>
              <a:ea typeface="Roboto Condensed Light" panose="02000000000000000000" pitchFamily="2" charset="0"/>
            </a:endParaRPr>
          </a:p>
        </p:txBody>
      </p:sp>
      <p:sp>
        <p:nvSpPr>
          <p:cNvPr id="18" name="TextBox 17">
            <a:extLst>
              <a:ext uri="{FF2B5EF4-FFF2-40B4-BE49-F238E27FC236}">
                <a16:creationId xmlns:a16="http://schemas.microsoft.com/office/drawing/2014/main" id="{B7C8D10C-EDD5-4A9E-A6A7-96BD831957B0}"/>
              </a:ext>
            </a:extLst>
          </p:cNvPr>
          <p:cNvSpPr txBox="1"/>
          <p:nvPr/>
        </p:nvSpPr>
        <p:spPr>
          <a:xfrm>
            <a:off x="8331200" y="3792582"/>
            <a:ext cx="778934" cy="476372"/>
          </a:xfrm>
          <a:prstGeom prst="rect">
            <a:avLst/>
          </a:prstGeom>
        </p:spPr>
        <p:txBody>
          <a:bodyPr wrap="square" lIns="0" tIns="0" rIns="0" bIns="0" numCol="1" spcCol="360000" rtlCol="0">
            <a:noAutofit/>
          </a:bodyPr>
          <a:lstStyle/>
          <a:p>
            <a:pPr algn="ctr">
              <a:lnSpc>
                <a:spcPct val="110000"/>
              </a:lnSpc>
              <a:tabLst/>
            </a:pPr>
            <a:r>
              <a:rPr lang="en-US" sz="2800" b="1" dirty="0">
                <a:solidFill>
                  <a:schemeClr val="accent2"/>
                </a:solidFill>
                <a:latin typeface="Montserrat Medium" panose="00000600000000000000" pitchFamily="2" charset="0"/>
                <a:ea typeface="Roboto Condensed Light" panose="02000000000000000000" pitchFamily="2" charset="0"/>
              </a:rPr>
              <a:t>55%</a:t>
            </a:r>
            <a:endParaRPr lang="en-CA" sz="2800" b="1" dirty="0">
              <a:solidFill>
                <a:schemeClr val="accent2"/>
              </a:solidFill>
              <a:latin typeface="Montserrat Medium" panose="00000600000000000000" pitchFamily="2" charset="0"/>
              <a:ea typeface="Roboto Condensed Light" panose="02000000000000000000" pitchFamily="2" charset="0"/>
            </a:endParaRPr>
          </a:p>
        </p:txBody>
      </p:sp>
      <p:sp>
        <p:nvSpPr>
          <p:cNvPr id="19" name="TextBox 18">
            <a:extLst>
              <a:ext uri="{FF2B5EF4-FFF2-40B4-BE49-F238E27FC236}">
                <a16:creationId xmlns:a16="http://schemas.microsoft.com/office/drawing/2014/main" id="{5F5DCCBC-4D55-469C-8827-E375F3157505}"/>
              </a:ext>
            </a:extLst>
          </p:cNvPr>
          <p:cNvSpPr txBox="1"/>
          <p:nvPr/>
        </p:nvSpPr>
        <p:spPr>
          <a:xfrm>
            <a:off x="8331200" y="4814629"/>
            <a:ext cx="778934" cy="476372"/>
          </a:xfrm>
          <a:prstGeom prst="rect">
            <a:avLst/>
          </a:prstGeom>
        </p:spPr>
        <p:txBody>
          <a:bodyPr wrap="square" lIns="0" tIns="0" rIns="0" bIns="0" numCol="1" spcCol="360000" rtlCol="0">
            <a:noAutofit/>
          </a:bodyPr>
          <a:lstStyle/>
          <a:p>
            <a:pPr algn="ctr">
              <a:lnSpc>
                <a:spcPct val="110000"/>
              </a:lnSpc>
              <a:tabLst/>
            </a:pPr>
            <a:r>
              <a:rPr lang="en-US" sz="2800" b="1" dirty="0">
                <a:solidFill>
                  <a:schemeClr val="accent2"/>
                </a:solidFill>
                <a:latin typeface="Montserrat Medium" panose="00000600000000000000" pitchFamily="2" charset="0"/>
                <a:ea typeface="Roboto Condensed Light" panose="02000000000000000000" pitchFamily="2" charset="0"/>
              </a:rPr>
              <a:t>10%</a:t>
            </a:r>
            <a:endParaRPr lang="en-CA" sz="2800" b="1" dirty="0">
              <a:solidFill>
                <a:schemeClr val="accent2"/>
              </a:solidFill>
              <a:latin typeface="Montserrat Medium" panose="00000600000000000000" pitchFamily="2" charset="0"/>
              <a:ea typeface="Roboto Condensed Light" panose="02000000000000000000" pitchFamily="2" charset="0"/>
            </a:endParaRPr>
          </a:p>
        </p:txBody>
      </p:sp>
      <p:sp>
        <p:nvSpPr>
          <p:cNvPr id="21" name="Text Placeholder 13">
            <a:extLst>
              <a:ext uri="{FF2B5EF4-FFF2-40B4-BE49-F238E27FC236}">
                <a16:creationId xmlns:a16="http://schemas.microsoft.com/office/drawing/2014/main" id="{9838C90F-7F4E-4F48-AD7A-0B2C62DD9CB2}"/>
              </a:ext>
            </a:extLst>
          </p:cNvPr>
          <p:cNvSpPr txBox="1">
            <a:spLocks/>
          </p:cNvSpPr>
          <p:nvPr/>
        </p:nvSpPr>
        <p:spPr>
          <a:xfrm>
            <a:off x="8331200" y="1639711"/>
            <a:ext cx="3733800" cy="938200"/>
          </a:xfrm>
          <a:prstGeom prst="rect">
            <a:avLst/>
          </a:prstGeom>
        </p:spPr>
        <p:txBody>
          <a:bodyPr lIns="0" tIns="0" rIns="0" bIns="0">
            <a:noAutofit/>
          </a:bodyPr>
          <a:lstStyle>
            <a:lvl1pPr marL="0" indent="0" algn="l" defTabSz="914309" rtl="0" eaLnBrk="1" latinLnBrk="0" hangingPunct="1">
              <a:lnSpc>
                <a:spcPct val="110000"/>
              </a:lnSpc>
              <a:spcBef>
                <a:spcPts val="1000"/>
              </a:spcBef>
              <a:buFont typeface="Arial" panose="020B0604020202020204" pitchFamily="34" charset="0"/>
              <a:buNone/>
              <a:defRPr sz="1600" b="0" i="0" kern="1200">
                <a:solidFill>
                  <a:srgbClr val="2576B7"/>
                </a:solidFill>
                <a:latin typeface="Exo" panose="02000503000000000000" pitchFamily="2" charset="77"/>
                <a:ea typeface="+mn-ea"/>
                <a:cs typeface="Arial" panose="020B0604020202020204" pitchFamily="34" charset="0"/>
              </a:defRPr>
            </a:lvl1pPr>
            <a:lvl2pPr marL="457154" indent="0" algn="l" defTabSz="914309"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2pPr>
            <a:lvl3pPr marL="914309" indent="0" algn="l" defTabSz="914309"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3pPr>
            <a:lvl4pPr marL="1371463" indent="0" algn="l" defTabSz="914309"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4pPr>
            <a:lvl5pPr marL="1828617" indent="0" algn="l" defTabSz="914309"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solidFill>
                  <a:schemeClr val="accent2"/>
                </a:solidFill>
                <a:latin typeface="Roboto Condensed Light" panose="02000000000000000000" pitchFamily="2" charset="0"/>
                <a:ea typeface="Calibri" panose="020F0502020204030204" pitchFamily="34" charset="0"/>
              </a:rPr>
              <a:t>Bring in the right resources to guarantee success. Work with the PMO or project manager to get help with creating the SOW.</a:t>
            </a:r>
            <a:endParaRPr lang="en-CA" dirty="0">
              <a:solidFill>
                <a:schemeClr val="accent2"/>
              </a:solidFill>
              <a:latin typeface="Calibri" panose="020F0502020204030204" pitchFamily="34" charset="0"/>
              <a:ea typeface="Calibri" panose="020F0502020204030204" pitchFamily="34" charset="0"/>
            </a:endParaRPr>
          </a:p>
          <a:p>
            <a:endParaRPr lang="en-CA" dirty="0">
              <a:solidFill>
                <a:schemeClr val="accent2"/>
              </a:solidFill>
            </a:endParaRPr>
          </a:p>
        </p:txBody>
      </p:sp>
      <p:grpSp>
        <p:nvGrpSpPr>
          <p:cNvPr id="26" name="Group 25">
            <a:extLst>
              <a:ext uri="{FF2B5EF4-FFF2-40B4-BE49-F238E27FC236}">
                <a16:creationId xmlns:a16="http://schemas.microsoft.com/office/drawing/2014/main" id="{258CA63C-EB3D-423C-9769-DF4DD294B462}"/>
              </a:ext>
            </a:extLst>
          </p:cNvPr>
          <p:cNvGrpSpPr/>
          <p:nvPr/>
        </p:nvGrpSpPr>
        <p:grpSpPr>
          <a:xfrm>
            <a:off x="1049866" y="6117734"/>
            <a:ext cx="6096000" cy="468000"/>
            <a:chOff x="427326" y="4707467"/>
            <a:chExt cx="6096000" cy="468000"/>
          </a:xfrm>
        </p:grpSpPr>
        <p:grpSp>
          <p:nvGrpSpPr>
            <p:cNvPr id="27" name="Group 26">
              <a:extLst>
                <a:ext uri="{FF2B5EF4-FFF2-40B4-BE49-F238E27FC236}">
                  <a16:creationId xmlns:a16="http://schemas.microsoft.com/office/drawing/2014/main" id="{3D0A4AA8-99D0-497E-A899-0BD89807613D}"/>
                </a:ext>
              </a:extLst>
            </p:cNvPr>
            <p:cNvGrpSpPr/>
            <p:nvPr/>
          </p:nvGrpSpPr>
          <p:grpSpPr>
            <a:xfrm>
              <a:off x="427326" y="4707467"/>
              <a:ext cx="6096000" cy="468000"/>
              <a:chOff x="2179926" y="2709431"/>
              <a:chExt cx="6096000" cy="468000"/>
            </a:xfrm>
          </p:grpSpPr>
          <p:sp>
            <p:nvSpPr>
              <p:cNvPr id="29" name="Rectangle 28">
                <a:extLst>
                  <a:ext uri="{FF2B5EF4-FFF2-40B4-BE49-F238E27FC236}">
                    <a16:creationId xmlns:a16="http://schemas.microsoft.com/office/drawing/2014/main" id="{6C183FC8-0726-4339-AF33-61126F58719F}"/>
                  </a:ext>
                </a:extLst>
              </p:cNvPr>
              <p:cNvSpPr/>
              <p:nvPr/>
            </p:nvSpPr>
            <p:spPr>
              <a:xfrm>
                <a:off x="2648068" y="2709431"/>
                <a:ext cx="5627858" cy="468000"/>
              </a:xfrm>
              <a:prstGeom prst="rect">
                <a:avLst/>
              </a:prstGeom>
              <a:solidFill>
                <a:srgbClr val="299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r>
                  <a:rPr lang="en-US" sz="1200" dirty="0">
                    <a:solidFill>
                      <a:srgbClr val="FFFFFF"/>
                    </a:solidFill>
                    <a:latin typeface="Exo" panose="02000503000000000000" pitchFamily="2" charset="77"/>
                  </a:rPr>
                  <a:t>Download the blueprint </a:t>
                </a:r>
                <a:r>
                  <a:rPr lang="en-US" sz="1200" i="1" dirty="0">
                    <a:solidFill>
                      <a:schemeClr val="bg1"/>
                    </a:solidFill>
                    <a:latin typeface="Exo" panose="02000503000000000000" pitchFamily="2" charset="77"/>
                    <a:hlinkClick r:id="rId2">
                      <a:extLst>
                        <a:ext uri="{A12FA001-AC4F-418D-AE19-62706E023703}">
                          <ahyp:hlinkClr xmlns:ahyp="http://schemas.microsoft.com/office/drawing/2018/hyperlinkcolor" val="tx"/>
                        </a:ext>
                      </a:extLst>
                    </a:hlinkClick>
                  </a:rPr>
                  <a:t>Improve Your Statements of Work to Hold Your Vendors Accountable</a:t>
                </a:r>
                <a:r>
                  <a:rPr lang="en-US" sz="1200" i="1" dirty="0">
                    <a:solidFill>
                      <a:schemeClr val="bg1"/>
                    </a:solidFill>
                    <a:latin typeface="Exo" panose="02000503000000000000" pitchFamily="2" charset="77"/>
                  </a:rPr>
                  <a:t> </a:t>
                </a:r>
                <a:r>
                  <a:rPr lang="en-US" sz="1200" dirty="0">
                    <a:solidFill>
                      <a:schemeClr val="bg1"/>
                    </a:solidFill>
                    <a:latin typeface="Exo" panose="02000503000000000000" pitchFamily="2" charset="77"/>
                  </a:rPr>
                  <a:t>to define requirements for installation and configuration. </a:t>
                </a:r>
              </a:p>
            </p:txBody>
          </p:sp>
          <p:sp>
            <p:nvSpPr>
              <p:cNvPr id="30" name="Rectangle 29">
                <a:extLst>
                  <a:ext uri="{FF2B5EF4-FFF2-40B4-BE49-F238E27FC236}">
                    <a16:creationId xmlns:a16="http://schemas.microsoft.com/office/drawing/2014/main" id="{625B73E4-2F55-4753-AA2B-91E406968C65}"/>
                  </a:ext>
                </a:extLst>
              </p:cNvPr>
              <p:cNvSpPr>
                <a:spLocks noChangeAspect="1"/>
              </p:cNvSpPr>
              <p:nvPr/>
            </p:nvSpPr>
            <p:spPr>
              <a:xfrm>
                <a:off x="2179926" y="2709431"/>
                <a:ext cx="468000" cy="46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Exo" panose="02000503000000000000" pitchFamily="2" charset="77"/>
                </a:endParaRPr>
              </a:p>
            </p:txBody>
          </p:sp>
        </p:grpSp>
        <p:pic>
          <p:nvPicPr>
            <p:cNvPr id="28" name="Picture 27">
              <a:extLst>
                <a:ext uri="{FF2B5EF4-FFF2-40B4-BE49-F238E27FC236}">
                  <a16:creationId xmlns:a16="http://schemas.microsoft.com/office/drawing/2014/main" id="{90422318-F2A8-4DAA-9710-44323D99F1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272" y="4764348"/>
              <a:ext cx="332585" cy="332585"/>
            </a:xfrm>
            <a:prstGeom prst="rect">
              <a:avLst/>
            </a:prstGeom>
          </p:spPr>
        </p:pic>
      </p:grpSp>
    </p:spTree>
    <p:extLst>
      <p:ext uri="{BB962C8B-B14F-4D97-AF65-F5344CB8AC3E}">
        <p14:creationId xmlns:p14="http://schemas.microsoft.com/office/powerpoint/2010/main" val="340084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1601-D28F-4CDE-AE00-B1D91F42F01A}"/>
              </a:ext>
            </a:extLst>
          </p:cNvPr>
          <p:cNvSpPr txBox="1">
            <a:spLocks/>
          </p:cNvSpPr>
          <p:nvPr/>
        </p:nvSpPr>
        <p:spPr>
          <a:xfrm>
            <a:off x="305933" y="317479"/>
            <a:ext cx="9134158" cy="922742"/>
          </a:xfrm>
          <a:prstGeom prst="rect">
            <a:avLst/>
          </a:prstGeom>
        </p:spPr>
        <p:txBody>
          <a:bodyPr/>
          <a:lstStyle>
            <a:lvl1pPr algn="l" defTabSz="914309" rtl="0" eaLnBrk="1" latinLnBrk="0" hangingPunct="1">
              <a:lnSpc>
                <a:spcPct val="90000"/>
              </a:lnSpc>
              <a:spcBef>
                <a:spcPct val="0"/>
              </a:spcBef>
              <a:buNone/>
              <a:defRPr sz="4000" b="0" i="0" kern="1200">
                <a:solidFill>
                  <a:srgbClr val="4A4A4A"/>
                </a:solidFill>
                <a:latin typeface="Montserrat SemiBold" pitchFamily="2" charset="77"/>
                <a:ea typeface="+mj-ea"/>
                <a:cs typeface="Arial" panose="020B0604020202020204" pitchFamily="34" charset="0"/>
              </a:defRPr>
            </a:lvl1pPr>
          </a:lstStyle>
          <a:p>
            <a:r>
              <a:rPr lang="en-US" sz="3000" dirty="0">
                <a:solidFill>
                  <a:schemeClr val="accent1"/>
                </a:solidFill>
              </a:rPr>
              <a:t>Identify risks and dependencies to mitigate barriers to success</a:t>
            </a:r>
            <a:endParaRPr lang="en-CA" sz="3000" dirty="0">
              <a:solidFill>
                <a:schemeClr val="accent1"/>
              </a:solidFill>
            </a:endParaRPr>
          </a:p>
        </p:txBody>
      </p:sp>
      <p:sp>
        <p:nvSpPr>
          <p:cNvPr id="3" name="Text Placeholder 2">
            <a:extLst>
              <a:ext uri="{FF2B5EF4-FFF2-40B4-BE49-F238E27FC236}">
                <a16:creationId xmlns:a16="http://schemas.microsoft.com/office/drawing/2014/main" id="{2352A29B-6789-42A4-99DE-F74DA5930F36}"/>
              </a:ext>
            </a:extLst>
          </p:cNvPr>
          <p:cNvSpPr txBox="1">
            <a:spLocks/>
          </p:cNvSpPr>
          <p:nvPr/>
        </p:nvSpPr>
        <p:spPr>
          <a:xfrm>
            <a:off x="305933" y="1240221"/>
            <a:ext cx="11333618" cy="730371"/>
          </a:xfrm>
          <a:prstGeom prst="rect">
            <a:avLst/>
          </a:prstGeom>
        </p:spPr>
        <p:txBody>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600" dirty="0">
                <a:solidFill>
                  <a:schemeClr val="bg1">
                    <a:lumMod val="50000"/>
                  </a:schemeClr>
                </a:solidFill>
                <a:effectLst/>
                <a:latin typeface="Roboto Light" panose="02000000000000000000" pitchFamily="2" charset="0"/>
                <a:ea typeface="Roboto Light" panose="02000000000000000000" pitchFamily="2" charset="0"/>
                <a:cs typeface="Times New Roman" panose="02020603050405020304" pitchFamily="18" charset="0"/>
              </a:rPr>
              <a:t>A risk assessment will be helpful to better understand what risks need to be mitigated to make the project a success and what risks are pending should the solution not be approved or be delayed. </a:t>
            </a:r>
          </a:p>
        </p:txBody>
      </p:sp>
      <p:graphicFrame>
        <p:nvGraphicFramePr>
          <p:cNvPr id="6" name="Table 5">
            <a:extLst>
              <a:ext uri="{FF2B5EF4-FFF2-40B4-BE49-F238E27FC236}">
                <a16:creationId xmlns:a16="http://schemas.microsoft.com/office/drawing/2014/main" id="{DC95137B-5DB8-4285-BA6D-115223E15088}"/>
              </a:ext>
            </a:extLst>
          </p:cNvPr>
          <p:cNvGraphicFramePr/>
          <p:nvPr>
            <p:extLst>
              <p:ext uri="{D42A27DB-BD31-4B8C-83A1-F6EECF244321}">
                <p14:modId xmlns:p14="http://schemas.microsoft.com/office/powerpoint/2010/main" val="1559477212"/>
              </p:ext>
            </p:extLst>
          </p:nvPr>
        </p:nvGraphicFramePr>
        <p:xfrm>
          <a:off x="1628503" y="1970592"/>
          <a:ext cx="8738713" cy="4046338"/>
        </p:xfrm>
        <a:graphic>
          <a:graphicData uri="http://schemas.openxmlformats.org/drawingml/2006/table">
            <a:tbl>
              <a:tblPr bandRow="1">
                <a:tableStyleId>{9D7B26C5-4107-4FEC-AEDC-1716B250A1EF}</a:tableStyleId>
              </a:tblPr>
              <a:tblGrid>
                <a:gridCol w="1990738">
                  <a:extLst>
                    <a:ext uri="{9D8B030D-6E8A-4147-A177-3AD203B41FA5}">
                      <a16:colId xmlns:a16="http://schemas.microsoft.com/office/drawing/2014/main" val="936677644"/>
                    </a:ext>
                  </a:extLst>
                </a:gridCol>
                <a:gridCol w="6747975">
                  <a:extLst>
                    <a:ext uri="{9D8B030D-6E8A-4147-A177-3AD203B41FA5}">
                      <a16:colId xmlns:a16="http://schemas.microsoft.com/office/drawing/2014/main" val="3781737596"/>
                    </a:ext>
                  </a:extLst>
                </a:gridCol>
              </a:tblGrid>
              <a:tr h="417286">
                <a:tc>
                  <a:txBody>
                    <a:bodyPr/>
                    <a:lstStyle/>
                    <a:p>
                      <a:pPr algn="l" fontAlgn="ctr">
                        <a:spcBef>
                          <a:spcPts val="0"/>
                        </a:spcBef>
                        <a:spcAft>
                          <a:spcPts val="0"/>
                        </a:spcAft>
                      </a:pPr>
                      <a:r>
                        <a:rPr lang="en-US" sz="1200" b="1" u="none" strike="noStrike" dirty="0">
                          <a:effectLst/>
                          <a:latin typeface="+mn-lt"/>
                          <a:ea typeface="Roboto Condensed Light" panose="02000000000000000000" pitchFamily="2" charset="0"/>
                        </a:rPr>
                        <a:t>Risk Criteria</a:t>
                      </a:r>
                      <a:endParaRPr lang="en-CA" sz="1200" b="1" i="0" u="none" strike="noStrike" dirty="0">
                        <a:effectLst/>
                        <a:latin typeface="+mn-lt"/>
                        <a:ea typeface="Roboto Condensed Light" panose="02000000000000000000" pitchFamily="2" charset="0"/>
                      </a:endParaRPr>
                    </a:p>
                  </a:txBody>
                  <a:tcPr marL="35941" marR="35941" marT="35941" marB="35941" anchor="ctr"/>
                </a:tc>
                <a:tc>
                  <a:txBody>
                    <a:bodyPr/>
                    <a:lstStyle/>
                    <a:p>
                      <a:pPr algn="l" fontAlgn="ctr">
                        <a:spcBef>
                          <a:spcPts val="0"/>
                        </a:spcBef>
                        <a:spcAft>
                          <a:spcPts val="0"/>
                        </a:spcAft>
                      </a:pPr>
                      <a:r>
                        <a:rPr lang="en-US" sz="1200" b="1" u="none" strike="noStrike" dirty="0">
                          <a:effectLst/>
                          <a:latin typeface="+mn-lt"/>
                          <a:ea typeface="Roboto Condensed Light" panose="02000000000000000000" pitchFamily="2" charset="0"/>
                        </a:rPr>
                        <a:t>Relevant Questions</a:t>
                      </a:r>
                      <a:endParaRPr lang="en-US" sz="1200" b="1" i="0" u="none" strike="noStrike" dirty="0">
                        <a:effectLst/>
                        <a:latin typeface="+mn-lt"/>
                        <a:ea typeface="Roboto Condensed Light" panose="02000000000000000000" pitchFamily="2" charset="0"/>
                      </a:endParaRPr>
                    </a:p>
                  </a:txBody>
                  <a:tcPr marL="35941" marR="35941" marT="35941" marB="35941" anchor="ctr"/>
                </a:tc>
                <a:extLst>
                  <a:ext uri="{0D108BD9-81ED-4DB2-BD59-A6C34878D82A}">
                    <a16:rowId xmlns:a16="http://schemas.microsoft.com/office/drawing/2014/main" val="3404015951"/>
                  </a:ext>
                </a:extLst>
              </a:tr>
              <a:tr h="532278">
                <a:tc>
                  <a:txBody>
                    <a:bodyPr/>
                    <a:lstStyle/>
                    <a:p>
                      <a:pPr algn="l" fontAlgn="ctr">
                        <a:spcBef>
                          <a:spcPts val="0"/>
                        </a:spcBef>
                        <a:spcAft>
                          <a:spcPts val="0"/>
                        </a:spcAft>
                      </a:pPr>
                      <a:r>
                        <a:rPr lang="en-CA" sz="1200" b="1" u="none" strike="noStrike" kern="1200" dirty="0">
                          <a:solidFill>
                            <a:schemeClr val="tx1"/>
                          </a:solidFill>
                          <a:effectLst/>
                          <a:latin typeface="Roboto Light" panose="02000000000000000000" pitchFamily="2" charset="0"/>
                          <a:ea typeface="Roboto Light" panose="02000000000000000000" pitchFamily="2" charset="0"/>
                          <a:cs typeface="+mn-cs"/>
                        </a:rPr>
                        <a:t>Ti</a:t>
                      </a:r>
                      <a:r>
                        <a:rPr lang="en-CA" sz="1200" b="1" u="none" strike="noStrike" dirty="0">
                          <a:effectLst/>
                          <a:latin typeface="Roboto Light" panose="02000000000000000000" pitchFamily="2" charset="0"/>
                          <a:ea typeface="Roboto Light" panose="02000000000000000000" pitchFamily="2" charset="0"/>
                        </a:rPr>
                        <a:t>meline Uncertainty</a:t>
                      </a:r>
                      <a:endParaRPr lang="en-CA" sz="1200" b="1" i="0" u="none" strike="noStrike" dirty="0">
                        <a:effectLst/>
                        <a:latin typeface="Roboto Light" panose="02000000000000000000" pitchFamily="2" charset="0"/>
                        <a:ea typeface="Roboto Light" panose="02000000000000000000" pitchFamily="2" charset="0"/>
                      </a:endParaRPr>
                    </a:p>
                  </a:txBody>
                  <a:tcPr marL="35941" marR="35941" marT="35941" marB="35941" anchor="ctr"/>
                </a:tc>
                <a:tc>
                  <a:txBody>
                    <a:bodyPr/>
                    <a:lstStyle/>
                    <a:p>
                      <a:pPr marL="285750" indent="-285750" algn="l" fontAlgn="ctr">
                        <a:spcBef>
                          <a:spcPts val="0"/>
                        </a:spcBef>
                        <a:spcAft>
                          <a:spcPts val="0"/>
                        </a:spcAft>
                        <a:buFont typeface="Arial" panose="020B0604020202020204" pitchFamily="34" charset="0"/>
                        <a:buChar char="•"/>
                      </a:pPr>
                      <a:r>
                        <a:rPr lang="en-US" sz="1200" u="none" strike="noStrike" dirty="0">
                          <a:effectLst/>
                          <a:latin typeface="Roboto Light" panose="02000000000000000000" pitchFamily="2" charset="0"/>
                          <a:ea typeface="Roboto Light" panose="02000000000000000000" pitchFamily="2" charset="0"/>
                        </a:rPr>
                        <a:t>How much risk is associated with the timelines of the project</a:t>
                      </a:r>
                      <a:r>
                        <a:rPr lang="en-US" sz="1200" b="0" u="none" strike="noStrike" dirty="0">
                          <a:effectLst/>
                          <a:latin typeface="Roboto Light" panose="02000000000000000000" pitchFamily="2" charset="0"/>
                          <a:ea typeface="Roboto Light" panose="02000000000000000000" pitchFamily="2" charset="0"/>
                        </a:rPr>
                        <a:t>?</a:t>
                      </a:r>
                    </a:p>
                    <a:p>
                      <a:pPr marL="285750" indent="-285750" algn="l" fontAlgn="ctr">
                        <a:spcBef>
                          <a:spcPts val="0"/>
                        </a:spcBef>
                        <a:spcAft>
                          <a:spcPts val="0"/>
                        </a:spcAft>
                        <a:buFont typeface="Arial" panose="020B0604020202020204" pitchFamily="34" charset="0"/>
                        <a:buChar char="•"/>
                      </a:pPr>
                      <a:r>
                        <a:rPr lang="en-US" sz="1200" b="0" u="none" strike="noStrike" dirty="0">
                          <a:effectLst/>
                          <a:latin typeface="Roboto Light" panose="02000000000000000000" pitchFamily="2" charset="0"/>
                          <a:ea typeface="Roboto Light" panose="02000000000000000000" pitchFamily="2" charset="0"/>
                        </a:rPr>
                        <a:t>Is this timeline realist and can you reach some value in the first year?</a:t>
                      </a:r>
                      <a:endParaRPr lang="en-US" sz="1200" u="none" strike="noStrike" dirty="0">
                        <a:effectLst/>
                        <a:latin typeface="Roboto Light" panose="02000000000000000000" pitchFamily="2" charset="0"/>
                        <a:ea typeface="Roboto Light" panose="02000000000000000000" pitchFamily="2" charset="0"/>
                      </a:endParaRPr>
                    </a:p>
                  </a:txBody>
                  <a:tcPr marL="35941" marR="35941" marT="35941" marB="35941" anchor="ctr"/>
                </a:tc>
                <a:extLst>
                  <a:ext uri="{0D108BD9-81ED-4DB2-BD59-A6C34878D82A}">
                    <a16:rowId xmlns:a16="http://schemas.microsoft.com/office/drawing/2014/main" val="3958454157"/>
                  </a:ext>
                </a:extLst>
              </a:tr>
              <a:tr h="532278">
                <a:tc>
                  <a:txBody>
                    <a:bodyPr/>
                    <a:lstStyle/>
                    <a:p>
                      <a:pPr algn="l" fontAlgn="ctr">
                        <a:spcBef>
                          <a:spcPts val="0"/>
                        </a:spcBef>
                        <a:spcAft>
                          <a:spcPts val="0"/>
                        </a:spcAft>
                      </a:pPr>
                      <a:r>
                        <a:rPr lang="en-CA" sz="1200" b="1" u="none" strike="noStrike" dirty="0">
                          <a:effectLst/>
                          <a:latin typeface="Roboto Light" panose="02000000000000000000" pitchFamily="2" charset="0"/>
                          <a:ea typeface="Roboto Light" panose="02000000000000000000" pitchFamily="2" charset="0"/>
                        </a:rPr>
                        <a:t>Success of Similar Projects</a:t>
                      </a:r>
                      <a:endParaRPr lang="en-CA" sz="1200" b="1" i="0" u="none" strike="noStrike" dirty="0">
                        <a:effectLst/>
                        <a:latin typeface="Roboto Light" panose="02000000000000000000" pitchFamily="2" charset="0"/>
                        <a:ea typeface="Roboto Light" panose="02000000000000000000" pitchFamily="2" charset="0"/>
                      </a:endParaRPr>
                    </a:p>
                  </a:txBody>
                  <a:tcPr marL="35941" marR="35941" marT="35941" marB="35941" anchor="ctr"/>
                </a:tc>
                <a:tc>
                  <a:txBody>
                    <a:bodyPr/>
                    <a:lstStyle/>
                    <a:p>
                      <a:pPr marL="285750" indent="-285750" algn="l" fontAlgn="ctr">
                        <a:spcBef>
                          <a:spcPts val="0"/>
                        </a:spcBef>
                        <a:spcAft>
                          <a:spcPts val="0"/>
                        </a:spcAft>
                        <a:buFont typeface="Arial" panose="020B0604020202020204" pitchFamily="34" charset="0"/>
                        <a:buChar char="•"/>
                      </a:pPr>
                      <a:r>
                        <a:rPr lang="en-US" sz="1200" u="none" strike="noStrike" dirty="0">
                          <a:effectLst/>
                          <a:latin typeface="Roboto Light" panose="02000000000000000000" pitchFamily="2" charset="0"/>
                          <a:ea typeface="Roboto Light" panose="02000000000000000000" pitchFamily="2" charset="0"/>
                        </a:rPr>
                        <a:t>Have we undertaken previous projects that are similar? </a:t>
                      </a:r>
                    </a:p>
                    <a:p>
                      <a:pPr marL="285750" indent="-285750" algn="l" fontAlgn="ctr">
                        <a:spcBef>
                          <a:spcPts val="0"/>
                        </a:spcBef>
                        <a:spcAft>
                          <a:spcPts val="0"/>
                        </a:spcAft>
                        <a:buFont typeface="Arial" panose="020B0604020202020204" pitchFamily="34" charset="0"/>
                        <a:buChar char="•"/>
                      </a:pPr>
                      <a:r>
                        <a:rPr lang="en-US" sz="1200" u="none" strike="noStrike" dirty="0">
                          <a:effectLst/>
                          <a:latin typeface="Roboto Light" panose="02000000000000000000" pitchFamily="2" charset="0"/>
                          <a:ea typeface="Roboto Light" panose="02000000000000000000" pitchFamily="2" charset="0"/>
                        </a:rPr>
                        <a:t>Were those successful? </a:t>
                      </a:r>
                    </a:p>
                    <a:p>
                      <a:pPr marL="285750" indent="-285750" algn="l" fontAlgn="ctr">
                        <a:spcBef>
                          <a:spcPts val="0"/>
                        </a:spcBef>
                        <a:spcAft>
                          <a:spcPts val="0"/>
                        </a:spcAft>
                        <a:buFont typeface="Arial" panose="020B0604020202020204" pitchFamily="34" charset="0"/>
                        <a:buChar char="•"/>
                      </a:pPr>
                      <a:r>
                        <a:rPr lang="en-US" sz="1200" u="none" strike="noStrike" dirty="0">
                          <a:effectLst/>
                          <a:latin typeface="Roboto Light" panose="02000000000000000000" pitchFamily="2" charset="0"/>
                          <a:ea typeface="Roboto Light" panose="02000000000000000000" pitchFamily="2" charset="0"/>
                        </a:rPr>
                        <a:t>Did we note any future steps for improvement?</a:t>
                      </a:r>
                      <a:endParaRPr lang="en-US" sz="1200" b="0" i="0" u="none" strike="noStrike" dirty="0">
                        <a:effectLst/>
                        <a:latin typeface="Roboto Light" panose="02000000000000000000" pitchFamily="2" charset="0"/>
                        <a:ea typeface="Roboto Light" panose="02000000000000000000" pitchFamily="2" charset="0"/>
                      </a:endParaRPr>
                    </a:p>
                  </a:txBody>
                  <a:tcPr marL="35941" marR="35941" marT="35941" marB="35941" anchor="ctr"/>
                </a:tc>
                <a:extLst>
                  <a:ext uri="{0D108BD9-81ED-4DB2-BD59-A6C34878D82A}">
                    <a16:rowId xmlns:a16="http://schemas.microsoft.com/office/drawing/2014/main" val="4215794380"/>
                  </a:ext>
                </a:extLst>
              </a:tr>
              <a:tr h="532278">
                <a:tc>
                  <a:txBody>
                    <a:bodyPr/>
                    <a:lstStyle/>
                    <a:p>
                      <a:pPr algn="l" fontAlgn="ctr">
                        <a:spcBef>
                          <a:spcPts val="0"/>
                        </a:spcBef>
                        <a:spcAft>
                          <a:spcPts val="0"/>
                        </a:spcAft>
                      </a:pPr>
                      <a:r>
                        <a:rPr lang="en-CA" sz="1200" b="1" u="none" strike="noStrike" dirty="0">
                          <a:effectLst/>
                          <a:latin typeface="Roboto Light" panose="02000000000000000000" pitchFamily="2" charset="0"/>
                          <a:ea typeface="Roboto Light" panose="02000000000000000000" pitchFamily="2" charset="0"/>
                        </a:rPr>
                        <a:t>Certainty of Forecasts</a:t>
                      </a:r>
                      <a:endParaRPr lang="en-CA" sz="1200" b="1" i="0" u="none" strike="noStrike" dirty="0">
                        <a:effectLst/>
                        <a:latin typeface="Roboto Light" panose="02000000000000000000" pitchFamily="2" charset="0"/>
                        <a:ea typeface="Roboto Light" panose="02000000000000000000" pitchFamily="2" charset="0"/>
                      </a:endParaRPr>
                    </a:p>
                  </a:txBody>
                  <a:tcPr marL="35941" marR="35941" marT="35941" marB="35941" anchor="ctr"/>
                </a:tc>
                <a:tc>
                  <a:txBody>
                    <a:bodyPr/>
                    <a:lstStyle/>
                    <a:p>
                      <a:pPr marL="285750" indent="-285750" algn="l" fontAlgn="ctr">
                        <a:spcBef>
                          <a:spcPts val="0"/>
                        </a:spcBef>
                        <a:spcAft>
                          <a:spcPts val="0"/>
                        </a:spcAft>
                        <a:buFont typeface="Arial" panose="020B0604020202020204" pitchFamily="34" charset="0"/>
                        <a:buChar char="•"/>
                      </a:pPr>
                      <a:r>
                        <a:rPr lang="en-US" sz="1200" u="none" strike="noStrike" dirty="0">
                          <a:effectLst/>
                          <a:latin typeface="Roboto Light" panose="02000000000000000000" pitchFamily="2" charset="0"/>
                          <a:ea typeface="Roboto Light" panose="02000000000000000000" pitchFamily="2" charset="0"/>
                        </a:rPr>
                        <a:t>Where have the numbers originated?</a:t>
                      </a:r>
                    </a:p>
                    <a:p>
                      <a:pPr marL="285750" indent="-285750" algn="l" fontAlgn="ctr">
                        <a:spcBef>
                          <a:spcPts val="0"/>
                        </a:spcBef>
                        <a:spcAft>
                          <a:spcPts val="0"/>
                        </a:spcAft>
                        <a:buFont typeface="Arial" panose="020B0604020202020204" pitchFamily="34" charset="0"/>
                        <a:buChar char="•"/>
                      </a:pPr>
                      <a:r>
                        <a:rPr lang="en-US" sz="1200" b="0" u="none" strike="noStrike" dirty="0">
                          <a:effectLst/>
                          <a:latin typeface="Roboto Light" panose="02000000000000000000" pitchFamily="2" charset="0"/>
                          <a:ea typeface="Roboto Light" panose="02000000000000000000" pitchFamily="2" charset="0"/>
                        </a:rPr>
                        <a:t>How comfortable are the sponsors with the revenue and cost forecasts?</a:t>
                      </a:r>
                      <a:endParaRPr lang="en-US" sz="1200" b="0" i="0" u="none" strike="noStrike" dirty="0">
                        <a:effectLst/>
                        <a:latin typeface="Roboto Light" panose="02000000000000000000" pitchFamily="2" charset="0"/>
                        <a:ea typeface="Roboto Light" panose="02000000000000000000" pitchFamily="2" charset="0"/>
                      </a:endParaRPr>
                    </a:p>
                  </a:txBody>
                  <a:tcPr marL="35941" marR="35941" marT="35941" marB="35941" anchor="ctr"/>
                </a:tc>
                <a:extLst>
                  <a:ext uri="{0D108BD9-81ED-4DB2-BD59-A6C34878D82A}">
                    <a16:rowId xmlns:a16="http://schemas.microsoft.com/office/drawing/2014/main" val="1984325473"/>
                  </a:ext>
                </a:extLst>
              </a:tr>
              <a:tr h="568748">
                <a:tc>
                  <a:txBody>
                    <a:bodyPr/>
                    <a:lstStyle/>
                    <a:p>
                      <a:pPr algn="l" fontAlgn="ctr">
                        <a:spcBef>
                          <a:spcPts val="0"/>
                        </a:spcBef>
                        <a:spcAft>
                          <a:spcPts val="0"/>
                        </a:spcAft>
                      </a:pPr>
                      <a:r>
                        <a:rPr lang="en-CA" sz="1200" b="1" u="none" strike="noStrike" dirty="0">
                          <a:effectLst/>
                          <a:latin typeface="Roboto Light" panose="02000000000000000000" pitchFamily="2" charset="0"/>
                          <a:ea typeface="Roboto Light" panose="02000000000000000000" pitchFamily="2" charset="0"/>
                        </a:rPr>
                        <a:t>Chance of Cost Overruns</a:t>
                      </a:r>
                      <a:endParaRPr lang="en-CA" sz="1200" b="1" i="0" u="none" strike="noStrike" dirty="0">
                        <a:effectLst/>
                        <a:latin typeface="Roboto Light" panose="02000000000000000000" pitchFamily="2" charset="0"/>
                        <a:ea typeface="Roboto Light" panose="02000000000000000000" pitchFamily="2" charset="0"/>
                      </a:endParaRPr>
                    </a:p>
                  </a:txBody>
                  <a:tcPr marL="35941" marR="35941" marT="35941" marB="35941" anchor="ctr"/>
                </a:tc>
                <a:tc>
                  <a:txBody>
                    <a:bodyPr/>
                    <a:lstStyle/>
                    <a:p>
                      <a:pPr marL="285750" indent="-285750" algn="l" fontAlgn="ctr">
                        <a:spcBef>
                          <a:spcPts val="0"/>
                        </a:spcBef>
                        <a:spcAft>
                          <a:spcPts val="0"/>
                        </a:spcAft>
                        <a:buFont typeface="Arial" panose="020B0604020202020204" pitchFamily="34" charset="0"/>
                        <a:buChar char="•"/>
                      </a:pPr>
                      <a:r>
                        <a:rPr lang="en-US" sz="1200" u="none" strike="noStrike" dirty="0">
                          <a:effectLst/>
                          <a:latin typeface="Roboto Light" panose="02000000000000000000" pitchFamily="2" charset="0"/>
                          <a:ea typeface="Roboto Light" panose="02000000000000000000" pitchFamily="2" charset="0"/>
                        </a:rPr>
                        <a:t>How likely is the project to have cost overruns?</a:t>
                      </a:r>
                    </a:p>
                    <a:p>
                      <a:pPr marL="285750" indent="-285750" algn="l" fontAlgn="ctr">
                        <a:spcBef>
                          <a:spcPts val="0"/>
                        </a:spcBef>
                        <a:spcAft>
                          <a:spcPts val="0"/>
                        </a:spcAft>
                        <a:buFont typeface="Arial" panose="020B0604020202020204" pitchFamily="34" charset="0"/>
                        <a:buChar char="•"/>
                      </a:pPr>
                      <a:r>
                        <a:rPr lang="en-US" sz="1200" b="0" u="none" strike="noStrike" dirty="0">
                          <a:effectLst/>
                          <a:latin typeface="Roboto Light" panose="02000000000000000000" pitchFamily="2" charset="0"/>
                          <a:ea typeface="Roboto Light" panose="02000000000000000000" pitchFamily="2" charset="0"/>
                        </a:rPr>
                        <a:t>How much process and design work needs to be done prior to implementation?</a:t>
                      </a:r>
                      <a:endParaRPr lang="en-US" sz="1200" b="0" i="0" u="none" strike="noStrike" dirty="0">
                        <a:effectLst/>
                        <a:latin typeface="Roboto Light" panose="02000000000000000000" pitchFamily="2" charset="0"/>
                        <a:ea typeface="Roboto Light" panose="02000000000000000000" pitchFamily="2" charset="0"/>
                      </a:endParaRPr>
                    </a:p>
                  </a:txBody>
                  <a:tcPr marL="35941" marR="35941" marT="35941" marB="35941" anchor="ctr"/>
                </a:tc>
                <a:extLst>
                  <a:ext uri="{0D108BD9-81ED-4DB2-BD59-A6C34878D82A}">
                    <a16:rowId xmlns:a16="http://schemas.microsoft.com/office/drawing/2014/main" val="1273231317"/>
                  </a:ext>
                </a:extLst>
              </a:tr>
              <a:tr h="754704">
                <a:tc>
                  <a:txBody>
                    <a:bodyPr/>
                    <a:lstStyle/>
                    <a:p>
                      <a:pPr algn="l" fontAlgn="ctr">
                        <a:spcBef>
                          <a:spcPts val="0"/>
                        </a:spcBef>
                        <a:spcAft>
                          <a:spcPts val="0"/>
                        </a:spcAft>
                      </a:pPr>
                      <a:r>
                        <a:rPr lang="en-CA" sz="1200" b="1" u="none" strike="noStrike" dirty="0">
                          <a:effectLst/>
                          <a:latin typeface="Roboto Light" panose="02000000000000000000" pitchFamily="2" charset="0"/>
                          <a:ea typeface="Roboto Light" panose="02000000000000000000" pitchFamily="2" charset="0"/>
                        </a:rPr>
                        <a:t>Resource Availability</a:t>
                      </a:r>
                      <a:endParaRPr lang="en-CA" sz="1200" b="1" i="0" u="none" strike="noStrike" dirty="0">
                        <a:effectLst/>
                        <a:latin typeface="Roboto Light" panose="02000000000000000000" pitchFamily="2" charset="0"/>
                        <a:ea typeface="Roboto Light" panose="02000000000000000000" pitchFamily="2" charset="0"/>
                      </a:endParaRPr>
                    </a:p>
                  </a:txBody>
                  <a:tcPr marL="35941" marR="35941" marT="35941" marB="35941" anchor="ctr"/>
                </a:tc>
                <a:tc>
                  <a:txBody>
                    <a:bodyPr/>
                    <a:lstStyle/>
                    <a:p>
                      <a:pPr marL="285750" indent="-285750" algn="l" fontAlgn="ctr">
                        <a:spcBef>
                          <a:spcPts val="0"/>
                        </a:spcBef>
                        <a:spcAft>
                          <a:spcPts val="0"/>
                        </a:spcAft>
                        <a:buFont typeface="Arial" panose="020B0604020202020204" pitchFamily="34" charset="0"/>
                        <a:buChar char="•"/>
                      </a:pPr>
                      <a:r>
                        <a:rPr lang="en-US" sz="1200" u="none" strike="noStrike" dirty="0">
                          <a:effectLst/>
                          <a:latin typeface="Roboto Light" panose="02000000000000000000" pitchFamily="2" charset="0"/>
                          <a:ea typeface="Roboto Light" panose="02000000000000000000" pitchFamily="2" charset="0"/>
                        </a:rPr>
                        <a:t>Is this a priority project? </a:t>
                      </a:r>
                    </a:p>
                    <a:p>
                      <a:pPr marL="285750" indent="-285750" algn="l" fontAlgn="ctr">
                        <a:spcBef>
                          <a:spcPts val="0"/>
                        </a:spcBef>
                        <a:spcAft>
                          <a:spcPts val="0"/>
                        </a:spcAft>
                        <a:buFont typeface="Arial" panose="020B0604020202020204" pitchFamily="34" charset="0"/>
                        <a:buChar char="•"/>
                      </a:pPr>
                      <a:r>
                        <a:rPr lang="en-US" sz="1200" u="none" strike="noStrike" dirty="0">
                          <a:effectLst/>
                          <a:latin typeface="Roboto Light" panose="02000000000000000000" pitchFamily="2" charset="0"/>
                          <a:ea typeface="Roboto Light" panose="02000000000000000000" pitchFamily="2" charset="0"/>
                        </a:rPr>
                        <a:t>How likely are resourcing issues from a technical and business perspective? </a:t>
                      </a:r>
                    </a:p>
                    <a:p>
                      <a:pPr marL="285750" indent="-285750" algn="l" fontAlgn="ctr">
                        <a:spcBef>
                          <a:spcPts val="0"/>
                        </a:spcBef>
                        <a:spcAft>
                          <a:spcPts val="0"/>
                        </a:spcAft>
                        <a:buFont typeface="Arial" panose="020B0604020202020204" pitchFamily="34" charset="0"/>
                        <a:buChar char="•"/>
                      </a:pPr>
                      <a:r>
                        <a:rPr lang="en-US" sz="1200" u="none" strike="noStrike" dirty="0">
                          <a:effectLst/>
                          <a:latin typeface="Roboto Light" panose="02000000000000000000" pitchFamily="2" charset="0"/>
                          <a:ea typeface="Roboto Light" panose="02000000000000000000" pitchFamily="2" charset="0"/>
                        </a:rPr>
                        <a:t>Do we have the right resources?</a:t>
                      </a:r>
                      <a:endParaRPr lang="en-US" sz="1200" b="0" i="0" u="none" strike="noStrike" dirty="0">
                        <a:effectLst/>
                        <a:latin typeface="Roboto Light" panose="02000000000000000000" pitchFamily="2" charset="0"/>
                        <a:ea typeface="Roboto Light" panose="02000000000000000000" pitchFamily="2" charset="0"/>
                      </a:endParaRPr>
                    </a:p>
                  </a:txBody>
                  <a:tcPr marL="35941" marR="35941" marT="35941" marB="35941" anchor="ctr"/>
                </a:tc>
                <a:extLst>
                  <a:ext uri="{0D108BD9-81ED-4DB2-BD59-A6C34878D82A}">
                    <a16:rowId xmlns:a16="http://schemas.microsoft.com/office/drawing/2014/main" val="4184321525"/>
                  </a:ext>
                </a:extLst>
              </a:tr>
              <a:tr h="532278">
                <a:tc>
                  <a:txBody>
                    <a:bodyPr/>
                    <a:lstStyle/>
                    <a:p>
                      <a:pPr algn="l" fontAlgn="ctr">
                        <a:spcBef>
                          <a:spcPts val="0"/>
                        </a:spcBef>
                        <a:spcAft>
                          <a:spcPts val="0"/>
                        </a:spcAft>
                      </a:pPr>
                      <a:r>
                        <a:rPr lang="en-CA" sz="1200" b="1" u="none" strike="noStrike" dirty="0">
                          <a:effectLst/>
                          <a:latin typeface="Roboto Light" panose="02000000000000000000" pitchFamily="2" charset="0"/>
                          <a:ea typeface="Roboto Light" panose="02000000000000000000" pitchFamily="2" charset="0"/>
                        </a:rPr>
                        <a:t>Change During Delivery</a:t>
                      </a:r>
                      <a:endParaRPr lang="en-CA" sz="1200" b="1" i="0" u="none" strike="noStrike" dirty="0">
                        <a:effectLst/>
                        <a:latin typeface="Roboto Light" panose="02000000000000000000" pitchFamily="2" charset="0"/>
                        <a:ea typeface="Roboto Light" panose="02000000000000000000" pitchFamily="2" charset="0"/>
                      </a:endParaRPr>
                    </a:p>
                  </a:txBody>
                  <a:tcPr marL="35941" marR="35941" marT="35941" marB="35941" anchor="ctr"/>
                </a:tc>
                <a:tc>
                  <a:txBody>
                    <a:bodyPr/>
                    <a:lstStyle/>
                    <a:p>
                      <a:pPr marL="285750" indent="-285750" algn="l" fontAlgn="ctr">
                        <a:spcBef>
                          <a:spcPts val="0"/>
                        </a:spcBef>
                        <a:spcAft>
                          <a:spcPts val="0"/>
                        </a:spcAft>
                        <a:buFont typeface="Arial" panose="020B0604020202020204" pitchFamily="34" charset="0"/>
                        <a:buChar char="•"/>
                      </a:pPr>
                      <a:r>
                        <a:rPr lang="en-US" sz="1200" u="none" strike="noStrike" dirty="0">
                          <a:effectLst/>
                          <a:latin typeface="Roboto Light" panose="02000000000000000000" pitchFamily="2" charset="0"/>
                          <a:ea typeface="Roboto Light" panose="02000000000000000000" pitchFamily="2" charset="0"/>
                        </a:rPr>
                        <a:t>How volatile is the area in which the project is being implemented? </a:t>
                      </a:r>
                    </a:p>
                    <a:p>
                      <a:pPr marL="285750" indent="-285750" algn="l" fontAlgn="ctr">
                        <a:spcBef>
                          <a:spcPts val="0"/>
                        </a:spcBef>
                        <a:spcAft>
                          <a:spcPts val="0"/>
                        </a:spcAft>
                        <a:buFont typeface="Arial" panose="020B0604020202020204" pitchFamily="34" charset="0"/>
                        <a:buChar char="•"/>
                      </a:pPr>
                      <a:r>
                        <a:rPr lang="en-US" sz="1200" u="none" strike="noStrike" dirty="0">
                          <a:effectLst/>
                          <a:latin typeface="Roboto Light" panose="02000000000000000000" pitchFamily="2" charset="0"/>
                          <a:ea typeface="Roboto Light" panose="02000000000000000000" pitchFamily="2" charset="0"/>
                        </a:rPr>
                        <a:t>Are changes in the environment likely?</a:t>
                      </a:r>
                    </a:p>
                    <a:p>
                      <a:pPr marL="285750" indent="-285750" algn="l" fontAlgn="ctr">
                        <a:spcBef>
                          <a:spcPts val="0"/>
                        </a:spcBef>
                        <a:spcAft>
                          <a:spcPts val="0"/>
                        </a:spcAft>
                        <a:buFont typeface="Arial" panose="020B0604020202020204" pitchFamily="34" charset="0"/>
                        <a:buChar char="•"/>
                      </a:pPr>
                      <a:r>
                        <a:rPr lang="en-US" sz="1200" b="0" u="none" strike="noStrike" dirty="0">
                          <a:effectLst/>
                          <a:latin typeface="Roboto Light" panose="02000000000000000000" pitchFamily="2" charset="0"/>
                          <a:ea typeface="Roboto Light" panose="02000000000000000000" pitchFamily="2" charset="0"/>
                        </a:rPr>
                        <a:t>How complex are planned integrations?</a:t>
                      </a:r>
                      <a:endParaRPr lang="en-US" sz="1200" b="0" i="0" u="none" strike="noStrike" dirty="0">
                        <a:effectLst/>
                        <a:latin typeface="Roboto Light" panose="02000000000000000000" pitchFamily="2" charset="0"/>
                        <a:ea typeface="Roboto Light" panose="02000000000000000000" pitchFamily="2" charset="0"/>
                      </a:endParaRPr>
                    </a:p>
                  </a:txBody>
                  <a:tcPr marL="35941" marR="35941" marT="35941" marB="35941" anchor="ctr"/>
                </a:tc>
                <a:extLst>
                  <a:ext uri="{0D108BD9-81ED-4DB2-BD59-A6C34878D82A}">
                    <a16:rowId xmlns:a16="http://schemas.microsoft.com/office/drawing/2014/main" val="3107630623"/>
                  </a:ext>
                </a:extLst>
              </a:tr>
            </a:tbl>
          </a:graphicData>
        </a:graphic>
      </p:graphicFrame>
    </p:spTree>
    <p:extLst>
      <p:ext uri="{BB962C8B-B14F-4D97-AF65-F5344CB8AC3E}">
        <p14:creationId xmlns:p14="http://schemas.microsoft.com/office/powerpoint/2010/main" val="2367430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8C9866F-9F57-4D0A-954A-01E6B369D416}"/>
              </a:ext>
            </a:extLst>
          </p:cNvPr>
          <p:cNvSpPr>
            <a:spLocks noGrp="1"/>
          </p:cNvSpPr>
          <p:nvPr>
            <p:ph type="title"/>
          </p:nvPr>
        </p:nvSpPr>
        <p:spPr/>
        <p:txBody>
          <a:bodyPr/>
          <a:lstStyle/>
          <a:p>
            <a:r>
              <a:rPr lang="en-US" sz="3600" b="1" dirty="0"/>
              <a:t>Scoping</a:t>
            </a:r>
            <a:br>
              <a:rPr lang="en-US" sz="3600" b="1" dirty="0"/>
            </a:br>
            <a:r>
              <a:rPr lang="en-US" sz="3600" b="1" dirty="0"/>
              <a:t>Needs</a:t>
            </a:r>
          </a:p>
        </p:txBody>
      </p:sp>
      <p:sp>
        <p:nvSpPr>
          <p:cNvPr id="12" name="Rectangle 11">
            <a:extLst>
              <a:ext uri="{FF2B5EF4-FFF2-40B4-BE49-F238E27FC236}">
                <a16:creationId xmlns:a16="http://schemas.microsoft.com/office/drawing/2014/main" id="{8826C7F8-E753-47A3-88D0-557B1D25388E}"/>
              </a:ext>
            </a:extLst>
          </p:cNvPr>
          <p:cNvSpPr/>
          <p:nvPr/>
        </p:nvSpPr>
        <p:spPr>
          <a:xfrm>
            <a:off x="3815255" y="2774731"/>
            <a:ext cx="7756635" cy="16080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800" b="1" dirty="0"/>
              <a:t>Defining System Requirements </a:t>
            </a:r>
            <a:br>
              <a:rPr lang="en-US" sz="2800" dirty="0"/>
            </a:br>
            <a:br>
              <a:rPr lang="en-US" sz="2800" dirty="0"/>
            </a:br>
            <a:r>
              <a:rPr lang="en-US" sz="1600" dirty="0">
                <a:latin typeface="Roboto Light" panose="02000000000000000000" pitchFamily="2" charset="0"/>
                <a:ea typeface="Roboto Light" panose="02000000000000000000" pitchFamily="2" charset="0"/>
              </a:rPr>
              <a:t>Accessing Needs Across the Organization</a:t>
            </a:r>
            <a:endParaRPr lang="en-US" sz="2800" dirty="0">
              <a:latin typeface="Roboto Light" panose="02000000000000000000" pitchFamily="2" charset="0"/>
              <a:ea typeface="Roboto Light" panose="02000000000000000000" pitchFamily="2" charset="0"/>
            </a:endParaRPr>
          </a:p>
          <a:p>
            <a:pPr algn="ctr"/>
            <a:endParaRPr lang="en-US" sz="2800" dirty="0"/>
          </a:p>
        </p:txBody>
      </p:sp>
    </p:spTree>
    <p:extLst>
      <p:ext uri="{BB962C8B-B14F-4D97-AF65-F5344CB8AC3E}">
        <p14:creationId xmlns:p14="http://schemas.microsoft.com/office/powerpoint/2010/main" val="341445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E1619-3DFE-8F4D-B3F0-D432A9862129}"/>
              </a:ext>
            </a:extLst>
          </p:cNvPr>
          <p:cNvSpPr>
            <a:spLocks noGrp="1"/>
          </p:cNvSpPr>
          <p:nvPr>
            <p:ph type="title"/>
          </p:nvPr>
        </p:nvSpPr>
        <p:spPr/>
        <p:txBody>
          <a:bodyPr/>
          <a:lstStyle/>
          <a:p>
            <a:r>
              <a:rPr lang="en-US" sz="4000" dirty="0">
                <a:latin typeface="Montserrat SemiBold" panose="00000700000000000000" pitchFamily="2" charset="0"/>
              </a:rPr>
              <a:t>Table of Contents</a:t>
            </a:r>
          </a:p>
        </p:txBody>
      </p:sp>
      <p:graphicFrame>
        <p:nvGraphicFramePr>
          <p:cNvPr id="3" name="Table 3">
            <a:extLst>
              <a:ext uri="{FF2B5EF4-FFF2-40B4-BE49-F238E27FC236}">
                <a16:creationId xmlns:a16="http://schemas.microsoft.com/office/drawing/2014/main" id="{AE0B9439-6DFC-4B2A-8BA6-28B00B7C73A1}"/>
              </a:ext>
            </a:extLst>
          </p:cNvPr>
          <p:cNvGraphicFramePr>
            <a:graphicFrameLocks noGrp="1"/>
          </p:cNvGraphicFramePr>
          <p:nvPr>
            <p:extLst>
              <p:ext uri="{D42A27DB-BD31-4B8C-83A1-F6EECF244321}">
                <p14:modId xmlns:p14="http://schemas.microsoft.com/office/powerpoint/2010/main" val="3805094958"/>
              </p:ext>
            </p:extLst>
          </p:nvPr>
        </p:nvGraphicFramePr>
        <p:xfrm>
          <a:off x="3862842" y="673800"/>
          <a:ext cx="7870709" cy="5505264"/>
        </p:xfrm>
        <a:graphic>
          <a:graphicData uri="http://schemas.openxmlformats.org/drawingml/2006/table">
            <a:tbl>
              <a:tblPr firstRow="1" bandRow="1">
                <a:tableStyleId>{2D5ABB26-0587-4C30-8999-92F81FD0307C}</a:tableStyleId>
              </a:tblPr>
              <a:tblGrid>
                <a:gridCol w="467043">
                  <a:extLst>
                    <a:ext uri="{9D8B030D-6E8A-4147-A177-3AD203B41FA5}">
                      <a16:colId xmlns:a16="http://schemas.microsoft.com/office/drawing/2014/main" val="2556439885"/>
                    </a:ext>
                  </a:extLst>
                </a:gridCol>
                <a:gridCol w="2976606">
                  <a:extLst>
                    <a:ext uri="{9D8B030D-6E8A-4147-A177-3AD203B41FA5}">
                      <a16:colId xmlns:a16="http://schemas.microsoft.com/office/drawing/2014/main" val="2167877981"/>
                    </a:ext>
                  </a:extLst>
                </a:gridCol>
                <a:gridCol w="313509">
                  <a:extLst>
                    <a:ext uri="{9D8B030D-6E8A-4147-A177-3AD203B41FA5}">
                      <a16:colId xmlns:a16="http://schemas.microsoft.com/office/drawing/2014/main" val="409577476"/>
                    </a:ext>
                  </a:extLst>
                </a:gridCol>
                <a:gridCol w="4113551">
                  <a:extLst>
                    <a:ext uri="{9D8B030D-6E8A-4147-A177-3AD203B41FA5}">
                      <a16:colId xmlns:a16="http://schemas.microsoft.com/office/drawing/2014/main" val="369150521"/>
                    </a:ext>
                  </a:extLst>
                </a:gridCol>
              </a:tblGrid>
              <a:tr h="458772">
                <a:tc>
                  <a:txBody>
                    <a:bodyPr/>
                    <a:lstStyle/>
                    <a:p>
                      <a:endParaRPr lang="en-CA" dirty="0"/>
                    </a:p>
                  </a:txBody>
                  <a:tcPr/>
                </a:tc>
                <a:tc>
                  <a:txBody>
                    <a:bodyPr/>
                    <a:lstStyle/>
                    <a:p>
                      <a:r>
                        <a:rPr lang="en-US" b="1" dirty="0">
                          <a:hlinkClick r:id="rId2" action="ppaction://hlinksldjump"/>
                        </a:rPr>
                        <a:t>Analyst Perspective</a:t>
                      </a:r>
                      <a:endParaRPr lang="en-CA" b="1" dirty="0"/>
                    </a:p>
                  </a:txBody>
                  <a:tcPr/>
                </a:tc>
                <a:tc>
                  <a:txBody>
                    <a:bodyPr/>
                    <a:lstStyle/>
                    <a:p>
                      <a:endParaRPr lang="en-CA" dirty="0"/>
                    </a:p>
                  </a:txBody>
                  <a:tcPr/>
                </a:tc>
                <a:tc>
                  <a:txBody>
                    <a:bodyPr/>
                    <a:lstStyle/>
                    <a:p>
                      <a:r>
                        <a:rPr lang="en-US" b="1" dirty="0">
                          <a:hlinkClick r:id="rId3" action="ppaction://hlinksldjump"/>
                        </a:rPr>
                        <a:t>Scoping Needs</a:t>
                      </a:r>
                      <a:endParaRPr lang="en-CA" b="1" dirty="0"/>
                    </a:p>
                  </a:txBody>
                  <a:tcPr/>
                </a:tc>
                <a:extLst>
                  <a:ext uri="{0D108BD9-81ED-4DB2-BD59-A6C34878D82A}">
                    <a16:rowId xmlns:a16="http://schemas.microsoft.com/office/drawing/2014/main" val="2941726644"/>
                  </a:ext>
                </a:extLst>
              </a:tr>
              <a:tr h="458772">
                <a:tc>
                  <a:txBody>
                    <a:bodyPr/>
                    <a:lstStyle/>
                    <a:p>
                      <a:endParaRPr lang="en-CA" dirty="0"/>
                    </a:p>
                  </a:txBody>
                  <a:tcPr/>
                </a:tc>
                <a:tc>
                  <a:txBody>
                    <a:bodyPr/>
                    <a:lstStyle/>
                    <a:p>
                      <a:pPr marL="287338" indent="0"/>
                      <a:r>
                        <a:rPr lang="en-US" dirty="0">
                          <a:hlinkClick r:id="rId4" action="ppaction://hlinksldjump"/>
                        </a:rPr>
                        <a:t>Info-Tech’s Approach</a:t>
                      </a:r>
                      <a:endParaRPr lang="en-CA" dirty="0"/>
                    </a:p>
                  </a:txBody>
                  <a:tcPr/>
                </a:tc>
                <a:tc>
                  <a:txBody>
                    <a:bodyPr/>
                    <a:lstStyle/>
                    <a:p>
                      <a:endParaRPr lang="en-CA" dirty="0"/>
                    </a:p>
                  </a:txBody>
                  <a:tcPr/>
                </a:tc>
                <a:tc>
                  <a:txBody>
                    <a:bodyPr/>
                    <a:lstStyle/>
                    <a:p>
                      <a:pPr marL="461963" indent="0"/>
                      <a:r>
                        <a:rPr lang="en-US" dirty="0">
                          <a:hlinkClick r:id="rId5" action="ppaction://hlinksldjump"/>
                        </a:rPr>
                        <a:t>Improve or Transform Your Practice</a:t>
                      </a:r>
                      <a:endParaRPr lang="en-CA" dirty="0"/>
                    </a:p>
                  </a:txBody>
                  <a:tcPr/>
                </a:tc>
                <a:extLst>
                  <a:ext uri="{0D108BD9-81ED-4DB2-BD59-A6C34878D82A}">
                    <a16:rowId xmlns:a16="http://schemas.microsoft.com/office/drawing/2014/main" val="3428067928"/>
                  </a:ext>
                </a:extLst>
              </a:tr>
              <a:tr h="458772">
                <a:tc>
                  <a:txBody>
                    <a:bodyPr/>
                    <a:lstStyle/>
                    <a:p>
                      <a:endParaRPr lang="en-CA" dirty="0"/>
                    </a:p>
                  </a:txBody>
                  <a:tcPr/>
                </a:tc>
                <a:tc>
                  <a:txBody>
                    <a:bodyPr/>
                    <a:lstStyle/>
                    <a:p>
                      <a:pPr marL="287338" indent="0"/>
                      <a:r>
                        <a:rPr lang="en-US" dirty="0">
                          <a:hlinkClick r:id="rId6" action="ppaction://hlinksldjump"/>
                        </a:rPr>
                        <a:t>Methodology</a:t>
                      </a:r>
                      <a:endParaRPr lang="en-CA" dirty="0"/>
                    </a:p>
                  </a:txBody>
                  <a:tcPr/>
                </a:tc>
                <a:tc>
                  <a:txBody>
                    <a:bodyPr/>
                    <a:lstStyle/>
                    <a:p>
                      <a:endParaRPr lang="en-CA" dirty="0"/>
                    </a:p>
                  </a:txBody>
                  <a:tcPr/>
                </a:tc>
                <a:tc>
                  <a:txBody>
                    <a:bodyPr/>
                    <a:lstStyle/>
                    <a:p>
                      <a:pPr marL="461963" indent="0"/>
                      <a:r>
                        <a:rPr lang="en-US" dirty="0">
                          <a:hlinkClick r:id="rId7" action="ppaction://hlinksldjump"/>
                        </a:rPr>
                        <a:t>Start Requirements Gathering</a:t>
                      </a:r>
                      <a:endParaRPr lang="en-CA" dirty="0"/>
                    </a:p>
                  </a:txBody>
                  <a:tcPr/>
                </a:tc>
                <a:extLst>
                  <a:ext uri="{0D108BD9-81ED-4DB2-BD59-A6C34878D82A}">
                    <a16:rowId xmlns:a16="http://schemas.microsoft.com/office/drawing/2014/main" val="1187593498"/>
                  </a:ext>
                </a:extLst>
              </a:tr>
              <a:tr h="458772">
                <a:tc>
                  <a:txBody>
                    <a:bodyPr/>
                    <a:lstStyle/>
                    <a:p>
                      <a:endParaRPr lang="en-CA" dirty="0"/>
                    </a:p>
                  </a:txBody>
                  <a:tcPr/>
                </a:tc>
                <a:tc>
                  <a:txBody>
                    <a:bodyPr/>
                    <a:lstStyle/>
                    <a:p>
                      <a:pPr marL="287338" indent="0"/>
                      <a:r>
                        <a:rPr lang="en-US" dirty="0">
                          <a:hlinkClick r:id="rId8" action="ppaction://hlinksldjump"/>
                        </a:rPr>
                        <a:t>Insight summary</a:t>
                      </a:r>
                      <a:endParaRPr lang="en-CA" dirty="0"/>
                    </a:p>
                  </a:txBody>
                  <a:tcPr/>
                </a:tc>
                <a:tc>
                  <a:txBody>
                    <a:bodyPr/>
                    <a:lstStyle/>
                    <a:p>
                      <a:endParaRPr lang="en-CA" dirty="0"/>
                    </a:p>
                  </a:txBody>
                  <a:tcPr/>
                </a:tc>
                <a:tc>
                  <a:txBody>
                    <a:bodyPr/>
                    <a:lstStyle/>
                    <a:p>
                      <a:pPr marL="461963" indent="0"/>
                      <a:r>
                        <a:rPr lang="en-US" dirty="0">
                          <a:hlinkClick r:id="rId9" action="ppaction://hlinksldjump"/>
                        </a:rPr>
                        <a:t>Weighting Your Requirements</a:t>
                      </a:r>
                      <a:endParaRPr lang="en-CA" dirty="0"/>
                    </a:p>
                  </a:txBody>
                  <a:tcPr/>
                </a:tc>
                <a:extLst>
                  <a:ext uri="{0D108BD9-81ED-4DB2-BD59-A6C34878D82A}">
                    <a16:rowId xmlns:a16="http://schemas.microsoft.com/office/drawing/2014/main" val="3393854876"/>
                  </a:ext>
                </a:extLst>
              </a:tr>
              <a:tr h="458772">
                <a:tc>
                  <a:txBody>
                    <a:bodyPr/>
                    <a:lstStyle/>
                    <a:p>
                      <a:endParaRPr lang="en-CA" dirty="0"/>
                    </a:p>
                  </a:txBody>
                  <a:tcPr/>
                </a:tc>
                <a:tc>
                  <a:txBody>
                    <a:bodyPr/>
                    <a:lstStyle/>
                    <a:p>
                      <a:pPr marL="287338" indent="0"/>
                      <a:r>
                        <a:rPr lang="en-US" dirty="0">
                          <a:hlinkClick r:id="rId10" action="ppaction://hlinksldjump"/>
                        </a:rPr>
                        <a:t>Blueprint Benefits</a:t>
                      </a:r>
                      <a:endParaRPr lang="en-CA" dirty="0"/>
                    </a:p>
                  </a:txBody>
                  <a:tcPr/>
                </a:tc>
                <a:tc>
                  <a:txBody>
                    <a:bodyPr/>
                    <a:lstStyle/>
                    <a:p>
                      <a:endParaRPr lang="en-CA" dirty="0"/>
                    </a:p>
                  </a:txBody>
                  <a:tcPr/>
                </a:tc>
                <a:tc>
                  <a:txBody>
                    <a:bodyPr/>
                    <a:lstStyle/>
                    <a:p>
                      <a:pPr marL="461963"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1" action="ppaction://hlinksldjump"/>
                        </a:rPr>
                        <a:t>Additional resources</a:t>
                      </a:r>
                      <a:endParaRPr lang="en-CA" dirty="0"/>
                    </a:p>
                  </a:txBody>
                  <a:tcPr/>
                </a:tc>
                <a:extLst>
                  <a:ext uri="{0D108BD9-81ED-4DB2-BD59-A6C34878D82A}">
                    <a16:rowId xmlns:a16="http://schemas.microsoft.com/office/drawing/2014/main" val="4090443359"/>
                  </a:ext>
                </a:extLst>
              </a:tr>
              <a:tr h="458772">
                <a:tc>
                  <a:txBody>
                    <a:bodyPr/>
                    <a:lstStyle/>
                    <a:p>
                      <a:endParaRPr lang="en-CA" dirty="0"/>
                    </a:p>
                  </a:txBody>
                  <a:tcPr/>
                </a:tc>
                <a:tc>
                  <a:txBody>
                    <a:bodyPr/>
                    <a:lstStyle/>
                    <a:p>
                      <a:endParaRPr lang="en-CA" b="1"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47505268"/>
                  </a:ext>
                </a:extLst>
              </a:tr>
              <a:tr h="458772">
                <a:tc>
                  <a:txBody>
                    <a:bodyPr/>
                    <a:lstStyle/>
                    <a:p>
                      <a:endParaRPr lang="en-CA" dirty="0"/>
                    </a:p>
                  </a:txBody>
                  <a:tcPr/>
                </a:tc>
                <a:tc>
                  <a:txBody>
                    <a:bodyPr/>
                    <a:lstStyle/>
                    <a:p>
                      <a:r>
                        <a:rPr lang="en-US" b="1" dirty="0">
                          <a:hlinkClick r:id="rId12" action="ppaction://hlinksldjump"/>
                        </a:rPr>
                        <a:t>Build a Business Case</a:t>
                      </a:r>
                      <a:endParaRPr lang="en-CA" b="1" dirty="0"/>
                    </a:p>
                  </a:txBody>
                  <a:tcPr/>
                </a:tc>
                <a:tc>
                  <a:txBody>
                    <a:bodyPr/>
                    <a:lstStyle/>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extLst>
                  <a:ext uri="{0D108BD9-81ED-4DB2-BD59-A6C34878D82A}">
                    <a16:rowId xmlns:a16="http://schemas.microsoft.com/office/drawing/2014/main" val="3170686296"/>
                  </a:ext>
                </a:extLst>
              </a:tr>
              <a:tr h="458772">
                <a:tc>
                  <a:txBody>
                    <a:bodyPr/>
                    <a:lstStyle/>
                    <a:p>
                      <a:endParaRPr lang="en-CA" dirty="0"/>
                    </a:p>
                  </a:txBody>
                  <a:tcPr/>
                </a:tc>
                <a:tc>
                  <a:txBody>
                    <a:bodyPr/>
                    <a:lstStyle/>
                    <a:p>
                      <a:pPr marL="287338" indent="0"/>
                      <a:r>
                        <a:rPr lang="en-US" dirty="0">
                          <a:hlinkClick r:id="rId13" action="ppaction://hlinksldjump"/>
                        </a:rPr>
                        <a:t>Identify Key Challenges</a:t>
                      </a:r>
                      <a:endParaRPr lang="en-CA" dirty="0"/>
                    </a:p>
                  </a:txBody>
                  <a:tcPr/>
                </a:tc>
                <a:tc>
                  <a:txBody>
                    <a:bodyPr/>
                    <a:lstStyle/>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extLst>
                  <a:ext uri="{0D108BD9-81ED-4DB2-BD59-A6C34878D82A}">
                    <a16:rowId xmlns:a16="http://schemas.microsoft.com/office/drawing/2014/main" val="946611531"/>
                  </a:ext>
                </a:extLst>
              </a:tr>
              <a:tr h="458772">
                <a:tc>
                  <a:txBody>
                    <a:bodyPr/>
                    <a:lstStyle/>
                    <a:p>
                      <a:endParaRPr lang="en-CA" dirty="0"/>
                    </a:p>
                  </a:txBody>
                  <a:tcPr/>
                </a:tc>
                <a:tc>
                  <a:txBody>
                    <a:bodyPr/>
                    <a:lstStyle/>
                    <a:p>
                      <a:pPr marL="287338" indent="0"/>
                      <a:r>
                        <a:rPr lang="en-US" dirty="0">
                          <a:hlinkClick r:id="rId13" action="ppaction://hlinksldjump"/>
                        </a:rPr>
                        <a:t>High-Level requirements</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extLst>
                  <a:ext uri="{0D108BD9-81ED-4DB2-BD59-A6C34878D82A}">
                    <a16:rowId xmlns:a16="http://schemas.microsoft.com/office/drawing/2014/main" val="4013774636"/>
                  </a:ext>
                </a:extLst>
              </a:tr>
              <a:tr h="458772">
                <a:tc>
                  <a:txBody>
                    <a:bodyPr/>
                    <a:lstStyle/>
                    <a:p>
                      <a:endParaRPr lang="en-CA" dirty="0"/>
                    </a:p>
                  </a:txBody>
                  <a:tcPr/>
                </a:tc>
                <a:tc>
                  <a:txBody>
                    <a:bodyPr/>
                    <a:lstStyle/>
                    <a:p>
                      <a:pPr marL="287338"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3" action="ppaction://hlinksldjump"/>
                        </a:rPr>
                        <a:t>Identify challenges</a:t>
                      </a:r>
                      <a:endParaRPr lang="en-CA" dirty="0"/>
                    </a:p>
                  </a:txBody>
                  <a:tcPr/>
                </a:tc>
                <a:tc>
                  <a:txBody>
                    <a:bodyPr/>
                    <a:lstStyle/>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extLst>
                  <a:ext uri="{0D108BD9-81ED-4DB2-BD59-A6C34878D82A}">
                    <a16:rowId xmlns:a16="http://schemas.microsoft.com/office/drawing/2014/main" val="325349219"/>
                  </a:ext>
                </a:extLst>
              </a:tr>
              <a:tr h="458772">
                <a:tc>
                  <a:txBody>
                    <a:bodyPr/>
                    <a:lstStyle/>
                    <a:p>
                      <a:endParaRPr lang="en-CA" dirty="0"/>
                    </a:p>
                  </a:txBody>
                  <a:tcPr/>
                </a:tc>
                <a:tc>
                  <a:txBody>
                    <a:bodyPr/>
                    <a:lstStyle/>
                    <a:p>
                      <a:pPr marL="287338" indent="0"/>
                      <a:r>
                        <a:rPr lang="en-US" dirty="0">
                          <a:hlinkClick r:id="rId14" action="ppaction://hlinksldjump"/>
                        </a:rPr>
                        <a:t>Determine Costs</a:t>
                      </a:r>
                      <a:endParaRPr lang="en-CA" dirty="0"/>
                    </a:p>
                  </a:txBody>
                  <a:tcPr/>
                </a:tc>
                <a:tc>
                  <a:txBody>
                    <a:bodyPr/>
                    <a:lstStyle/>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extLst>
                  <a:ext uri="{0D108BD9-81ED-4DB2-BD59-A6C34878D82A}">
                    <a16:rowId xmlns:a16="http://schemas.microsoft.com/office/drawing/2014/main" val="1258514998"/>
                  </a:ext>
                </a:extLst>
              </a:tr>
              <a:tr h="458772">
                <a:tc>
                  <a:txBody>
                    <a:bodyPr/>
                    <a:lstStyle/>
                    <a:p>
                      <a:endParaRPr lang="en-CA" dirty="0"/>
                    </a:p>
                  </a:txBody>
                  <a:tcPr/>
                </a:tc>
                <a:tc>
                  <a:txBody>
                    <a:bodyPr/>
                    <a:lstStyle/>
                    <a:p>
                      <a:pPr marL="287338" indent="0"/>
                      <a:r>
                        <a:rPr lang="en-US" dirty="0">
                          <a:hlinkClick r:id="rId15" action="ppaction://hlinksldjump"/>
                        </a:rPr>
                        <a:t>Risks and Dependencies</a:t>
                      </a:r>
                      <a:endParaRPr lang="en-CA" dirty="0"/>
                    </a:p>
                  </a:txBody>
                  <a:tcPr/>
                </a:tc>
                <a:tc>
                  <a:txBody>
                    <a:bodyPr/>
                    <a:lstStyle/>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extLst>
                  <a:ext uri="{0D108BD9-81ED-4DB2-BD59-A6C34878D82A}">
                    <a16:rowId xmlns:a16="http://schemas.microsoft.com/office/drawing/2014/main" val="19422190"/>
                  </a:ext>
                </a:extLst>
              </a:tr>
            </a:tbl>
          </a:graphicData>
        </a:graphic>
      </p:graphicFrame>
    </p:spTree>
    <p:extLst>
      <p:ext uri="{BB962C8B-B14F-4D97-AF65-F5344CB8AC3E}">
        <p14:creationId xmlns:p14="http://schemas.microsoft.com/office/powerpoint/2010/main" val="1544859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0F2AEB12-511C-5C40-A88C-DD9970F8A5C6}"/>
              </a:ext>
            </a:extLst>
          </p:cNvPr>
          <p:cNvSpPr txBox="1">
            <a:spLocks/>
          </p:cNvSpPr>
          <p:nvPr/>
        </p:nvSpPr>
        <p:spPr>
          <a:xfrm>
            <a:off x="0" y="288120"/>
            <a:ext cx="12192000" cy="418081"/>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rgbClr val="717272"/>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309">
              <a:defRPr/>
            </a:pPr>
            <a:r>
              <a:rPr lang="en-US" sz="3200" dirty="0">
                <a:solidFill>
                  <a:srgbClr val="2576B7"/>
                </a:solidFill>
              </a:rPr>
              <a:t>Spend your time wisely and accelerate the process</a:t>
            </a:r>
          </a:p>
        </p:txBody>
      </p:sp>
      <p:sp>
        <p:nvSpPr>
          <p:cNvPr id="14" name="TextBox 13">
            <a:extLst>
              <a:ext uri="{FF2B5EF4-FFF2-40B4-BE49-F238E27FC236}">
                <a16:creationId xmlns:a16="http://schemas.microsoft.com/office/drawing/2014/main" id="{C1AF54DC-AE54-F144-88F6-F6E030AB9DE8}"/>
              </a:ext>
            </a:extLst>
          </p:cNvPr>
          <p:cNvSpPr txBox="1"/>
          <p:nvPr/>
        </p:nvSpPr>
        <p:spPr>
          <a:xfrm>
            <a:off x="502348" y="5921305"/>
            <a:ext cx="11187303" cy="369284"/>
          </a:xfrm>
          <a:prstGeom prst="rect">
            <a:avLst/>
          </a:prstGeom>
          <a:noFill/>
        </p:spPr>
        <p:txBody>
          <a:bodyPr wrap="square" rtlCol="0" anchor="ctr" anchorCtr="0">
            <a:spAutoFit/>
          </a:bodyPr>
          <a:lstStyle/>
          <a:p>
            <a:pPr algn="ctr" defTabSz="554437">
              <a:defRPr/>
            </a:pPr>
            <a:r>
              <a:rPr lang="en-US" dirty="0">
                <a:solidFill>
                  <a:srgbClr val="299D47"/>
                </a:solidFill>
                <a:latin typeface="Roboto Light" panose="02000000000000000000" pitchFamily="2" charset="0"/>
                <a:ea typeface="Roboto Light" panose="02000000000000000000" pitchFamily="2" charset="0"/>
                <a:cs typeface="Calibri" panose="020F0502020204030204" pitchFamily="34" charset="0"/>
              </a:rPr>
              <a:t>Eliminate elapsed process time with focus groups and workshops.</a:t>
            </a:r>
          </a:p>
        </p:txBody>
      </p:sp>
      <p:sp>
        <p:nvSpPr>
          <p:cNvPr id="15" name="TextBox 14">
            <a:extLst>
              <a:ext uri="{FF2B5EF4-FFF2-40B4-BE49-F238E27FC236}">
                <a16:creationId xmlns:a16="http://schemas.microsoft.com/office/drawing/2014/main" id="{20EC9E9C-09EA-6548-B3D9-95B88AA516D7}"/>
              </a:ext>
            </a:extLst>
          </p:cNvPr>
          <p:cNvSpPr txBox="1"/>
          <p:nvPr/>
        </p:nvSpPr>
        <p:spPr>
          <a:xfrm>
            <a:off x="664313" y="5476302"/>
            <a:ext cx="10876196" cy="369284"/>
          </a:xfrm>
          <a:prstGeom prst="rect">
            <a:avLst/>
          </a:prstGeom>
          <a:noFill/>
        </p:spPr>
        <p:txBody>
          <a:bodyPr wrap="square" rtlCol="0" anchor="ctr" anchorCtr="0">
            <a:spAutoFit/>
          </a:bodyPr>
          <a:lstStyle/>
          <a:p>
            <a:pPr algn="ctr" defTabSz="554437">
              <a:defRPr/>
            </a:pPr>
            <a:r>
              <a:rPr lang="en-US" dirty="0">
                <a:solidFill>
                  <a:srgbClr val="2476B7"/>
                </a:solidFill>
                <a:latin typeface="Roboto Light" panose="02000000000000000000" pitchFamily="2" charset="0"/>
                <a:ea typeface="Roboto Light" panose="02000000000000000000" pitchFamily="2" charset="0"/>
                <a:cs typeface="Calibri" panose="020F0502020204030204" pitchFamily="34" charset="0"/>
              </a:rPr>
              <a:t>Use a tier-based model to accelerate commodity and complex selection projects.</a:t>
            </a:r>
          </a:p>
        </p:txBody>
      </p:sp>
      <p:sp>
        <p:nvSpPr>
          <p:cNvPr id="16" name="Subtitle 2">
            <a:extLst>
              <a:ext uri="{FF2B5EF4-FFF2-40B4-BE49-F238E27FC236}">
                <a16:creationId xmlns:a16="http://schemas.microsoft.com/office/drawing/2014/main" id="{2AF6F01F-E885-1242-A68B-3EEADAC28615}"/>
              </a:ext>
            </a:extLst>
          </p:cNvPr>
          <p:cNvSpPr txBox="1">
            <a:spLocks/>
          </p:cNvSpPr>
          <p:nvPr/>
        </p:nvSpPr>
        <p:spPr>
          <a:xfrm>
            <a:off x="372987" y="3909833"/>
            <a:ext cx="2199393" cy="784824"/>
          </a:xfrm>
          <a:prstGeom prst="rect">
            <a:avLst/>
          </a:prstGeom>
        </p:spPr>
        <p:txBody>
          <a:bodyPr vert="horz" wrap="square" lIns="45714" tIns="22857" rIns="45714" bIns="2285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87527">
              <a:lnSpc>
                <a:spcPct val="100000"/>
              </a:lnSpc>
              <a:defRPr/>
            </a:pPr>
            <a:r>
              <a:rPr lang="en-US" sz="1200" dirty="0">
                <a:solidFill>
                  <a:srgbClr val="494949"/>
                </a:solidFill>
                <a:latin typeface="Roboto Light" panose="02000000000000000000" pitchFamily="2" charset="0"/>
                <a:ea typeface="Roboto Light" panose="02000000000000000000" pitchFamily="2" charset="0"/>
                <a:cs typeface="Mukta ExtraLight" panose="020B0000000000000000" pitchFamily="34" charset="77"/>
              </a:rPr>
              <a:t>Save time from duplicating existing market research. Save time and maintain alignment with focus groups.  </a:t>
            </a:r>
          </a:p>
        </p:txBody>
      </p:sp>
      <p:sp>
        <p:nvSpPr>
          <p:cNvPr id="17" name="Subtitle 2">
            <a:extLst>
              <a:ext uri="{FF2B5EF4-FFF2-40B4-BE49-F238E27FC236}">
                <a16:creationId xmlns:a16="http://schemas.microsoft.com/office/drawing/2014/main" id="{EFEA389C-F5E7-3244-BC36-14164314D2C8}"/>
              </a:ext>
            </a:extLst>
          </p:cNvPr>
          <p:cNvSpPr txBox="1">
            <a:spLocks/>
          </p:cNvSpPr>
          <p:nvPr/>
        </p:nvSpPr>
        <p:spPr>
          <a:xfrm>
            <a:off x="2910022" y="3926439"/>
            <a:ext cx="1648724" cy="784824"/>
          </a:xfrm>
          <a:prstGeom prst="rect">
            <a:avLst/>
          </a:prstGeom>
        </p:spPr>
        <p:txBody>
          <a:bodyPr vert="horz" wrap="square" lIns="45714" tIns="22857" rIns="45714" bIns="2285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87527">
              <a:lnSpc>
                <a:spcPct val="100000"/>
              </a:lnSpc>
              <a:defRPr/>
            </a:pPr>
            <a:r>
              <a:rPr lang="en-US" sz="1200" dirty="0">
                <a:solidFill>
                  <a:srgbClr val="494949"/>
                </a:solidFill>
                <a:latin typeface="Roboto Light" panose="02000000000000000000" pitchFamily="2" charset="0"/>
                <a:ea typeface="Roboto Light" panose="02000000000000000000" pitchFamily="2" charset="0"/>
                <a:cs typeface="Mukta ExtraLight" panose="020B0000000000000000" pitchFamily="34" charset="77"/>
              </a:rPr>
              <a:t>Save time across tedious demos and understanding the marketplace.</a:t>
            </a:r>
          </a:p>
        </p:txBody>
      </p:sp>
      <p:sp>
        <p:nvSpPr>
          <p:cNvPr id="18" name="Subtitle 2">
            <a:extLst>
              <a:ext uri="{FF2B5EF4-FFF2-40B4-BE49-F238E27FC236}">
                <a16:creationId xmlns:a16="http://schemas.microsoft.com/office/drawing/2014/main" id="{23ED91DF-7CAA-B245-9480-9EFDDB469DC7}"/>
              </a:ext>
            </a:extLst>
          </p:cNvPr>
          <p:cNvSpPr txBox="1">
            <a:spLocks/>
          </p:cNvSpPr>
          <p:nvPr/>
        </p:nvSpPr>
        <p:spPr>
          <a:xfrm>
            <a:off x="5006071" y="3909833"/>
            <a:ext cx="1897504" cy="784824"/>
          </a:xfrm>
          <a:prstGeom prst="rect">
            <a:avLst/>
          </a:prstGeom>
        </p:spPr>
        <p:txBody>
          <a:bodyPr vert="horz" wrap="square" lIns="45714" tIns="22857" rIns="45714" bIns="2285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87527">
              <a:lnSpc>
                <a:spcPct val="100000"/>
              </a:lnSpc>
              <a:defRPr/>
            </a:pPr>
            <a:r>
              <a:rPr lang="en-US" sz="1200" dirty="0">
                <a:solidFill>
                  <a:srgbClr val="494949"/>
                </a:solidFill>
                <a:latin typeface="Roboto Light" panose="02000000000000000000" pitchFamily="2" charset="0"/>
                <a:ea typeface="Roboto Light" panose="02000000000000000000" pitchFamily="2" charset="0"/>
                <a:cs typeface="Mukta ExtraLight" panose="020B0000000000000000" pitchFamily="34" charset="77"/>
              </a:rPr>
              <a:t>Save time gathering detailed historical requirements. Instead, focus on key issues.</a:t>
            </a:r>
          </a:p>
        </p:txBody>
      </p:sp>
      <p:sp>
        <p:nvSpPr>
          <p:cNvPr id="19" name="Subtitle 2">
            <a:extLst>
              <a:ext uri="{FF2B5EF4-FFF2-40B4-BE49-F238E27FC236}">
                <a16:creationId xmlns:a16="http://schemas.microsoft.com/office/drawing/2014/main" id="{D59ECDF7-9F88-224D-8F1E-A54B628BC058}"/>
              </a:ext>
            </a:extLst>
          </p:cNvPr>
          <p:cNvSpPr txBox="1">
            <a:spLocks/>
          </p:cNvSpPr>
          <p:nvPr/>
        </p:nvSpPr>
        <p:spPr>
          <a:xfrm>
            <a:off x="7101075" y="3926439"/>
            <a:ext cx="2091659" cy="600158"/>
          </a:xfrm>
          <a:prstGeom prst="rect">
            <a:avLst/>
          </a:prstGeom>
        </p:spPr>
        <p:txBody>
          <a:bodyPr vert="horz" wrap="square" lIns="45714" tIns="22857" rIns="45714" bIns="2285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87527">
              <a:lnSpc>
                <a:spcPct val="100000"/>
              </a:lnSpc>
              <a:defRPr/>
            </a:pPr>
            <a:r>
              <a:rPr lang="en-US" sz="1200" dirty="0">
                <a:solidFill>
                  <a:srgbClr val="494949"/>
                </a:solidFill>
                <a:latin typeface="Roboto Light" panose="02000000000000000000" pitchFamily="2" charset="0"/>
                <a:ea typeface="Roboto Light" panose="02000000000000000000" pitchFamily="2" charset="0"/>
                <a:cs typeface="Mukta ExtraLight" panose="020B0000000000000000" pitchFamily="34" charset="77"/>
              </a:rPr>
              <a:t>Use your time to validate how the solution will handle mission-critical requirements.</a:t>
            </a:r>
          </a:p>
        </p:txBody>
      </p:sp>
      <p:sp>
        <p:nvSpPr>
          <p:cNvPr id="20" name="Subtitle 2">
            <a:extLst>
              <a:ext uri="{FF2B5EF4-FFF2-40B4-BE49-F238E27FC236}">
                <a16:creationId xmlns:a16="http://schemas.microsoft.com/office/drawing/2014/main" id="{D06DE945-7FFD-2D42-AF96-19750488CF0A}"/>
              </a:ext>
            </a:extLst>
          </p:cNvPr>
          <p:cNvSpPr txBox="1">
            <a:spLocks/>
          </p:cNvSpPr>
          <p:nvPr/>
        </p:nvSpPr>
        <p:spPr>
          <a:xfrm>
            <a:off x="9390234" y="3909833"/>
            <a:ext cx="1959889" cy="600158"/>
          </a:xfrm>
          <a:prstGeom prst="rect">
            <a:avLst/>
          </a:prstGeom>
        </p:spPr>
        <p:txBody>
          <a:bodyPr vert="horz" wrap="square" lIns="45714" tIns="22857" rIns="45714" bIns="2285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87527">
              <a:lnSpc>
                <a:spcPct val="100000"/>
              </a:lnSpc>
              <a:defRPr/>
            </a:pPr>
            <a:r>
              <a:rPr lang="en-US" sz="1200" dirty="0">
                <a:solidFill>
                  <a:srgbClr val="494949"/>
                </a:solidFill>
                <a:latin typeface="Roboto Light" panose="02000000000000000000" pitchFamily="2" charset="0"/>
                <a:ea typeface="Roboto Light" panose="02000000000000000000" pitchFamily="2" charset="0"/>
                <a:cs typeface="Mukta ExtraLight" panose="020B0000000000000000" pitchFamily="34" charset="77"/>
              </a:rPr>
              <a:t>Spend time negotiating with two viable alternatives to reduce price by up to 50%.</a:t>
            </a:r>
          </a:p>
        </p:txBody>
      </p:sp>
      <p:sp>
        <p:nvSpPr>
          <p:cNvPr id="22" name="TextBox 21">
            <a:extLst>
              <a:ext uri="{FF2B5EF4-FFF2-40B4-BE49-F238E27FC236}">
                <a16:creationId xmlns:a16="http://schemas.microsoft.com/office/drawing/2014/main" id="{3184D695-8AB0-7F4F-AD4F-62F5116401F9}"/>
              </a:ext>
            </a:extLst>
          </p:cNvPr>
          <p:cNvSpPr txBox="1"/>
          <p:nvPr/>
        </p:nvSpPr>
        <p:spPr>
          <a:xfrm>
            <a:off x="1113705" y="760944"/>
            <a:ext cx="9642383" cy="584775"/>
          </a:xfrm>
          <a:prstGeom prst="rect">
            <a:avLst/>
          </a:prstGeom>
          <a:noFill/>
        </p:spPr>
        <p:txBody>
          <a:bodyPr wrap="none" rtlCol="0">
            <a:spAutoFit/>
          </a:bodyPr>
          <a:lstStyle/>
          <a:p>
            <a:pPr defTabSz="554437">
              <a:defRPr/>
            </a:pPr>
            <a:r>
              <a:rPr lang="en-US" sz="1600" dirty="0">
                <a:latin typeface="Montserrat SemiBold" panose="00000700000000000000" pitchFamily="2" charset="0"/>
              </a:rPr>
              <a:t>Our expert team can dive in and help you complete the RASF approach in 30 days or less.</a:t>
            </a:r>
            <a:br>
              <a:rPr lang="en-US" sz="1600" dirty="0">
                <a:latin typeface="Montserrat SemiBold" panose="00000700000000000000" pitchFamily="2" charset="0"/>
              </a:rPr>
            </a:br>
            <a:endParaRPr lang="en-US" sz="1600" dirty="0">
              <a:latin typeface="Montserrat SemiBold" panose="00000700000000000000" pitchFamily="2" charset="0"/>
              <a:cs typeface="Calibri" panose="020F0502020204030204" pitchFamily="34" charset="0"/>
            </a:endParaRPr>
          </a:p>
        </p:txBody>
      </p:sp>
      <p:sp>
        <p:nvSpPr>
          <p:cNvPr id="12" name="TextBox 11">
            <a:extLst>
              <a:ext uri="{FF2B5EF4-FFF2-40B4-BE49-F238E27FC236}">
                <a16:creationId xmlns:a16="http://schemas.microsoft.com/office/drawing/2014/main" id="{7266DEAC-104E-4466-A7B6-9F737058ADED}"/>
              </a:ext>
            </a:extLst>
          </p:cNvPr>
          <p:cNvSpPr txBox="1"/>
          <p:nvPr/>
        </p:nvSpPr>
        <p:spPr>
          <a:xfrm>
            <a:off x="745944" y="2761146"/>
            <a:ext cx="1486305" cy="307777"/>
          </a:xfrm>
          <a:prstGeom prst="rect">
            <a:avLst/>
          </a:prstGeom>
          <a:noFill/>
        </p:spPr>
        <p:txBody>
          <a:bodyPr wrap="none" rtlCol="0" anchor="b" anchorCtr="0">
            <a:spAutoFit/>
          </a:bodyPr>
          <a:lstStyle/>
          <a:p>
            <a:pPr algn="ctr" defTabSz="554437">
              <a:defRPr/>
            </a:pPr>
            <a:r>
              <a:rPr lang="en-US" sz="1400" b="1" dirty="0">
                <a:solidFill>
                  <a:srgbClr val="494949"/>
                </a:solidFill>
                <a:latin typeface="Montserrat ExtraBold" panose="00000900000000000000" pitchFamily="2" charset="0"/>
                <a:ea typeface="League Spartan" charset="0"/>
                <a:cs typeface="Calibri" panose="020F0502020204030204" pitchFamily="34" charset="0"/>
              </a:rPr>
              <a:t>Reduce Time </a:t>
            </a:r>
          </a:p>
        </p:txBody>
      </p:sp>
      <p:sp>
        <p:nvSpPr>
          <p:cNvPr id="23" name="TextBox 22">
            <a:extLst>
              <a:ext uri="{FF2B5EF4-FFF2-40B4-BE49-F238E27FC236}">
                <a16:creationId xmlns:a16="http://schemas.microsoft.com/office/drawing/2014/main" id="{589C6290-385B-47AA-AEA6-A2BED13F5EF1}"/>
              </a:ext>
            </a:extLst>
          </p:cNvPr>
          <p:cNvSpPr txBox="1"/>
          <p:nvPr/>
        </p:nvSpPr>
        <p:spPr>
          <a:xfrm>
            <a:off x="3017681" y="2761146"/>
            <a:ext cx="1433406" cy="307777"/>
          </a:xfrm>
          <a:prstGeom prst="rect">
            <a:avLst/>
          </a:prstGeom>
          <a:noFill/>
        </p:spPr>
        <p:txBody>
          <a:bodyPr wrap="none" rtlCol="0" anchor="b" anchorCtr="0">
            <a:spAutoFit/>
          </a:bodyPr>
          <a:lstStyle/>
          <a:p>
            <a:pPr algn="ctr" defTabSz="554437">
              <a:defRPr/>
            </a:pPr>
            <a:r>
              <a:rPr lang="en-US" sz="1400" b="1" dirty="0">
                <a:solidFill>
                  <a:srgbClr val="494949"/>
                </a:solidFill>
                <a:latin typeface="Montserrat ExtraBold" panose="00000900000000000000" pitchFamily="2" charset="0"/>
                <a:ea typeface="League Spartan" charset="0"/>
                <a:cs typeface="Calibri" panose="020F0502020204030204" pitchFamily="34" charset="0"/>
              </a:rPr>
              <a:t>Reduce Time</a:t>
            </a:r>
          </a:p>
        </p:txBody>
      </p:sp>
      <p:sp>
        <p:nvSpPr>
          <p:cNvPr id="24" name="TextBox 23">
            <a:extLst>
              <a:ext uri="{FF2B5EF4-FFF2-40B4-BE49-F238E27FC236}">
                <a16:creationId xmlns:a16="http://schemas.microsoft.com/office/drawing/2014/main" id="{61FBBB10-3376-4947-B405-11917B9DAF5C}"/>
              </a:ext>
            </a:extLst>
          </p:cNvPr>
          <p:cNvSpPr txBox="1"/>
          <p:nvPr/>
        </p:nvSpPr>
        <p:spPr>
          <a:xfrm>
            <a:off x="5238123" y="2761146"/>
            <a:ext cx="1433406" cy="307777"/>
          </a:xfrm>
          <a:prstGeom prst="rect">
            <a:avLst/>
          </a:prstGeom>
          <a:noFill/>
        </p:spPr>
        <p:txBody>
          <a:bodyPr wrap="none" rtlCol="0" anchor="b" anchorCtr="0">
            <a:spAutoFit/>
          </a:bodyPr>
          <a:lstStyle/>
          <a:p>
            <a:pPr algn="ctr" defTabSz="554437">
              <a:defRPr/>
            </a:pPr>
            <a:r>
              <a:rPr lang="en-US" sz="1400" dirty="0">
                <a:solidFill>
                  <a:srgbClr val="494949"/>
                </a:solidFill>
                <a:latin typeface="Montserrat ExtraBold" panose="00000900000000000000" pitchFamily="2" charset="0"/>
                <a:ea typeface="League Spartan" charset="0"/>
                <a:cs typeface="Calibri" panose="020F0502020204030204" pitchFamily="34" charset="0"/>
              </a:rPr>
              <a:t>Reduce Time</a:t>
            </a:r>
          </a:p>
        </p:txBody>
      </p:sp>
      <p:sp>
        <p:nvSpPr>
          <p:cNvPr id="25" name="TextBox 24">
            <a:extLst>
              <a:ext uri="{FF2B5EF4-FFF2-40B4-BE49-F238E27FC236}">
                <a16:creationId xmlns:a16="http://schemas.microsoft.com/office/drawing/2014/main" id="{8A630880-0B98-470F-B938-C9CD843535A3}"/>
              </a:ext>
            </a:extLst>
          </p:cNvPr>
          <p:cNvSpPr txBox="1"/>
          <p:nvPr/>
        </p:nvSpPr>
        <p:spPr>
          <a:xfrm>
            <a:off x="7220617" y="2761146"/>
            <a:ext cx="1742786" cy="307777"/>
          </a:xfrm>
          <a:prstGeom prst="rect">
            <a:avLst/>
          </a:prstGeom>
          <a:noFill/>
        </p:spPr>
        <p:txBody>
          <a:bodyPr wrap="none" rtlCol="0" anchor="b" anchorCtr="0">
            <a:spAutoFit/>
          </a:bodyPr>
          <a:lstStyle/>
          <a:p>
            <a:pPr algn="ctr" defTabSz="554437">
              <a:defRPr/>
            </a:pPr>
            <a:r>
              <a:rPr lang="en-US" sz="1400" dirty="0">
                <a:solidFill>
                  <a:srgbClr val="494949"/>
                </a:solidFill>
                <a:latin typeface="Montserrat ExtraBold" panose="00000900000000000000" pitchFamily="2" charset="0"/>
                <a:ea typeface="League Spartan" charset="0"/>
                <a:cs typeface="Calibri" panose="020F0502020204030204" pitchFamily="34" charset="0"/>
              </a:rPr>
              <a:t>Improve Results</a:t>
            </a:r>
          </a:p>
        </p:txBody>
      </p:sp>
      <p:sp>
        <p:nvSpPr>
          <p:cNvPr id="26" name="TextBox 25">
            <a:extLst>
              <a:ext uri="{FF2B5EF4-FFF2-40B4-BE49-F238E27FC236}">
                <a16:creationId xmlns:a16="http://schemas.microsoft.com/office/drawing/2014/main" id="{D1386E00-9941-4F06-A4D4-5B9FECE5B78E}"/>
              </a:ext>
            </a:extLst>
          </p:cNvPr>
          <p:cNvSpPr txBox="1"/>
          <p:nvPr/>
        </p:nvSpPr>
        <p:spPr>
          <a:xfrm>
            <a:off x="9502873" y="2761146"/>
            <a:ext cx="1742786" cy="307777"/>
          </a:xfrm>
          <a:prstGeom prst="rect">
            <a:avLst/>
          </a:prstGeom>
          <a:noFill/>
        </p:spPr>
        <p:txBody>
          <a:bodyPr wrap="none" rtlCol="0" anchor="b" anchorCtr="0">
            <a:spAutoFit/>
          </a:bodyPr>
          <a:lstStyle/>
          <a:p>
            <a:pPr algn="ctr" defTabSz="554437">
              <a:defRPr/>
            </a:pPr>
            <a:r>
              <a:rPr lang="en-US" sz="1400" dirty="0">
                <a:solidFill>
                  <a:srgbClr val="494949"/>
                </a:solidFill>
                <a:latin typeface="Montserrat ExtraBold" panose="00000900000000000000" pitchFamily="2" charset="0"/>
                <a:ea typeface="League Spartan" charset="0"/>
                <a:cs typeface="Calibri" panose="020F0502020204030204" pitchFamily="34" charset="0"/>
              </a:rPr>
              <a:t>Improve Results</a:t>
            </a:r>
          </a:p>
        </p:txBody>
      </p:sp>
      <p:sp>
        <p:nvSpPr>
          <p:cNvPr id="27" name="Freeform 387">
            <a:extLst>
              <a:ext uri="{FF2B5EF4-FFF2-40B4-BE49-F238E27FC236}">
                <a16:creationId xmlns:a16="http://schemas.microsoft.com/office/drawing/2014/main" id="{1096EE88-F2DC-4C94-A6E3-4B91EBBDF4F2}"/>
              </a:ext>
            </a:extLst>
          </p:cNvPr>
          <p:cNvSpPr>
            <a:spLocks noEditPoints="1"/>
          </p:cNvSpPr>
          <p:nvPr/>
        </p:nvSpPr>
        <p:spPr bwMode="auto">
          <a:xfrm>
            <a:off x="1221696" y="3189975"/>
            <a:ext cx="469036" cy="612459"/>
          </a:xfrm>
          <a:custGeom>
            <a:avLst/>
            <a:gdLst>
              <a:gd name="T0" fmla="*/ 116 w 120"/>
              <a:gd name="T1" fmla="*/ 112 h 176"/>
              <a:gd name="T2" fmla="*/ 80 w 120"/>
              <a:gd name="T3" fmla="*/ 112 h 176"/>
              <a:gd name="T4" fmla="*/ 80 w 120"/>
              <a:gd name="T5" fmla="*/ 16 h 176"/>
              <a:gd name="T6" fmla="*/ 64 w 120"/>
              <a:gd name="T7" fmla="*/ 0 h 176"/>
              <a:gd name="T8" fmla="*/ 56 w 120"/>
              <a:gd name="T9" fmla="*/ 0 h 176"/>
              <a:gd name="T10" fmla="*/ 40 w 120"/>
              <a:gd name="T11" fmla="*/ 16 h 176"/>
              <a:gd name="T12" fmla="*/ 40 w 120"/>
              <a:gd name="T13" fmla="*/ 112 h 176"/>
              <a:gd name="T14" fmla="*/ 4 w 120"/>
              <a:gd name="T15" fmla="*/ 112 h 176"/>
              <a:gd name="T16" fmla="*/ 0 w 120"/>
              <a:gd name="T17" fmla="*/ 116 h 176"/>
              <a:gd name="T18" fmla="*/ 1 w 120"/>
              <a:gd name="T19" fmla="*/ 119 h 176"/>
              <a:gd name="T20" fmla="*/ 57 w 120"/>
              <a:gd name="T21" fmla="*/ 175 h 176"/>
              <a:gd name="T22" fmla="*/ 60 w 120"/>
              <a:gd name="T23" fmla="*/ 176 h 176"/>
              <a:gd name="T24" fmla="*/ 63 w 120"/>
              <a:gd name="T25" fmla="*/ 175 h 176"/>
              <a:gd name="T26" fmla="*/ 119 w 120"/>
              <a:gd name="T27" fmla="*/ 119 h 176"/>
              <a:gd name="T28" fmla="*/ 120 w 120"/>
              <a:gd name="T29" fmla="*/ 116 h 176"/>
              <a:gd name="T30" fmla="*/ 116 w 120"/>
              <a:gd name="T31" fmla="*/ 112 h 176"/>
              <a:gd name="T32" fmla="*/ 60 w 120"/>
              <a:gd name="T33" fmla="*/ 166 h 176"/>
              <a:gd name="T34" fmla="*/ 14 w 120"/>
              <a:gd name="T35" fmla="*/ 120 h 176"/>
              <a:gd name="T36" fmla="*/ 48 w 120"/>
              <a:gd name="T37" fmla="*/ 120 h 176"/>
              <a:gd name="T38" fmla="*/ 48 w 120"/>
              <a:gd name="T39" fmla="*/ 16 h 176"/>
              <a:gd name="T40" fmla="*/ 56 w 120"/>
              <a:gd name="T41" fmla="*/ 8 h 176"/>
              <a:gd name="T42" fmla="*/ 64 w 120"/>
              <a:gd name="T43" fmla="*/ 8 h 176"/>
              <a:gd name="T44" fmla="*/ 72 w 120"/>
              <a:gd name="T45" fmla="*/ 16 h 176"/>
              <a:gd name="T46" fmla="*/ 72 w 120"/>
              <a:gd name="T47" fmla="*/ 120 h 176"/>
              <a:gd name="T48" fmla="*/ 106 w 120"/>
              <a:gd name="T49" fmla="*/ 120 h 176"/>
              <a:gd name="T50" fmla="*/ 60 w 120"/>
              <a:gd name="T51"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176">
                <a:moveTo>
                  <a:pt x="116" y="112"/>
                </a:moveTo>
                <a:cubicBezTo>
                  <a:pt x="80" y="112"/>
                  <a:pt x="80" y="112"/>
                  <a:pt x="80" y="112"/>
                </a:cubicBezTo>
                <a:cubicBezTo>
                  <a:pt x="80" y="16"/>
                  <a:pt x="80" y="16"/>
                  <a:pt x="80" y="16"/>
                </a:cubicBezTo>
                <a:cubicBezTo>
                  <a:pt x="80" y="7"/>
                  <a:pt x="73" y="0"/>
                  <a:pt x="64" y="0"/>
                </a:cubicBezTo>
                <a:cubicBezTo>
                  <a:pt x="56" y="0"/>
                  <a:pt x="56" y="0"/>
                  <a:pt x="56" y="0"/>
                </a:cubicBezTo>
                <a:cubicBezTo>
                  <a:pt x="47" y="0"/>
                  <a:pt x="40" y="7"/>
                  <a:pt x="40" y="16"/>
                </a:cubicBezTo>
                <a:cubicBezTo>
                  <a:pt x="40" y="112"/>
                  <a:pt x="40" y="112"/>
                  <a:pt x="40" y="112"/>
                </a:cubicBezTo>
                <a:cubicBezTo>
                  <a:pt x="4" y="112"/>
                  <a:pt x="4" y="112"/>
                  <a:pt x="4" y="112"/>
                </a:cubicBezTo>
                <a:cubicBezTo>
                  <a:pt x="2" y="112"/>
                  <a:pt x="0" y="114"/>
                  <a:pt x="0" y="116"/>
                </a:cubicBezTo>
                <a:cubicBezTo>
                  <a:pt x="0" y="117"/>
                  <a:pt x="0" y="118"/>
                  <a:pt x="1" y="119"/>
                </a:cubicBezTo>
                <a:cubicBezTo>
                  <a:pt x="57" y="175"/>
                  <a:pt x="57" y="175"/>
                  <a:pt x="57" y="175"/>
                </a:cubicBezTo>
                <a:cubicBezTo>
                  <a:pt x="58" y="176"/>
                  <a:pt x="59" y="176"/>
                  <a:pt x="60" y="176"/>
                </a:cubicBezTo>
                <a:cubicBezTo>
                  <a:pt x="61" y="176"/>
                  <a:pt x="62" y="176"/>
                  <a:pt x="63" y="175"/>
                </a:cubicBezTo>
                <a:cubicBezTo>
                  <a:pt x="119" y="119"/>
                  <a:pt x="119" y="119"/>
                  <a:pt x="119" y="119"/>
                </a:cubicBezTo>
                <a:cubicBezTo>
                  <a:pt x="120" y="118"/>
                  <a:pt x="120" y="117"/>
                  <a:pt x="120" y="116"/>
                </a:cubicBezTo>
                <a:cubicBezTo>
                  <a:pt x="120" y="114"/>
                  <a:pt x="118" y="112"/>
                  <a:pt x="116" y="112"/>
                </a:cubicBezTo>
                <a:moveTo>
                  <a:pt x="60" y="166"/>
                </a:moveTo>
                <a:cubicBezTo>
                  <a:pt x="14" y="120"/>
                  <a:pt x="14" y="120"/>
                  <a:pt x="14" y="120"/>
                </a:cubicBezTo>
                <a:cubicBezTo>
                  <a:pt x="48" y="120"/>
                  <a:pt x="48" y="120"/>
                  <a:pt x="48" y="120"/>
                </a:cubicBezTo>
                <a:cubicBezTo>
                  <a:pt x="48" y="16"/>
                  <a:pt x="48" y="16"/>
                  <a:pt x="48" y="16"/>
                </a:cubicBezTo>
                <a:cubicBezTo>
                  <a:pt x="48" y="12"/>
                  <a:pt x="52" y="8"/>
                  <a:pt x="56" y="8"/>
                </a:cubicBezTo>
                <a:cubicBezTo>
                  <a:pt x="64" y="8"/>
                  <a:pt x="64" y="8"/>
                  <a:pt x="64" y="8"/>
                </a:cubicBezTo>
                <a:cubicBezTo>
                  <a:pt x="68" y="8"/>
                  <a:pt x="72" y="12"/>
                  <a:pt x="72" y="16"/>
                </a:cubicBezTo>
                <a:cubicBezTo>
                  <a:pt x="72" y="120"/>
                  <a:pt x="72" y="120"/>
                  <a:pt x="72" y="120"/>
                </a:cubicBezTo>
                <a:cubicBezTo>
                  <a:pt x="106" y="120"/>
                  <a:pt x="106" y="120"/>
                  <a:pt x="106" y="120"/>
                </a:cubicBezTo>
                <a:lnTo>
                  <a:pt x="60" y="166"/>
                </a:lnTo>
                <a:close/>
              </a:path>
            </a:pathLst>
          </a:custGeom>
          <a:solidFill>
            <a:srgbClr val="FF0000"/>
          </a:solidFill>
          <a:ln>
            <a:noFill/>
          </a:ln>
        </p:spPr>
        <p:txBody>
          <a:bodyPr vert="horz" wrap="square" lIns="243745" tIns="121872" rIns="243745" bIns="121872" numCol="1" anchor="t" anchorCtr="0" compatLnSpc="1">
            <a:prstTxWarp prst="textNoShape">
              <a:avLst/>
            </a:prstTxWarp>
          </a:bodyPr>
          <a:lstStyle/>
          <a:p>
            <a:pPr defTabSz="554437">
              <a:defRPr/>
            </a:pPr>
            <a:endParaRPr lang="en-US" sz="9597" dirty="0">
              <a:solidFill>
                <a:srgbClr val="494949"/>
              </a:solidFill>
              <a:latin typeface="Arial" panose="020B0604020202020204"/>
            </a:endParaRPr>
          </a:p>
        </p:txBody>
      </p:sp>
      <p:sp>
        <p:nvSpPr>
          <p:cNvPr id="28" name="Freeform 388">
            <a:extLst>
              <a:ext uri="{FF2B5EF4-FFF2-40B4-BE49-F238E27FC236}">
                <a16:creationId xmlns:a16="http://schemas.microsoft.com/office/drawing/2014/main" id="{C1FD7779-CF16-4F73-828F-3C96C5929955}"/>
              </a:ext>
            </a:extLst>
          </p:cNvPr>
          <p:cNvSpPr>
            <a:spLocks noEditPoints="1"/>
          </p:cNvSpPr>
          <p:nvPr/>
        </p:nvSpPr>
        <p:spPr bwMode="auto">
          <a:xfrm>
            <a:off x="10135661" y="3188297"/>
            <a:ext cx="469036" cy="597184"/>
          </a:xfrm>
          <a:custGeom>
            <a:avLst/>
            <a:gdLst>
              <a:gd name="T0" fmla="*/ 119 w 120"/>
              <a:gd name="T1" fmla="*/ 57 h 176"/>
              <a:gd name="T2" fmla="*/ 63 w 120"/>
              <a:gd name="T3" fmla="*/ 1 h 176"/>
              <a:gd name="T4" fmla="*/ 60 w 120"/>
              <a:gd name="T5" fmla="*/ 0 h 176"/>
              <a:gd name="T6" fmla="*/ 57 w 120"/>
              <a:gd name="T7" fmla="*/ 1 h 176"/>
              <a:gd name="T8" fmla="*/ 1 w 120"/>
              <a:gd name="T9" fmla="*/ 57 h 176"/>
              <a:gd name="T10" fmla="*/ 0 w 120"/>
              <a:gd name="T11" fmla="*/ 60 h 176"/>
              <a:gd name="T12" fmla="*/ 4 w 120"/>
              <a:gd name="T13" fmla="*/ 64 h 176"/>
              <a:gd name="T14" fmla="*/ 40 w 120"/>
              <a:gd name="T15" fmla="*/ 64 h 176"/>
              <a:gd name="T16" fmla="*/ 40 w 120"/>
              <a:gd name="T17" fmla="*/ 160 h 176"/>
              <a:gd name="T18" fmla="*/ 56 w 120"/>
              <a:gd name="T19" fmla="*/ 176 h 176"/>
              <a:gd name="T20" fmla="*/ 64 w 120"/>
              <a:gd name="T21" fmla="*/ 176 h 176"/>
              <a:gd name="T22" fmla="*/ 80 w 120"/>
              <a:gd name="T23" fmla="*/ 160 h 176"/>
              <a:gd name="T24" fmla="*/ 80 w 120"/>
              <a:gd name="T25" fmla="*/ 64 h 176"/>
              <a:gd name="T26" fmla="*/ 116 w 120"/>
              <a:gd name="T27" fmla="*/ 64 h 176"/>
              <a:gd name="T28" fmla="*/ 120 w 120"/>
              <a:gd name="T29" fmla="*/ 60 h 176"/>
              <a:gd name="T30" fmla="*/ 119 w 120"/>
              <a:gd name="T31" fmla="*/ 57 h 176"/>
              <a:gd name="T32" fmla="*/ 72 w 120"/>
              <a:gd name="T33" fmla="*/ 56 h 176"/>
              <a:gd name="T34" fmla="*/ 72 w 120"/>
              <a:gd name="T35" fmla="*/ 160 h 176"/>
              <a:gd name="T36" fmla="*/ 64 w 120"/>
              <a:gd name="T37" fmla="*/ 168 h 176"/>
              <a:gd name="T38" fmla="*/ 56 w 120"/>
              <a:gd name="T39" fmla="*/ 168 h 176"/>
              <a:gd name="T40" fmla="*/ 48 w 120"/>
              <a:gd name="T41" fmla="*/ 160 h 176"/>
              <a:gd name="T42" fmla="*/ 48 w 120"/>
              <a:gd name="T43" fmla="*/ 56 h 176"/>
              <a:gd name="T44" fmla="*/ 14 w 120"/>
              <a:gd name="T45" fmla="*/ 56 h 176"/>
              <a:gd name="T46" fmla="*/ 60 w 120"/>
              <a:gd name="T47" fmla="*/ 10 h 176"/>
              <a:gd name="T48" fmla="*/ 106 w 120"/>
              <a:gd name="T49" fmla="*/ 56 h 176"/>
              <a:gd name="T50" fmla="*/ 72 w 120"/>
              <a:gd name="T51"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176">
                <a:moveTo>
                  <a:pt x="119" y="57"/>
                </a:moveTo>
                <a:cubicBezTo>
                  <a:pt x="63" y="1"/>
                  <a:pt x="63" y="1"/>
                  <a:pt x="63" y="1"/>
                </a:cubicBezTo>
                <a:cubicBezTo>
                  <a:pt x="62" y="0"/>
                  <a:pt x="61" y="0"/>
                  <a:pt x="60" y="0"/>
                </a:cubicBezTo>
                <a:cubicBezTo>
                  <a:pt x="59" y="0"/>
                  <a:pt x="58" y="0"/>
                  <a:pt x="57" y="1"/>
                </a:cubicBezTo>
                <a:cubicBezTo>
                  <a:pt x="1" y="57"/>
                  <a:pt x="1" y="57"/>
                  <a:pt x="1" y="57"/>
                </a:cubicBezTo>
                <a:cubicBezTo>
                  <a:pt x="0" y="58"/>
                  <a:pt x="0" y="59"/>
                  <a:pt x="0" y="60"/>
                </a:cubicBezTo>
                <a:cubicBezTo>
                  <a:pt x="0" y="62"/>
                  <a:pt x="2" y="64"/>
                  <a:pt x="4" y="64"/>
                </a:cubicBezTo>
                <a:cubicBezTo>
                  <a:pt x="40" y="64"/>
                  <a:pt x="40" y="64"/>
                  <a:pt x="40" y="64"/>
                </a:cubicBezTo>
                <a:cubicBezTo>
                  <a:pt x="40" y="160"/>
                  <a:pt x="40" y="160"/>
                  <a:pt x="40" y="160"/>
                </a:cubicBezTo>
                <a:cubicBezTo>
                  <a:pt x="40" y="169"/>
                  <a:pt x="47" y="176"/>
                  <a:pt x="56" y="176"/>
                </a:cubicBezTo>
                <a:cubicBezTo>
                  <a:pt x="64" y="176"/>
                  <a:pt x="64" y="176"/>
                  <a:pt x="64" y="176"/>
                </a:cubicBezTo>
                <a:cubicBezTo>
                  <a:pt x="73" y="176"/>
                  <a:pt x="80" y="169"/>
                  <a:pt x="80" y="160"/>
                </a:cubicBezTo>
                <a:cubicBezTo>
                  <a:pt x="80" y="64"/>
                  <a:pt x="80" y="64"/>
                  <a:pt x="80" y="64"/>
                </a:cubicBezTo>
                <a:cubicBezTo>
                  <a:pt x="116" y="64"/>
                  <a:pt x="116" y="64"/>
                  <a:pt x="116" y="64"/>
                </a:cubicBezTo>
                <a:cubicBezTo>
                  <a:pt x="118" y="64"/>
                  <a:pt x="120" y="62"/>
                  <a:pt x="120" y="60"/>
                </a:cubicBezTo>
                <a:cubicBezTo>
                  <a:pt x="120" y="59"/>
                  <a:pt x="120" y="58"/>
                  <a:pt x="119" y="57"/>
                </a:cubicBezTo>
                <a:moveTo>
                  <a:pt x="72" y="56"/>
                </a:moveTo>
                <a:cubicBezTo>
                  <a:pt x="72" y="160"/>
                  <a:pt x="72" y="160"/>
                  <a:pt x="72" y="160"/>
                </a:cubicBezTo>
                <a:cubicBezTo>
                  <a:pt x="72" y="164"/>
                  <a:pt x="68" y="168"/>
                  <a:pt x="64" y="168"/>
                </a:cubicBezTo>
                <a:cubicBezTo>
                  <a:pt x="56" y="168"/>
                  <a:pt x="56" y="168"/>
                  <a:pt x="56" y="168"/>
                </a:cubicBezTo>
                <a:cubicBezTo>
                  <a:pt x="52" y="168"/>
                  <a:pt x="48" y="164"/>
                  <a:pt x="48" y="160"/>
                </a:cubicBezTo>
                <a:cubicBezTo>
                  <a:pt x="48" y="56"/>
                  <a:pt x="48" y="56"/>
                  <a:pt x="48" y="56"/>
                </a:cubicBezTo>
                <a:cubicBezTo>
                  <a:pt x="14" y="56"/>
                  <a:pt x="14" y="56"/>
                  <a:pt x="14" y="56"/>
                </a:cubicBezTo>
                <a:cubicBezTo>
                  <a:pt x="60" y="10"/>
                  <a:pt x="60" y="10"/>
                  <a:pt x="60" y="10"/>
                </a:cubicBezTo>
                <a:cubicBezTo>
                  <a:pt x="106" y="56"/>
                  <a:pt x="106" y="56"/>
                  <a:pt x="106" y="56"/>
                </a:cubicBezTo>
                <a:lnTo>
                  <a:pt x="72" y="56"/>
                </a:lnTo>
                <a:close/>
              </a:path>
            </a:pathLst>
          </a:custGeom>
          <a:solidFill>
            <a:srgbClr val="299D47"/>
          </a:solidFill>
          <a:ln>
            <a:noFill/>
          </a:ln>
        </p:spPr>
        <p:txBody>
          <a:bodyPr vert="horz" wrap="square" lIns="243745" tIns="121872" rIns="243745" bIns="121872" numCol="1" anchor="t" anchorCtr="0" compatLnSpc="1">
            <a:prstTxWarp prst="textNoShape">
              <a:avLst/>
            </a:prstTxWarp>
          </a:bodyPr>
          <a:lstStyle/>
          <a:p>
            <a:pPr defTabSz="554437">
              <a:defRPr/>
            </a:pPr>
            <a:endParaRPr lang="en-US" sz="9597" dirty="0">
              <a:solidFill>
                <a:srgbClr val="494949"/>
              </a:solidFill>
              <a:latin typeface="Arial" panose="020B0604020202020204"/>
            </a:endParaRPr>
          </a:p>
        </p:txBody>
      </p:sp>
      <p:sp>
        <p:nvSpPr>
          <p:cNvPr id="29" name="Freeform 388">
            <a:extLst>
              <a:ext uri="{FF2B5EF4-FFF2-40B4-BE49-F238E27FC236}">
                <a16:creationId xmlns:a16="http://schemas.microsoft.com/office/drawing/2014/main" id="{D735058D-5DC8-4F6C-8C7F-D59D187CA0AD}"/>
              </a:ext>
            </a:extLst>
          </p:cNvPr>
          <p:cNvSpPr>
            <a:spLocks noEditPoints="1"/>
          </p:cNvSpPr>
          <p:nvPr/>
        </p:nvSpPr>
        <p:spPr bwMode="auto">
          <a:xfrm>
            <a:off x="7857491" y="3188297"/>
            <a:ext cx="469036" cy="597184"/>
          </a:xfrm>
          <a:custGeom>
            <a:avLst/>
            <a:gdLst>
              <a:gd name="T0" fmla="*/ 119 w 120"/>
              <a:gd name="T1" fmla="*/ 57 h 176"/>
              <a:gd name="T2" fmla="*/ 63 w 120"/>
              <a:gd name="T3" fmla="*/ 1 h 176"/>
              <a:gd name="T4" fmla="*/ 60 w 120"/>
              <a:gd name="T5" fmla="*/ 0 h 176"/>
              <a:gd name="T6" fmla="*/ 57 w 120"/>
              <a:gd name="T7" fmla="*/ 1 h 176"/>
              <a:gd name="T8" fmla="*/ 1 w 120"/>
              <a:gd name="T9" fmla="*/ 57 h 176"/>
              <a:gd name="T10" fmla="*/ 0 w 120"/>
              <a:gd name="T11" fmla="*/ 60 h 176"/>
              <a:gd name="T12" fmla="*/ 4 w 120"/>
              <a:gd name="T13" fmla="*/ 64 h 176"/>
              <a:gd name="T14" fmla="*/ 40 w 120"/>
              <a:gd name="T15" fmla="*/ 64 h 176"/>
              <a:gd name="T16" fmla="*/ 40 w 120"/>
              <a:gd name="T17" fmla="*/ 160 h 176"/>
              <a:gd name="T18" fmla="*/ 56 w 120"/>
              <a:gd name="T19" fmla="*/ 176 h 176"/>
              <a:gd name="T20" fmla="*/ 64 w 120"/>
              <a:gd name="T21" fmla="*/ 176 h 176"/>
              <a:gd name="T22" fmla="*/ 80 w 120"/>
              <a:gd name="T23" fmla="*/ 160 h 176"/>
              <a:gd name="T24" fmla="*/ 80 w 120"/>
              <a:gd name="T25" fmla="*/ 64 h 176"/>
              <a:gd name="T26" fmla="*/ 116 w 120"/>
              <a:gd name="T27" fmla="*/ 64 h 176"/>
              <a:gd name="T28" fmla="*/ 120 w 120"/>
              <a:gd name="T29" fmla="*/ 60 h 176"/>
              <a:gd name="T30" fmla="*/ 119 w 120"/>
              <a:gd name="T31" fmla="*/ 57 h 176"/>
              <a:gd name="T32" fmla="*/ 72 w 120"/>
              <a:gd name="T33" fmla="*/ 56 h 176"/>
              <a:gd name="T34" fmla="*/ 72 w 120"/>
              <a:gd name="T35" fmla="*/ 160 h 176"/>
              <a:gd name="T36" fmla="*/ 64 w 120"/>
              <a:gd name="T37" fmla="*/ 168 h 176"/>
              <a:gd name="T38" fmla="*/ 56 w 120"/>
              <a:gd name="T39" fmla="*/ 168 h 176"/>
              <a:gd name="T40" fmla="*/ 48 w 120"/>
              <a:gd name="T41" fmla="*/ 160 h 176"/>
              <a:gd name="T42" fmla="*/ 48 w 120"/>
              <a:gd name="T43" fmla="*/ 56 h 176"/>
              <a:gd name="T44" fmla="*/ 14 w 120"/>
              <a:gd name="T45" fmla="*/ 56 h 176"/>
              <a:gd name="T46" fmla="*/ 60 w 120"/>
              <a:gd name="T47" fmla="*/ 10 h 176"/>
              <a:gd name="T48" fmla="*/ 106 w 120"/>
              <a:gd name="T49" fmla="*/ 56 h 176"/>
              <a:gd name="T50" fmla="*/ 72 w 120"/>
              <a:gd name="T51"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176">
                <a:moveTo>
                  <a:pt x="119" y="57"/>
                </a:moveTo>
                <a:cubicBezTo>
                  <a:pt x="63" y="1"/>
                  <a:pt x="63" y="1"/>
                  <a:pt x="63" y="1"/>
                </a:cubicBezTo>
                <a:cubicBezTo>
                  <a:pt x="62" y="0"/>
                  <a:pt x="61" y="0"/>
                  <a:pt x="60" y="0"/>
                </a:cubicBezTo>
                <a:cubicBezTo>
                  <a:pt x="59" y="0"/>
                  <a:pt x="58" y="0"/>
                  <a:pt x="57" y="1"/>
                </a:cubicBezTo>
                <a:cubicBezTo>
                  <a:pt x="1" y="57"/>
                  <a:pt x="1" y="57"/>
                  <a:pt x="1" y="57"/>
                </a:cubicBezTo>
                <a:cubicBezTo>
                  <a:pt x="0" y="58"/>
                  <a:pt x="0" y="59"/>
                  <a:pt x="0" y="60"/>
                </a:cubicBezTo>
                <a:cubicBezTo>
                  <a:pt x="0" y="62"/>
                  <a:pt x="2" y="64"/>
                  <a:pt x="4" y="64"/>
                </a:cubicBezTo>
                <a:cubicBezTo>
                  <a:pt x="40" y="64"/>
                  <a:pt x="40" y="64"/>
                  <a:pt x="40" y="64"/>
                </a:cubicBezTo>
                <a:cubicBezTo>
                  <a:pt x="40" y="160"/>
                  <a:pt x="40" y="160"/>
                  <a:pt x="40" y="160"/>
                </a:cubicBezTo>
                <a:cubicBezTo>
                  <a:pt x="40" y="169"/>
                  <a:pt x="47" y="176"/>
                  <a:pt x="56" y="176"/>
                </a:cubicBezTo>
                <a:cubicBezTo>
                  <a:pt x="64" y="176"/>
                  <a:pt x="64" y="176"/>
                  <a:pt x="64" y="176"/>
                </a:cubicBezTo>
                <a:cubicBezTo>
                  <a:pt x="73" y="176"/>
                  <a:pt x="80" y="169"/>
                  <a:pt x="80" y="160"/>
                </a:cubicBezTo>
                <a:cubicBezTo>
                  <a:pt x="80" y="64"/>
                  <a:pt x="80" y="64"/>
                  <a:pt x="80" y="64"/>
                </a:cubicBezTo>
                <a:cubicBezTo>
                  <a:pt x="116" y="64"/>
                  <a:pt x="116" y="64"/>
                  <a:pt x="116" y="64"/>
                </a:cubicBezTo>
                <a:cubicBezTo>
                  <a:pt x="118" y="64"/>
                  <a:pt x="120" y="62"/>
                  <a:pt x="120" y="60"/>
                </a:cubicBezTo>
                <a:cubicBezTo>
                  <a:pt x="120" y="59"/>
                  <a:pt x="120" y="58"/>
                  <a:pt x="119" y="57"/>
                </a:cubicBezTo>
                <a:moveTo>
                  <a:pt x="72" y="56"/>
                </a:moveTo>
                <a:cubicBezTo>
                  <a:pt x="72" y="160"/>
                  <a:pt x="72" y="160"/>
                  <a:pt x="72" y="160"/>
                </a:cubicBezTo>
                <a:cubicBezTo>
                  <a:pt x="72" y="164"/>
                  <a:pt x="68" y="168"/>
                  <a:pt x="64" y="168"/>
                </a:cubicBezTo>
                <a:cubicBezTo>
                  <a:pt x="56" y="168"/>
                  <a:pt x="56" y="168"/>
                  <a:pt x="56" y="168"/>
                </a:cubicBezTo>
                <a:cubicBezTo>
                  <a:pt x="52" y="168"/>
                  <a:pt x="48" y="164"/>
                  <a:pt x="48" y="160"/>
                </a:cubicBezTo>
                <a:cubicBezTo>
                  <a:pt x="48" y="56"/>
                  <a:pt x="48" y="56"/>
                  <a:pt x="48" y="56"/>
                </a:cubicBezTo>
                <a:cubicBezTo>
                  <a:pt x="14" y="56"/>
                  <a:pt x="14" y="56"/>
                  <a:pt x="14" y="56"/>
                </a:cubicBezTo>
                <a:cubicBezTo>
                  <a:pt x="60" y="10"/>
                  <a:pt x="60" y="10"/>
                  <a:pt x="60" y="10"/>
                </a:cubicBezTo>
                <a:cubicBezTo>
                  <a:pt x="106" y="56"/>
                  <a:pt x="106" y="56"/>
                  <a:pt x="106" y="56"/>
                </a:cubicBezTo>
                <a:lnTo>
                  <a:pt x="72" y="56"/>
                </a:lnTo>
                <a:close/>
              </a:path>
            </a:pathLst>
          </a:custGeom>
          <a:solidFill>
            <a:srgbClr val="299D47"/>
          </a:solidFill>
          <a:ln>
            <a:noFill/>
          </a:ln>
        </p:spPr>
        <p:txBody>
          <a:bodyPr vert="horz" wrap="square" lIns="243745" tIns="121872" rIns="243745" bIns="121872" numCol="1" anchor="t" anchorCtr="0" compatLnSpc="1">
            <a:prstTxWarp prst="textNoShape">
              <a:avLst/>
            </a:prstTxWarp>
          </a:bodyPr>
          <a:lstStyle/>
          <a:p>
            <a:pPr defTabSz="554437">
              <a:defRPr/>
            </a:pPr>
            <a:endParaRPr lang="en-US" sz="9597" dirty="0">
              <a:solidFill>
                <a:srgbClr val="494949"/>
              </a:solidFill>
              <a:latin typeface="Arial" panose="020B0604020202020204"/>
            </a:endParaRPr>
          </a:p>
        </p:txBody>
      </p:sp>
      <p:sp>
        <p:nvSpPr>
          <p:cNvPr id="30" name="Freeform 387">
            <a:extLst>
              <a:ext uri="{FF2B5EF4-FFF2-40B4-BE49-F238E27FC236}">
                <a16:creationId xmlns:a16="http://schemas.microsoft.com/office/drawing/2014/main" id="{98BE8F12-2151-4626-A0DF-996416368677}"/>
              </a:ext>
            </a:extLst>
          </p:cNvPr>
          <p:cNvSpPr>
            <a:spLocks noEditPoints="1"/>
          </p:cNvSpPr>
          <p:nvPr/>
        </p:nvSpPr>
        <p:spPr bwMode="auto">
          <a:xfrm>
            <a:off x="3499866" y="3189975"/>
            <a:ext cx="469036" cy="612459"/>
          </a:xfrm>
          <a:custGeom>
            <a:avLst/>
            <a:gdLst>
              <a:gd name="T0" fmla="*/ 116 w 120"/>
              <a:gd name="T1" fmla="*/ 112 h 176"/>
              <a:gd name="T2" fmla="*/ 80 w 120"/>
              <a:gd name="T3" fmla="*/ 112 h 176"/>
              <a:gd name="T4" fmla="*/ 80 w 120"/>
              <a:gd name="T5" fmla="*/ 16 h 176"/>
              <a:gd name="T6" fmla="*/ 64 w 120"/>
              <a:gd name="T7" fmla="*/ 0 h 176"/>
              <a:gd name="T8" fmla="*/ 56 w 120"/>
              <a:gd name="T9" fmla="*/ 0 h 176"/>
              <a:gd name="T10" fmla="*/ 40 w 120"/>
              <a:gd name="T11" fmla="*/ 16 h 176"/>
              <a:gd name="T12" fmla="*/ 40 w 120"/>
              <a:gd name="T13" fmla="*/ 112 h 176"/>
              <a:gd name="T14" fmla="*/ 4 w 120"/>
              <a:gd name="T15" fmla="*/ 112 h 176"/>
              <a:gd name="T16" fmla="*/ 0 w 120"/>
              <a:gd name="T17" fmla="*/ 116 h 176"/>
              <a:gd name="T18" fmla="*/ 1 w 120"/>
              <a:gd name="T19" fmla="*/ 119 h 176"/>
              <a:gd name="T20" fmla="*/ 57 w 120"/>
              <a:gd name="T21" fmla="*/ 175 h 176"/>
              <a:gd name="T22" fmla="*/ 60 w 120"/>
              <a:gd name="T23" fmla="*/ 176 h 176"/>
              <a:gd name="T24" fmla="*/ 63 w 120"/>
              <a:gd name="T25" fmla="*/ 175 h 176"/>
              <a:gd name="T26" fmla="*/ 119 w 120"/>
              <a:gd name="T27" fmla="*/ 119 h 176"/>
              <a:gd name="T28" fmla="*/ 120 w 120"/>
              <a:gd name="T29" fmla="*/ 116 h 176"/>
              <a:gd name="T30" fmla="*/ 116 w 120"/>
              <a:gd name="T31" fmla="*/ 112 h 176"/>
              <a:gd name="T32" fmla="*/ 60 w 120"/>
              <a:gd name="T33" fmla="*/ 166 h 176"/>
              <a:gd name="T34" fmla="*/ 14 w 120"/>
              <a:gd name="T35" fmla="*/ 120 h 176"/>
              <a:gd name="T36" fmla="*/ 48 w 120"/>
              <a:gd name="T37" fmla="*/ 120 h 176"/>
              <a:gd name="T38" fmla="*/ 48 w 120"/>
              <a:gd name="T39" fmla="*/ 16 h 176"/>
              <a:gd name="T40" fmla="*/ 56 w 120"/>
              <a:gd name="T41" fmla="*/ 8 h 176"/>
              <a:gd name="T42" fmla="*/ 64 w 120"/>
              <a:gd name="T43" fmla="*/ 8 h 176"/>
              <a:gd name="T44" fmla="*/ 72 w 120"/>
              <a:gd name="T45" fmla="*/ 16 h 176"/>
              <a:gd name="T46" fmla="*/ 72 w 120"/>
              <a:gd name="T47" fmla="*/ 120 h 176"/>
              <a:gd name="T48" fmla="*/ 106 w 120"/>
              <a:gd name="T49" fmla="*/ 120 h 176"/>
              <a:gd name="T50" fmla="*/ 60 w 120"/>
              <a:gd name="T51"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176">
                <a:moveTo>
                  <a:pt x="116" y="112"/>
                </a:moveTo>
                <a:cubicBezTo>
                  <a:pt x="80" y="112"/>
                  <a:pt x="80" y="112"/>
                  <a:pt x="80" y="112"/>
                </a:cubicBezTo>
                <a:cubicBezTo>
                  <a:pt x="80" y="16"/>
                  <a:pt x="80" y="16"/>
                  <a:pt x="80" y="16"/>
                </a:cubicBezTo>
                <a:cubicBezTo>
                  <a:pt x="80" y="7"/>
                  <a:pt x="73" y="0"/>
                  <a:pt x="64" y="0"/>
                </a:cubicBezTo>
                <a:cubicBezTo>
                  <a:pt x="56" y="0"/>
                  <a:pt x="56" y="0"/>
                  <a:pt x="56" y="0"/>
                </a:cubicBezTo>
                <a:cubicBezTo>
                  <a:pt x="47" y="0"/>
                  <a:pt x="40" y="7"/>
                  <a:pt x="40" y="16"/>
                </a:cubicBezTo>
                <a:cubicBezTo>
                  <a:pt x="40" y="112"/>
                  <a:pt x="40" y="112"/>
                  <a:pt x="40" y="112"/>
                </a:cubicBezTo>
                <a:cubicBezTo>
                  <a:pt x="4" y="112"/>
                  <a:pt x="4" y="112"/>
                  <a:pt x="4" y="112"/>
                </a:cubicBezTo>
                <a:cubicBezTo>
                  <a:pt x="2" y="112"/>
                  <a:pt x="0" y="114"/>
                  <a:pt x="0" y="116"/>
                </a:cubicBezTo>
                <a:cubicBezTo>
                  <a:pt x="0" y="117"/>
                  <a:pt x="0" y="118"/>
                  <a:pt x="1" y="119"/>
                </a:cubicBezTo>
                <a:cubicBezTo>
                  <a:pt x="57" y="175"/>
                  <a:pt x="57" y="175"/>
                  <a:pt x="57" y="175"/>
                </a:cubicBezTo>
                <a:cubicBezTo>
                  <a:pt x="58" y="176"/>
                  <a:pt x="59" y="176"/>
                  <a:pt x="60" y="176"/>
                </a:cubicBezTo>
                <a:cubicBezTo>
                  <a:pt x="61" y="176"/>
                  <a:pt x="62" y="176"/>
                  <a:pt x="63" y="175"/>
                </a:cubicBezTo>
                <a:cubicBezTo>
                  <a:pt x="119" y="119"/>
                  <a:pt x="119" y="119"/>
                  <a:pt x="119" y="119"/>
                </a:cubicBezTo>
                <a:cubicBezTo>
                  <a:pt x="120" y="118"/>
                  <a:pt x="120" y="117"/>
                  <a:pt x="120" y="116"/>
                </a:cubicBezTo>
                <a:cubicBezTo>
                  <a:pt x="120" y="114"/>
                  <a:pt x="118" y="112"/>
                  <a:pt x="116" y="112"/>
                </a:cubicBezTo>
                <a:moveTo>
                  <a:pt x="60" y="166"/>
                </a:moveTo>
                <a:cubicBezTo>
                  <a:pt x="14" y="120"/>
                  <a:pt x="14" y="120"/>
                  <a:pt x="14" y="120"/>
                </a:cubicBezTo>
                <a:cubicBezTo>
                  <a:pt x="48" y="120"/>
                  <a:pt x="48" y="120"/>
                  <a:pt x="48" y="120"/>
                </a:cubicBezTo>
                <a:cubicBezTo>
                  <a:pt x="48" y="16"/>
                  <a:pt x="48" y="16"/>
                  <a:pt x="48" y="16"/>
                </a:cubicBezTo>
                <a:cubicBezTo>
                  <a:pt x="48" y="12"/>
                  <a:pt x="52" y="8"/>
                  <a:pt x="56" y="8"/>
                </a:cubicBezTo>
                <a:cubicBezTo>
                  <a:pt x="64" y="8"/>
                  <a:pt x="64" y="8"/>
                  <a:pt x="64" y="8"/>
                </a:cubicBezTo>
                <a:cubicBezTo>
                  <a:pt x="68" y="8"/>
                  <a:pt x="72" y="12"/>
                  <a:pt x="72" y="16"/>
                </a:cubicBezTo>
                <a:cubicBezTo>
                  <a:pt x="72" y="120"/>
                  <a:pt x="72" y="120"/>
                  <a:pt x="72" y="120"/>
                </a:cubicBezTo>
                <a:cubicBezTo>
                  <a:pt x="106" y="120"/>
                  <a:pt x="106" y="120"/>
                  <a:pt x="106" y="120"/>
                </a:cubicBezTo>
                <a:lnTo>
                  <a:pt x="60" y="166"/>
                </a:lnTo>
                <a:close/>
              </a:path>
            </a:pathLst>
          </a:custGeom>
          <a:solidFill>
            <a:srgbClr val="FF0000"/>
          </a:solidFill>
          <a:ln>
            <a:noFill/>
          </a:ln>
        </p:spPr>
        <p:txBody>
          <a:bodyPr vert="horz" wrap="square" lIns="243745" tIns="121872" rIns="243745" bIns="121872" numCol="1" anchor="t" anchorCtr="0" compatLnSpc="1">
            <a:prstTxWarp prst="textNoShape">
              <a:avLst/>
            </a:prstTxWarp>
          </a:bodyPr>
          <a:lstStyle/>
          <a:p>
            <a:pPr defTabSz="554437">
              <a:defRPr/>
            </a:pPr>
            <a:endParaRPr lang="en-US" sz="9597" dirty="0">
              <a:solidFill>
                <a:srgbClr val="494949"/>
              </a:solidFill>
              <a:latin typeface="Arial" panose="020B0604020202020204"/>
            </a:endParaRPr>
          </a:p>
        </p:txBody>
      </p:sp>
      <p:sp>
        <p:nvSpPr>
          <p:cNvPr id="31" name="Freeform 387">
            <a:extLst>
              <a:ext uri="{FF2B5EF4-FFF2-40B4-BE49-F238E27FC236}">
                <a16:creationId xmlns:a16="http://schemas.microsoft.com/office/drawing/2014/main" id="{4D0FE91A-DF7B-4C6D-B4BC-B390D9A2681F}"/>
              </a:ext>
            </a:extLst>
          </p:cNvPr>
          <p:cNvSpPr>
            <a:spLocks noEditPoints="1"/>
          </p:cNvSpPr>
          <p:nvPr/>
        </p:nvSpPr>
        <p:spPr bwMode="auto">
          <a:xfrm>
            <a:off x="5720307" y="3189975"/>
            <a:ext cx="469036" cy="612459"/>
          </a:xfrm>
          <a:custGeom>
            <a:avLst/>
            <a:gdLst>
              <a:gd name="T0" fmla="*/ 116 w 120"/>
              <a:gd name="T1" fmla="*/ 112 h 176"/>
              <a:gd name="T2" fmla="*/ 80 w 120"/>
              <a:gd name="T3" fmla="*/ 112 h 176"/>
              <a:gd name="T4" fmla="*/ 80 w 120"/>
              <a:gd name="T5" fmla="*/ 16 h 176"/>
              <a:gd name="T6" fmla="*/ 64 w 120"/>
              <a:gd name="T7" fmla="*/ 0 h 176"/>
              <a:gd name="T8" fmla="*/ 56 w 120"/>
              <a:gd name="T9" fmla="*/ 0 h 176"/>
              <a:gd name="T10" fmla="*/ 40 w 120"/>
              <a:gd name="T11" fmla="*/ 16 h 176"/>
              <a:gd name="T12" fmla="*/ 40 w 120"/>
              <a:gd name="T13" fmla="*/ 112 h 176"/>
              <a:gd name="T14" fmla="*/ 4 w 120"/>
              <a:gd name="T15" fmla="*/ 112 h 176"/>
              <a:gd name="T16" fmla="*/ 0 w 120"/>
              <a:gd name="T17" fmla="*/ 116 h 176"/>
              <a:gd name="T18" fmla="*/ 1 w 120"/>
              <a:gd name="T19" fmla="*/ 119 h 176"/>
              <a:gd name="T20" fmla="*/ 57 w 120"/>
              <a:gd name="T21" fmla="*/ 175 h 176"/>
              <a:gd name="T22" fmla="*/ 60 w 120"/>
              <a:gd name="T23" fmla="*/ 176 h 176"/>
              <a:gd name="T24" fmla="*/ 63 w 120"/>
              <a:gd name="T25" fmla="*/ 175 h 176"/>
              <a:gd name="T26" fmla="*/ 119 w 120"/>
              <a:gd name="T27" fmla="*/ 119 h 176"/>
              <a:gd name="T28" fmla="*/ 120 w 120"/>
              <a:gd name="T29" fmla="*/ 116 h 176"/>
              <a:gd name="T30" fmla="*/ 116 w 120"/>
              <a:gd name="T31" fmla="*/ 112 h 176"/>
              <a:gd name="T32" fmla="*/ 60 w 120"/>
              <a:gd name="T33" fmla="*/ 166 h 176"/>
              <a:gd name="T34" fmla="*/ 14 w 120"/>
              <a:gd name="T35" fmla="*/ 120 h 176"/>
              <a:gd name="T36" fmla="*/ 48 w 120"/>
              <a:gd name="T37" fmla="*/ 120 h 176"/>
              <a:gd name="T38" fmla="*/ 48 w 120"/>
              <a:gd name="T39" fmla="*/ 16 h 176"/>
              <a:gd name="T40" fmla="*/ 56 w 120"/>
              <a:gd name="T41" fmla="*/ 8 h 176"/>
              <a:gd name="T42" fmla="*/ 64 w 120"/>
              <a:gd name="T43" fmla="*/ 8 h 176"/>
              <a:gd name="T44" fmla="*/ 72 w 120"/>
              <a:gd name="T45" fmla="*/ 16 h 176"/>
              <a:gd name="T46" fmla="*/ 72 w 120"/>
              <a:gd name="T47" fmla="*/ 120 h 176"/>
              <a:gd name="T48" fmla="*/ 106 w 120"/>
              <a:gd name="T49" fmla="*/ 120 h 176"/>
              <a:gd name="T50" fmla="*/ 60 w 120"/>
              <a:gd name="T51"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176">
                <a:moveTo>
                  <a:pt x="116" y="112"/>
                </a:moveTo>
                <a:cubicBezTo>
                  <a:pt x="80" y="112"/>
                  <a:pt x="80" y="112"/>
                  <a:pt x="80" y="112"/>
                </a:cubicBezTo>
                <a:cubicBezTo>
                  <a:pt x="80" y="16"/>
                  <a:pt x="80" y="16"/>
                  <a:pt x="80" y="16"/>
                </a:cubicBezTo>
                <a:cubicBezTo>
                  <a:pt x="80" y="7"/>
                  <a:pt x="73" y="0"/>
                  <a:pt x="64" y="0"/>
                </a:cubicBezTo>
                <a:cubicBezTo>
                  <a:pt x="56" y="0"/>
                  <a:pt x="56" y="0"/>
                  <a:pt x="56" y="0"/>
                </a:cubicBezTo>
                <a:cubicBezTo>
                  <a:pt x="47" y="0"/>
                  <a:pt x="40" y="7"/>
                  <a:pt x="40" y="16"/>
                </a:cubicBezTo>
                <a:cubicBezTo>
                  <a:pt x="40" y="112"/>
                  <a:pt x="40" y="112"/>
                  <a:pt x="40" y="112"/>
                </a:cubicBezTo>
                <a:cubicBezTo>
                  <a:pt x="4" y="112"/>
                  <a:pt x="4" y="112"/>
                  <a:pt x="4" y="112"/>
                </a:cubicBezTo>
                <a:cubicBezTo>
                  <a:pt x="2" y="112"/>
                  <a:pt x="0" y="114"/>
                  <a:pt x="0" y="116"/>
                </a:cubicBezTo>
                <a:cubicBezTo>
                  <a:pt x="0" y="117"/>
                  <a:pt x="0" y="118"/>
                  <a:pt x="1" y="119"/>
                </a:cubicBezTo>
                <a:cubicBezTo>
                  <a:pt x="57" y="175"/>
                  <a:pt x="57" y="175"/>
                  <a:pt x="57" y="175"/>
                </a:cubicBezTo>
                <a:cubicBezTo>
                  <a:pt x="58" y="176"/>
                  <a:pt x="59" y="176"/>
                  <a:pt x="60" y="176"/>
                </a:cubicBezTo>
                <a:cubicBezTo>
                  <a:pt x="61" y="176"/>
                  <a:pt x="62" y="176"/>
                  <a:pt x="63" y="175"/>
                </a:cubicBezTo>
                <a:cubicBezTo>
                  <a:pt x="119" y="119"/>
                  <a:pt x="119" y="119"/>
                  <a:pt x="119" y="119"/>
                </a:cubicBezTo>
                <a:cubicBezTo>
                  <a:pt x="120" y="118"/>
                  <a:pt x="120" y="117"/>
                  <a:pt x="120" y="116"/>
                </a:cubicBezTo>
                <a:cubicBezTo>
                  <a:pt x="120" y="114"/>
                  <a:pt x="118" y="112"/>
                  <a:pt x="116" y="112"/>
                </a:cubicBezTo>
                <a:moveTo>
                  <a:pt x="60" y="166"/>
                </a:moveTo>
                <a:cubicBezTo>
                  <a:pt x="14" y="120"/>
                  <a:pt x="14" y="120"/>
                  <a:pt x="14" y="120"/>
                </a:cubicBezTo>
                <a:cubicBezTo>
                  <a:pt x="48" y="120"/>
                  <a:pt x="48" y="120"/>
                  <a:pt x="48" y="120"/>
                </a:cubicBezTo>
                <a:cubicBezTo>
                  <a:pt x="48" y="16"/>
                  <a:pt x="48" y="16"/>
                  <a:pt x="48" y="16"/>
                </a:cubicBezTo>
                <a:cubicBezTo>
                  <a:pt x="48" y="12"/>
                  <a:pt x="52" y="8"/>
                  <a:pt x="56" y="8"/>
                </a:cubicBezTo>
                <a:cubicBezTo>
                  <a:pt x="64" y="8"/>
                  <a:pt x="64" y="8"/>
                  <a:pt x="64" y="8"/>
                </a:cubicBezTo>
                <a:cubicBezTo>
                  <a:pt x="68" y="8"/>
                  <a:pt x="72" y="12"/>
                  <a:pt x="72" y="16"/>
                </a:cubicBezTo>
                <a:cubicBezTo>
                  <a:pt x="72" y="120"/>
                  <a:pt x="72" y="120"/>
                  <a:pt x="72" y="120"/>
                </a:cubicBezTo>
                <a:cubicBezTo>
                  <a:pt x="106" y="120"/>
                  <a:pt x="106" y="120"/>
                  <a:pt x="106" y="120"/>
                </a:cubicBezTo>
                <a:lnTo>
                  <a:pt x="60" y="166"/>
                </a:lnTo>
                <a:close/>
              </a:path>
            </a:pathLst>
          </a:custGeom>
          <a:solidFill>
            <a:srgbClr val="FF0000"/>
          </a:solidFill>
          <a:ln>
            <a:noFill/>
          </a:ln>
        </p:spPr>
        <p:txBody>
          <a:bodyPr vert="horz" wrap="square" lIns="243745" tIns="121872" rIns="243745" bIns="121872" numCol="1" anchor="t" anchorCtr="0" compatLnSpc="1">
            <a:prstTxWarp prst="textNoShape">
              <a:avLst/>
            </a:prstTxWarp>
          </a:bodyPr>
          <a:lstStyle/>
          <a:p>
            <a:pPr defTabSz="554437">
              <a:defRPr/>
            </a:pPr>
            <a:endParaRPr lang="en-US" sz="9597" dirty="0">
              <a:solidFill>
                <a:srgbClr val="494949"/>
              </a:solidFill>
              <a:latin typeface="Arial" panose="020B0604020202020204"/>
            </a:endParaRPr>
          </a:p>
        </p:txBody>
      </p:sp>
      <p:graphicFrame>
        <p:nvGraphicFramePr>
          <p:cNvPr id="32" name="Diagram 31">
            <a:extLst>
              <a:ext uri="{FF2B5EF4-FFF2-40B4-BE49-F238E27FC236}">
                <a16:creationId xmlns:a16="http://schemas.microsoft.com/office/drawing/2014/main" id="{80095078-5FAF-CE4A-A96C-5B92B5160E82}"/>
              </a:ext>
            </a:extLst>
          </p:cNvPr>
          <p:cNvGraphicFramePr/>
          <p:nvPr>
            <p:extLst>
              <p:ext uri="{D42A27DB-BD31-4B8C-83A1-F6EECF244321}">
                <p14:modId xmlns:p14="http://schemas.microsoft.com/office/powerpoint/2010/main" val="1760384973"/>
              </p:ext>
            </p:extLst>
          </p:nvPr>
        </p:nvGraphicFramePr>
        <p:xfrm>
          <a:off x="372987" y="1318203"/>
          <a:ext cx="11446025" cy="1115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B9352946-B439-4D5B-9AE1-9D9A4ED455C2}"/>
              </a:ext>
            </a:extLst>
          </p:cNvPr>
          <p:cNvSpPr txBox="1"/>
          <p:nvPr/>
        </p:nvSpPr>
        <p:spPr>
          <a:xfrm>
            <a:off x="1173445" y="2060893"/>
            <a:ext cx="947695" cy="338554"/>
          </a:xfrm>
          <a:prstGeom prst="rect">
            <a:avLst/>
          </a:prstGeom>
          <a:noFill/>
        </p:spPr>
        <p:txBody>
          <a:bodyPr wrap="none" rtlCol="0">
            <a:spAutoFit/>
          </a:bodyPr>
          <a:lstStyle/>
          <a:p>
            <a:r>
              <a:rPr lang="en-US" sz="1600" dirty="0">
                <a:solidFill>
                  <a:schemeClr val="bg1"/>
                </a:solidFill>
                <a:latin typeface="Exo" panose="02000303000000000000" pitchFamily="2" charset="0"/>
              </a:rPr>
              <a:t>1-5 days</a:t>
            </a:r>
            <a:endParaRPr lang="en-CA" sz="1600" dirty="0">
              <a:solidFill>
                <a:schemeClr val="bg1"/>
              </a:solidFill>
              <a:latin typeface="Exo" panose="02000303000000000000" pitchFamily="2" charset="0"/>
            </a:endParaRPr>
          </a:p>
        </p:txBody>
      </p:sp>
      <p:sp>
        <p:nvSpPr>
          <p:cNvPr id="33" name="TextBox 32">
            <a:extLst>
              <a:ext uri="{FF2B5EF4-FFF2-40B4-BE49-F238E27FC236}">
                <a16:creationId xmlns:a16="http://schemas.microsoft.com/office/drawing/2014/main" id="{1DBAB82C-420E-4C69-B8B0-1307A9902082}"/>
              </a:ext>
            </a:extLst>
          </p:cNvPr>
          <p:cNvSpPr txBox="1"/>
          <p:nvPr/>
        </p:nvSpPr>
        <p:spPr>
          <a:xfrm>
            <a:off x="7789632" y="2061244"/>
            <a:ext cx="947695" cy="338554"/>
          </a:xfrm>
          <a:prstGeom prst="rect">
            <a:avLst/>
          </a:prstGeom>
          <a:noFill/>
        </p:spPr>
        <p:txBody>
          <a:bodyPr wrap="none" rtlCol="0">
            <a:spAutoFit/>
          </a:bodyPr>
          <a:lstStyle/>
          <a:p>
            <a:r>
              <a:rPr lang="en-US" sz="1600" dirty="0">
                <a:solidFill>
                  <a:schemeClr val="bg1"/>
                </a:solidFill>
                <a:latin typeface="Exo" panose="02000303000000000000" pitchFamily="2" charset="0"/>
              </a:rPr>
              <a:t>1-5 days</a:t>
            </a:r>
            <a:endParaRPr lang="en-CA" sz="1600" dirty="0">
              <a:solidFill>
                <a:schemeClr val="bg1"/>
              </a:solidFill>
              <a:latin typeface="Exo" panose="02000303000000000000" pitchFamily="2" charset="0"/>
            </a:endParaRPr>
          </a:p>
        </p:txBody>
      </p:sp>
      <p:sp>
        <p:nvSpPr>
          <p:cNvPr id="34" name="TextBox 33">
            <a:extLst>
              <a:ext uri="{FF2B5EF4-FFF2-40B4-BE49-F238E27FC236}">
                <a16:creationId xmlns:a16="http://schemas.microsoft.com/office/drawing/2014/main" id="{4A12CF63-B8EF-454E-8756-F9CF1B3C0231}"/>
              </a:ext>
            </a:extLst>
          </p:cNvPr>
          <p:cNvSpPr txBox="1"/>
          <p:nvPr/>
        </p:nvSpPr>
        <p:spPr>
          <a:xfrm>
            <a:off x="9977721" y="2061534"/>
            <a:ext cx="947695" cy="338554"/>
          </a:xfrm>
          <a:prstGeom prst="rect">
            <a:avLst/>
          </a:prstGeom>
          <a:noFill/>
        </p:spPr>
        <p:txBody>
          <a:bodyPr wrap="none" rtlCol="0">
            <a:spAutoFit/>
          </a:bodyPr>
          <a:lstStyle/>
          <a:p>
            <a:r>
              <a:rPr lang="en-US" sz="1600" dirty="0">
                <a:solidFill>
                  <a:schemeClr val="bg1"/>
                </a:solidFill>
                <a:latin typeface="Exo" panose="02000303000000000000" pitchFamily="2" charset="0"/>
              </a:rPr>
              <a:t>1-5 days</a:t>
            </a:r>
            <a:endParaRPr lang="en-CA" sz="1600" dirty="0">
              <a:solidFill>
                <a:schemeClr val="bg1"/>
              </a:solidFill>
              <a:latin typeface="Exo" panose="02000303000000000000" pitchFamily="2" charset="0"/>
            </a:endParaRPr>
          </a:p>
        </p:txBody>
      </p:sp>
      <p:sp>
        <p:nvSpPr>
          <p:cNvPr id="35" name="TextBox 34">
            <a:extLst>
              <a:ext uri="{FF2B5EF4-FFF2-40B4-BE49-F238E27FC236}">
                <a16:creationId xmlns:a16="http://schemas.microsoft.com/office/drawing/2014/main" id="{CD280C0F-1875-41F5-845A-A2ED3C814C95}"/>
              </a:ext>
            </a:extLst>
          </p:cNvPr>
          <p:cNvSpPr txBox="1"/>
          <p:nvPr/>
        </p:nvSpPr>
        <p:spPr>
          <a:xfrm>
            <a:off x="3440246" y="2062553"/>
            <a:ext cx="947695" cy="338554"/>
          </a:xfrm>
          <a:prstGeom prst="rect">
            <a:avLst/>
          </a:prstGeom>
          <a:noFill/>
        </p:spPr>
        <p:txBody>
          <a:bodyPr wrap="none" rtlCol="0">
            <a:spAutoFit/>
          </a:bodyPr>
          <a:lstStyle/>
          <a:p>
            <a:r>
              <a:rPr lang="en-US" sz="1600" dirty="0">
                <a:solidFill>
                  <a:schemeClr val="bg1"/>
                </a:solidFill>
                <a:latin typeface="Exo" panose="02000303000000000000" pitchFamily="2" charset="0"/>
              </a:rPr>
              <a:t>1-5 days</a:t>
            </a:r>
            <a:endParaRPr lang="en-CA" sz="1600" dirty="0">
              <a:solidFill>
                <a:schemeClr val="bg1"/>
              </a:solidFill>
              <a:latin typeface="Exo" panose="02000303000000000000" pitchFamily="2" charset="0"/>
            </a:endParaRPr>
          </a:p>
        </p:txBody>
      </p:sp>
      <p:sp>
        <p:nvSpPr>
          <p:cNvPr id="36" name="TextBox 35">
            <a:extLst>
              <a:ext uri="{FF2B5EF4-FFF2-40B4-BE49-F238E27FC236}">
                <a16:creationId xmlns:a16="http://schemas.microsoft.com/office/drawing/2014/main" id="{4FB84B27-F135-4644-AF20-8C9B46F08D6C}"/>
              </a:ext>
            </a:extLst>
          </p:cNvPr>
          <p:cNvSpPr txBox="1"/>
          <p:nvPr/>
        </p:nvSpPr>
        <p:spPr>
          <a:xfrm>
            <a:off x="5651783" y="2060893"/>
            <a:ext cx="947695" cy="338554"/>
          </a:xfrm>
          <a:prstGeom prst="rect">
            <a:avLst/>
          </a:prstGeom>
          <a:noFill/>
        </p:spPr>
        <p:txBody>
          <a:bodyPr wrap="none" rtlCol="0">
            <a:spAutoFit/>
          </a:bodyPr>
          <a:lstStyle/>
          <a:p>
            <a:r>
              <a:rPr lang="en-US" sz="1600" dirty="0">
                <a:solidFill>
                  <a:schemeClr val="bg1"/>
                </a:solidFill>
                <a:latin typeface="Exo" panose="02000303000000000000" pitchFamily="2" charset="0"/>
              </a:rPr>
              <a:t>1-5 days</a:t>
            </a:r>
            <a:endParaRPr lang="en-CA" sz="1600" dirty="0">
              <a:solidFill>
                <a:schemeClr val="bg1"/>
              </a:solidFill>
              <a:latin typeface="Exo" panose="02000303000000000000" pitchFamily="2" charset="0"/>
            </a:endParaRPr>
          </a:p>
        </p:txBody>
      </p:sp>
    </p:spTree>
    <p:extLst>
      <p:ext uri="{BB962C8B-B14F-4D97-AF65-F5344CB8AC3E}">
        <p14:creationId xmlns:p14="http://schemas.microsoft.com/office/powerpoint/2010/main" val="3335644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80998BD-3BEA-4235-B47A-574B5AF79374}"/>
              </a:ext>
            </a:extLst>
          </p:cNvPr>
          <p:cNvGrpSpPr/>
          <p:nvPr/>
        </p:nvGrpSpPr>
        <p:grpSpPr>
          <a:xfrm>
            <a:off x="5367887" y="2446028"/>
            <a:ext cx="1435668" cy="1325563"/>
            <a:chOff x="5289229" y="2274625"/>
            <a:chExt cx="1613544" cy="1595421"/>
          </a:xfrm>
        </p:grpSpPr>
        <p:grpSp>
          <p:nvGrpSpPr>
            <p:cNvPr id="18" name="Group 17">
              <a:extLst>
                <a:ext uri="{FF2B5EF4-FFF2-40B4-BE49-F238E27FC236}">
                  <a16:creationId xmlns:a16="http://schemas.microsoft.com/office/drawing/2014/main" id="{B705C450-75F2-0546-B74F-9177C0DAD9AE}"/>
                </a:ext>
              </a:extLst>
            </p:cNvPr>
            <p:cNvGrpSpPr/>
            <p:nvPr/>
          </p:nvGrpSpPr>
          <p:grpSpPr>
            <a:xfrm>
              <a:off x="5289229" y="2274625"/>
              <a:ext cx="1613544" cy="1595421"/>
              <a:chOff x="2050473" y="4048203"/>
              <a:chExt cx="3227506" cy="3191257"/>
            </a:xfrm>
            <a:solidFill>
              <a:schemeClr val="accent3"/>
            </a:solidFill>
          </p:grpSpPr>
          <p:sp>
            <p:nvSpPr>
              <p:cNvPr id="19" name="Half Frame 18">
                <a:extLst>
                  <a:ext uri="{FF2B5EF4-FFF2-40B4-BE49-F238E27FC236}">
                    <a16:creationId xmlns:a16="http://schemas.microsoft.com/office/drawing/2014/main" id="{92108E56-E3CA-5942-98F8-1497A8C1ED03}"/>
                  </a:ext>
                </a:extLst>
              </p:cNvPr>
              <p:cNvSpPr/>
              <p:nvPr/>
            </p:nvSpPr>
            <p:spPr>
              <a:xfrm>
                <a:off x="2050473" y="4048203"/>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494949"/>
                  </a:solidFill>
                  <a:latin typeface="Arial" panose="020B0604020202020204" pitchFamily="34" charset="0"/>
                </a:endParaRPr>
              </a:p>
            </p:txBody>
          </p:sp>
          <p:sp>
            <p:nvSpPr>
              <p:cNvPr id="20" name="Half Frame 19">
                <a:extLst>
                  <a:ext uri="{FF2B5EF4-FFF2-40B4-BE49-F238E27FC236}">
                    <a16:creationId xmlns:a16="http://schemas.microsoft.com/office/drawing/2014/main" id="{7D900E3B-81D5-5043-A1B0-C7F9223351E2}"/>
                  </a:ext>
                </a:extLst>
              </p:cNvPr>
              <p:cNvSpPr/>
              <p:nvPr/>
            </p:nvSpPr>
            <p:spPr>
              <a:xfrm rot="10800000">
                <a:off x="2260364" y="4221845"/>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494949"/>
                  </a:solidFill>
                  <a:latin typeface="Arial" panose="020B0604020202020204" pitchFamily="34" charset="0"/>
                </a:endParaRPr>
              </a:p>
            </p:txBody>
          </p:sp>
        </p:grpSp>
        <p:sp>
          <p:nvSpPr>
            <p:cNvPr id="34" name="Freeform 33">
              <a:extLst>
                <a:ext uri="{FF2B5EF4-FFF2-40B4-BE49-F238E27FC236}">
                  <a16:creationId xmlns:a16="http://schemas.microsoft.com/office/drawing/2014/main" id="{7441A5D9-FBE8-C249-8946-09F7BE4184C8}"/>
                </a:ext>
              </a:extLst>
            </p:cNvPr>
            <p:cNvSpPr>
              <a:spLocks noChangeAspect="1" noChangeArrowheads="1"/>
            </p:cNvSpPr>
            <p:nvPr/>
          </p:nvSpPr>
          <p:spPr bwMode="auto">
            <a:xfrm>
              <a:off x="5773354" y="2704075"/>
              <a:ext cx="636498" cy="721516"/>
            </a:xfrm>
            <a:custGeom>
              <a:avLst/>
              <a:gdLst>
                <a:gd name="connsiteX0" fmla="*/ 216332 w 1093427"/>
                <a:gd name="connsiteY0" fmla="*/ 1190625 h 1239478"/>
                <a:gd name="connsiteX1" fmla="*/ 233701 w 1093427"/>
                <a:gd name="connsiteY1" fmla="*/ 1197916 h 1239478"/>
                <a:gd name="connsiteX2" fmla="*/ 240938 w 1093427"/>
                <a:gd name="connsiteY2" fmla="*/ 1215049 h 1239478"/>
                <a:gd name="connsiteX3" fmla="*/ 233701 w 1093427"/>
                <a:gd name="connsiteY3" fmla="*/ 1232547 h 1239478"/>
                <a:gd name="connsiteX4" fmla="*/ 216332 w 1093427"/>
                <a:gd name="connsiteY4" fmla="*/ 1239474 h 1239478"/>
                <a:gd name="connsiteX5" fmla="*/ 199324 w 1093427"/>
                <a:gd name="connsiteY5" fmla="*/ 1232547 h 1239478"/>
                <a:gd name="connsiteX6" fmla="*/ 192087 w 1093427"/>
                <a:gd name="connsiteY6" fmla="*/ 1215049 h 1239478"/>
                <a:gd name="connsiteX7" fmla="*/ 199324 w 1093427"/>
                <a:gd name="connsiteY7" fmla="*/ 1197916 h 1239478"/>
                <a:gd name="connsiteX8" fmla="*/ 216332 w 1093427"/>
                <a:gd name="connsiteY8" fmla="*/ 1190625 h 1239478"/>
                <a:gd name="connsiteX9" fmla="*/ 927894 w 1093427"/>
                <a:gd name="connsiteY9" fmla="*/ 1060450 h 1239478"/>
                <a:gd name="connsiteX10" fmla="*/ 944901 w 1093427"/>
                <a:gd name="connsiteY10" fmla="*/ 1067741 h 1239478"/>
                <a:gd name="connsiteX11" fmla="*/ 952138 w 1093427"/>
                <a:gd name="connsiteY11" fmla="*/ 1084874 h 1239478"/>
                <a:gd name="connsiteX12" fmla="*/ 944901 w 1093427"/>
                <a:gd name="connsiteY12" fmla="*/ 1102372 h 1239478"/>
                <a:gd name="connsiteX13" fmla="*/ 927894 w 1093427"/>
                <a:gd name="connsiteY13" fmla="*/ 1109299 h 1239478"/>
                <a:gd name="connsiteX14" fmla="*/ 910524 w 1093427"/>
                <a:gd name="connsiteY14" fmla="*/ 1102372 h 1239478"/>
                <a:gd name="connsiteX15" fmla="*/ 903287 w 1093427"/>
                <a:gd name="connsiteY15" fmla="*/ 1084874 h 1239478"/>
                <a:gd name="connsiteX16" fmla="*/ 910524 w 1093427"/>
                <a:gd name="connsiteY16" fmla="*/ 1067741 h 1239478"/>
                <a:gd name="connsiteX17" fmla="*/ 927894 w 1093427"/>
                <a:gd name="connsiteY17" fmla="*/ 1060450 h 1239478"/>
                <a:gd name="connsiteX18" fmla="*/ 753142 w 1093427"/>
                <a:gd name="connsiteY18" fmla="*/ 1060450 h 1239478"/>
                <a:gd name="connsiteX19" fmla="*/ 835944 w 1093427"/>
                <a:gd name="connsiteY19" fmla="*/ 1060450 h 1239478"/>
                <a:gd name="connsiteX20" fmla="*/ 860065 w 1093427"/>
                <a:gd name="connsiteY20" fmla="*/ 1084874 h 1239478"/>
                <a:gd name="connsiteX21" fmla="*/ 835944 w 1093427"/>
                <a:gd name="connsiteY21" fmla="*/ 1109299 h 1239478"/>
                <a:gd name="connsiteX22" fmla="*/ 753142 w 1093427"/>
                <a:gd name="connsiteY22" fmla="*/ 1109299 h 1239478"/>
                <a:gd name="connsiteX23" fmla="*/ 728662 w 1093427"/>
                <a:gd name="connsiteY23" fmla="*/ 1084874 h 1239478"/>
                <a:gd name="connsiteX24" fmla="*/ 753142 w 1093427"/>
                <a:gd name="connsiteY24" fmla="*/ 1060450 h 1239478"/>
                <a:gd name="connsiteX25" fmla="*/ 463842 w 1093427"/>
                <a:gd name="connsiteY25" fmla="*/ 844951 h 1239478"/>
                <a:gd name="connsiteX26" fmla="*/ 463842 w 1093427"/>
                <a:gd name="connsiteY26" fmla="*/ 917678 h 1239478"/>
                <a:gd name="connsiteX27" fmla="*/ 497725 w 1093427"/>
                <a:gd name="connsiteY27" fmla="*/ 951161 h 1239478"/>
                <a:gd name="connsiteX28" fmla="*/ 604421 w 1093427"/>
                <a:gd name="connsiteY28" fmla="*/ 951161 h 1239478"/>
                <a:gd name="connsiteX29" fmla="*/ 638305 w 1093427"/>
                <a:gd name="connsiteY29" fmla="*/ 917678 h 1239478"/>
                <a:gd name="connsiteX30" fmla="*/ 638305 w 1093427"/>
                <a:gd name="connsiteY30" fmla="*/ 844951 h 1239478"/>
                <a:gd name="connsiteX31" fmla="*/ 280557 w 1093427"/>
                <a:gd name="connsiteY31" fmla="*/ 831046 h 1239478"/>
                <a:gd name="connsiteX32" fmla="*/ 310373 w 1093427"/>
                <a:gd name="connsiteY32" fmla="*/ 847239 h 1239478"/>
                <a:gd name="connsiteX33" fmla="*/ 293849 w 1093427"/>
                <a:gd name="connsiteY33" fmla="*/ 877467 h 1239478"/>
                <a:gd name="connsiteX34" fmla="*/ 178177 w 1093427"/>
                <a:gd name="connsiteY34" fmla="*/ 910933 h 1239478"/>
                <a:gd name="connsiteX35" fmla="*/ 48496 w 1093427"/>
                <a:gd name="connsiteY35" fmla="*/ 1083303 h 1239478"/>
                <a:gd name="connsiteX36" fmla="*/ 48496 w 1093427"/>
                <a:gd name="connsiteY36" fmla="*/ 1191258 h 1239478"/>
                <a:gd name="connsiteX37" fmla="*/ 116031 w 1093427"/>
                <a:gd name="connsiteY37" fmla="*/ 1191258 h 1239478"/>
                <a:gd name="connsiteX38" fmla="*/ 140099 w 1093427"/>
                <a:gd name="connsiteY38" fmla="*/ 1215368 h 1239478"/>
                <a:gd name="connsiteX39" fmla="*/ 116031 w 1093427"/>
                <a:gd name="connsiteY39" fmla="*/ 1239478 h 1239478"/>
                <a:gd name="connsiteX40" fmla="*/ 24068 w 1093427"/>
                <a:gd name="connsiteY40" fmla="*/ 1239478 h 1239478"/>
                <a:gd name="connsiteX41" fmla="*/ 0 w 1093427"/>
                <a:gd name="connsiteY41" fmla="*/ 1215368 h 1239478"/>
                <a:gd name="connsiteX42" fmla="*/ 0 w 1093427"/>
                <a:gd name="connsiteY42" fmla="*/ 1083303 h 1239478"/>
                <a:gd name="connsiteX43" fmla="*/ 45981 w 1093427"/>
                <a:gd name="connsiteY43" fmla="*/ 946199 h 1239478"/>
                <a:gd name="connsiteX44" fmla="*/ 164527 w 1093427"/>
                <a:gd name="connsiteY44" fmla="*/ 864152 h 1239478"/>
                <a:gd name="connsiteX45" fmla="*/ 796541 w 1093427"/>
                <a:gd name="connsiteY45" fmla="*/ 825924 h 1239478"/>
                <a:gd name="connsiteX46" fmla="*/ 928611 w 1093427"/>
                <a:gd name="connsiteY46" fmla="*/ 864076 h 1239478"/>
                <a:gd name="connsiteX47" fmla="*/ 1047725 w 1093427"/>
                <a:gd name="connsiteY47" fmla="*/ 946139 h 1239478"/>
                <a:gd name="connsiteX48" fmla="*/ 1093427 w 1093427"/>
                <a:gd name="connsiteY48" fmla="*/ 1083271 h 1239478"/>
                <a:gd name="connsiteX49" fmla="*/ 1093427 w 1093427"/>
                <a:gd name="connsiteY49" fmla="*/ 1215363 h 1239478"/>
                <a:gd name="connsiteX50" fmla="*/ 1069317 w 1093427"/>
                <a:gd name="connsiteY50" fmla="*/ 1239478 h 1239478"/>
                <a:gd name="connsiteX51" fmla="*/ 311448 w 1093427"/>
                <a:gd name="connsiteY51" fmla="*/ 1239478 h 1239478"/>
                <a:gd name="connsiteX52" fmla="*/ 287337 w 1093427"/>
                <a:gd name="connsiteY52" fmla="*/ 1215363 h 1239478"/>
                <a:gd name="connsiteX53" fmla="*/ 311448 w 1093427"/>
                <a:gd name="connsiteY53" fmla="*/ 1191248 h 1239478"/>
                <a:gd name="connsiteX54" fmla="*/ 1045206 w 1093427"/>
                <a:gd name="connsiteY54" fmla="*/ 1191248 h 1239478"/>
                <a:gd name="connsiteX55" fmla="*/ 1045206 w 1093427"/>
                <a:gd name="connsiteY55" fmla="*/ 1083271 h 1239478"/>
                <a:gd name="connsiteX56" fmla="*/ 915296 w 1093427"/>
                <a:gd name="connsiteY56" fmla="*/ 910866 h 1239478"/>
                <a:gd name="connsiteX57" fmla="*/ 782866 w 1093427"/>
                <a:gd name="connsiteY57" fmla="*/ 872354 h 1239478"/>
                <a:gd name="connsiteX58" fmla="*/ 766673 w 1093427"/>
                <a:gd name="connsiteY58" fmla="*/ 842481 h 1239478"/>
                <a:gd name="connsiteX59" fmla="*/ 796541 w 1093427"/>
                <a:gd name="connsiteY59" fmla="*/ 825924 h 1239478"/>
                <a:gd name="connsiteX60" fmla="*/ 546100 w 1093427"/>
                <a:gd name="connsiteY60" fmla="*/ 445197 h 1239478"/>
                <a:gd name="connsiteX61" fmla="*/ 521517 w 1093427"/>
                <a:gd name="connsiteY61" fmla="*/ 469719 h 1239478"/>
                <a:gd name="connsiteX62" fmla="*/ 546100 w 1093427"/>
                <a:gd name="connsiteY62" fmla="*/ 493881 h 1239478"/>
                <a:gd name="connsiteX63" fmla="*/ 570321 w 1093427"/>
                <a:gd name="connsiteY63" fmla="*/ 469719 h 1239478"/>
                <a:gd name="connsiteX64" fmla="*/ 546100 w 1093427"/>
                <a:gd name="connsiteY64" fmla="*/ 445197 h 1239478"/>
                <a:gd name="connsiteX65" fmla="*/ 546100 w 1093427"/>
                <a:gd name="connsiteY65" fmla="*/ 396875 h 1239478"/>
                <a:gd name="connsiteX66" fmla="*/ 618763 w 1093427"/>
                <a:gd name="connsiteY66" fmla="*/ 469719 h 1239478"/>
                <a:gd name="connsiteX67" fmla="*/ 546100 w 1093427"/>
                <a:gd name="connsiteY67" fmla="*/ 542564 h 1239478"/>
                <a:gd name="connsiteX68" fmla="*/ 473075 w 1093427"/>
                <a:gd name="connsiteY68" fmla="*/ 469719 h 1239478"/>
                <a:gd name="connsiteX69" fmla="*/ 546100 w 1093427"/>
                <a:gd name="connsiteY69" fmla="*/ 396875 h 1239478"/>
                <a:gd name="connsiteX70" fmla="*/ 548910 w 1093427"/>
                <a:gd name="connsiteY70" fmla="*/ 179253 h 1239478"/>
                <a:gd name="connsiteX71" fmla="*/ 410854 w 1093427"/>
                <a:gd name="connsiteY71" fmla="*/ 214896 h 1239478"/>
                <a:gd name="connsiteX72" fmla="*/ 324344 w 1093427"/>
                <a:gd name="connsiteY72" fmla="*/ 302744 h 1239478"/>
                <a:gd name="connsiteX73" fmla="*/ 364715 w 1093427"/>
                <a:gd name="connsiteY73" fmla="*/ 618132 h 1239478"/>
                <a:gd name="connsiteX74" fmla="*/ 435005 w 1093427"/>
                <a:gd name="connsiteY74" fmla="*/ 792387 h 1239478"/>
                <a:gd name="connsiteX75" fmla="*/ 438970 w 1093427"/>
                <a:gd name="connsiteY75" fmla="*/ 796347 h 1239478"/>
                <a:gd name="connsiteX76" fmla="*/ 524039 w 1093427"/>
                <a:gd name="connsiteY76" fmla="*/ 796347 h 1239478"/>
                <a:gd name="connsiteX77" fmla="*/ 524039 w 1093427"/>
                <a:gd name="connsiteY77" fmla="*/ 619572 h 1239478"/>
                <a:gd name="connsiteX78" fmla="*/ 548190 w 1093427"/>
                <a:gd name="connsiteY78" fmla="*/ 595450 h 1239478"/>
                <a:gd name="connsiteX79" fmla="*/ 572340 w 1093427"/>
                <a:gd name="connsiteY79" fmla="*/ 619572 h 1239478"/>
                <a:gd name="connsiteX80" fmla="*/ 572340 w 1093427"/>
                <a:gd name="connsiteY80" fmla="*/ 796347 h 1239478"/>
                <a:gd name="connsiteX81" fmla="*/ 658130 w 1093427"/>
                <a:gd name="connsiteY81" fmla="*/ 796347 h 1239478"/>
                <a:gd name="connsiteX82" fmla="*/ 662095 w 1093427"/>
                <a:gd name="connsiteY82" fmla="*/ 792387 h 1239478"/>
                <a:gd name="connsiteX83" fmla="*/ 732745 w 1093427"/>
                <a:gd name="connsiteY83" fmla="*/ 617771 h 1239478"/>
                <a:gd name="connsiteX84" fmla="*/ 807000 w 1093427"/>
                <a:gd name="connsiteY84" fmla="*/ 437036 h 1239478"/>
                <a:gd name="connsiteX85" fmla="*/ 681920 w 1093427"/>
                <a:gd name="connsiteY85" fmla="*/ 216337 h 1239478"/>
                <a:gd name="connsiteX86" fmla="*/ 548910 w 1093427"/>
                <a:gd name="connsiteY86" fmla="*/ 179253 h 1239478"/>
                <a:gd name="connsiteX87" fmla="*/ 552019 w 1093427"/>
                <a:gd name="connsiteY87" fmla="*/ 130649 h 1239478"/>
                <a:gd name="connsiteX88" fmla="*/ 707152 w 1093427"/>
                <a:gd name="connsiteY88" fmla="*/ 174933 h 1239478"/>
                <a:gd name="connsiteX89" fmla="*/ 814569 w 1093427"/>
                <a:gd name="connsiteY89" fmla="*/ 284382 h 1239478"/>
                <a:gd name="connsiteX90" fmla="*/ 855301 w 1093427"/>
                <a:gd name="connsiteY90" fmla="*/ 437036 h 1239478"/>
                <a:gd name="connsiteX91" fmla="*/ 767349 w 1093427"/>
                <a:gd name="connsiteY91" fmla="*/ 651974 h 1239478"/>
                <a:gd name="connsiteX92" fmla="*/ 710397 w 1093427"/>
                <a:gd name="connsiteY92" fmla="*/ 792387 h 1239478"/>
                <a:gd name="connsiteX93" fmla="*/ 686606 w 1093427"/>
                <a:gd name="connsiteY93" fmla="*/ 836311 h 1239478"/>
                <a:gd name="connsiteX94" fmla="*/ 686606 w 1093427"/>
                <a:gd name="connsiteY94" fmla="*/ 917678 h 1239478"/>
                <a:gd name="connsiteX95" fmla="*/ 604421 w 1093427"/>
                <a:gd name="connsiteY95" fmla="*/ 999765 h 1239478"/>
                <a:gd name="connsiteX96" fmla="*/ 497725 w 1093427"/>
                <a:gd name="connsiteY96" fmla="*/ 999765 h 1239478"/>
                <a:gd name="connsiteX97" fmla="*/ 415180 w 1093427"/>
                <a:gd name="connsiteY97" fmla="*/ 917678 h 1239478"/>
                <a:gd name="connsiteX98" fmla="*/ 415180 w 1093427"/>
                <a:gd name="connsiteY98" fmla="*/ 838831 h 1239478"/>
                <a:gd name="connsiteX99" fmla="*/ 386703 w 1093427"/>
                <a:gd name="connsiteY99" fmla="*/ 792387 h 1239478"/>
                <a:gd name="connsiteX100" fmla="*/ 329751 w 1093427"/>
                <a:gd name="connsiteY100" fmla="*/ 651974 h 1239478"/>
                <a:gd name="connsiteX101" fmla="*/ 245764 w 1093427"/>
                <a:gd name="connsiteY101" fmla="*/ 485640 h 1239478"/>
                <a:gd name="connsiteX102" fmla="*/ 281089 w 1093427"/>
                <a:gd name="connsiteY102" fmla="*/ 280422 h 1239478"/>
                <a:gd name="connsiteX103" fmla="*/ 388506 w 1093427"/>
                <a:gd name="connsiteY103" fmla="*/ 171693 h 1239478"/>
                <a:gd name="connsiteX104" fmla="*/ 552019 w 1093427"/>
                <a:gd name="connsiteY104" fmla="*/ 130649 h 1239478"/>
                <a:gd name="connsiteX105" fmla="*/ 755759 w 1093427"/>
                <a:gd name="connsiteY105" fmla="*/ 35763 h 1239478"/>
                <a:gd name="connsiteX106" fmla="*/ 772993 w 1093427"/>
                <a:gd name="connsiteY106" fmla="*/ 43037 h 1239478"/>
                <a:gd name="connsiteX107" fmla="*/ 772993 w 1093427"/>
                <a:gd name="connsiteY107" fmla="*/ 77162 h 1239478"/>
                <a:gd name="connsiteX108" fmla="*/ 725844 w 1093427"/>
                <a:gd name="connsiteY108" fmla="*/ 124219 h 1239478"/>
                <a:gd name="connsiteX109" fmla="*/ 709057 w 1093427"/>
                <a:gd name="connsiteY109" fmla="*/ 131404 h 1239478"/>
                <a:gd name="connsiteX110" fmla="*/ 691912 w 1093427"/>
                <a:gd name="connsiteY110" fmla="*/ 124219 h 1239478"/>
                <a:gd name="connsiteX111" fmla="*/ 691912 w 1093427"/>
                <a:gd name="connsiteY111" fmla="*/ 90094 h 1239478"/>
                <a:gd name="connsiteX112" fmla="*/ 739060 w 1093427"/>
                <a:gd name="connsiteY112" fmla="*/ 43037 h 1239478"/>
                <a:gd name="connsiteX113" fmla="*/ 755759 w 1093427"/>
                <a:gd name="connsiteY113" fmla="*/ 35763 h 1239478"/>
                <a:gd name="connsiteX114" fmla="*/ 337725 w 1093427"/>
                <a:gd name="connsiteY114" fmla="*/ 35754 h 1239478"/>
                <a:gd name="connsiteX115" fmla="*/ 354899 w 1093427"/>
                <a:gd name="connsiteY115" fmla="*/ 43001 h 1239478"/>
                <a:gd name="connsiteX116" fmla="*/ 402626 w 1093427"/>
                <a:gd name="connsiteY116" fmla="*/ 90245 h 1239478"/>
                <a:gd name="connsiteX117" fmla="*/ 402626 w 1093427"/>
                <a:gd name="connsiteY117" fmla="*/ 124247 h 1239478"/>
                <a:gd name="connsiteX118" fmla="*/ 385632 w 1093427"/>
                <a:gd name="connsiteY118" fmla="*/ 131405 h 1239478"/>
                <a:gd name="connsiteX119" fmla="*/ 368277 w 1093427"/>
                <a:gd name="connsiteY119" fmla="*/ 124247 h 1239478"/>
                <a:gd name="connsiteX120" fmla="*/ 320551 w 1093427"/>
                <a:gd name="connsiteY120" fmla="*/ 76645 h 1239478"/>
                <a:gd name="connsiteX121" fmla="*/ 320551 w 1093427"/>
                <a:gd name="connsiteY121" fmla="*/ 43001 h 1239478"/>
                <a:gd name="connsiteX122" fmla="*/ 337725 w 1093427"/>
                <a:gd name="connsiteY122" fmla="*/ 35754 h 1239478"/>
                <a:gd name="connsiteX123" fmla="*/ 548481 w 1093427"/>
                <a:gd name="connsiteY123" fmla="*/ 0 h 1239478"/>
                <a:gd name="connsiteX124" fmla="*/ 572725 w 1093427"/>
                <a:gd name="connsiteY124" fmla="*/ 24067 h 1239478"/>
                <a:gd name="connsiteX125" fmla="*/ 572725 w 1093427"/>
                <a:gd name="connsiteY125" fmla="*/ 73998 h 1239478"/>
                <a:gd name="connsiteX126" fmla="*/ 548481 w 1093427"/>
                <a:gd name="connsiteY126" fmla="*/ 98066 h 1239478"/>
                <a:gd name="connsiteX127" fmla="*/ 523875 w 1093427"/>
                <a:gd name="connsiteY127" fmla="*/ 73998 h 1239478"/>
                <a:gd name="connsiteX128" fmla="*/ 523875 w 1093427"/>
                <a:gd name="connsiteY128" fmla="*/ 24067 h 1239478"/>
                <a:gd name="connsiteX129" fmla="*/ 548481 w 1093427"/>
                <a:gd name="connsiteY129" fmla="*/ 0 h 12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93427" h="1239478">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accent3"/>
            </a:solidFill>
            <a:ln>
              <a:noFill/>
            </a:ln>
            <a:effectLst/>
          </p:spPr>
          <p:txBody>
            <a:bodyPr wrap="square" anchor="ctr">
              <a:noAutofit/>
            </a:bodyPr>
            <a:lstStyle/>
            <a:p>
              <a:pPr defTabSz="554437"/>
              <a:endParaRPr lang="en-US" sz="900" dirty="0">
                <a:solidFill>
                  <a:srgbClr val="494949"/>
                </a:solidFill>
                <a:latin typeface="Arial" panose="020B0604020202020204" pitchFamily="34" charset="0"/>
              </a:endParaRPr>
            </a:p>
          </p:txBody>
        </p:sp>
      </p:grpSp>
      <p:sp>
        <p:nvSpPr>
          <p:cNvPr id="38" name="TextBox 37">
            <a:extLst>
              <a:ext uri="{FF2B5EF4-FFF2-40B4-BE49-F238E27FC236}">
                <a16:creationId xmlns:a16="http://schemas.microsoft.com/office/drawing/2014/main" id="{510E04CC-D9B2-8346-B3AF-76350035EB5A}"/>
              </a:ext>
            </a:extLst>
          </p:cNvPr>
          <p:cNvSpPr txBox="1"/>
          <p:nvPr/>
        </p:nvSpPr>
        <p:spPr>
          <a:xfrm>
            <a:off x="1210812" y="3924291"/>
            <a:ext cx="1247457" cy="338554"/>
          </a:xfrm>
          <a:prstGeom prst="rect">
            <a:avLst/>
          </a:prstGeom>
          <a:noFill/>
        </p:spPr>
        <p:txBody>
          <a:bodyPr wrap="none" rtlCol="0" anchor="ctr">
            <a:spAutoFit/>
          </a:bodyPr>
          <a:lstStyle/>
          <a:p>
            <a:pPr algn="ctr" defTabSz="554437"/>
            <a:r>
              <a:rPr lang="en-US" sz="1600" b="1" dirty="0">
                <a:solidFill>
                  <a:srgbClr val="494949"/>
                </a:solidFill>
                <a:latin typeface="Montserrat" pitchFamily="2" charset="77"/>
                <a:cs typeface="Poppins" pitchFamily="2" charset="77"/>
              </a:rPr>
              <a:t>Self-serve</a:t>
            </a:r>
          </a:p>
        </p:txBody>
      </p:sp>
      <p:sp>
        <p:nvSpPr>
          <p:cNvPr id="39" name="TextBox 38">
            <a:extLst>
              <a:ext uri="{FF2B5EF4-FFF2-40B4-BE49-F238E27FC236}">
                <a16:creationId xmlns:a16="http://schemas.microsoft.com/office/drawing/2014/main" id="{D4E29F4D-82A6-A845-9536-354862708B04}"/>
              </a:ext>
            </a:extLst>
          </p:cNvPr>
          <p:cNvSpPr txBox="1"/>
          <p:nvPr/>
        </p:nvSpPr>
        <p:spPr>
          <a:xfrm>
            <a:off x="3047634" y="3924292"/>
            <a:ext cx="1835759" cy="338554"/>
          </a:xfrm>
          <a:prstGeom prst="rect">
            <a:avLst/>
          </a:prstGeom>
          <a:noFill/>
        </p:spPr>
        <p:txBody>
          <a:bodyPr wrap="none" rtlCol="0" anchor="ctr">
            <a:spAutoFit/>
          </a:bodyPr>
          <a:lstStyle/>
          <a:p>
            <a:pPr algn="ctr" defTabSz="554437"/>
            <a:r>
              <a:rPr lang="en-US" sz="1600" b="1" dirty="0">
                <a:solidFill>
                  <a:srgbClr val="494949"/>
                </a:solidFill>
                <a:latin typeface="Montserrat" pitchFamily="2" charset="77"/>
                <a:cs typeface="Poppins" pitchFamily="2" charset="77"/>
              </a:rPr>
              <a:t>Service catalog</a:t>
            </a:r>
          </a:p>
        </p:txBody>
      </p:sp>
      <p:sp>
        <p:nvSpPr>
          <p:cNvPr id="40" name="TextBox 39">
            <a:extLst>
              <a:ext uri="{FF2B5EF4-FFF2-40B4-BE49-F238E27FC236}">
                <a16:creationId xmlns:a16="http://schemas.microsoft.com/office/drawing/2014/main" id="{9F07D8F0-AA6A-EE48-98F1-FF4D94CE5B8A}"/>
              </a:ext>
            </a:extLst>
          </p:cNvPr>
          <p:cNvSpPr txBox="1"/>
          <p:nvPr/>
        </p:nvSpPr>
        <p:spPr>
          <a:xfrm>
            <a:off x="4998215" y="3767246"/>
            <a:ext cx="2195569" cy="830997"/>
          </a:xfrm>
          <a:prstGeom prst="rect">
            <a:avLst/>
          </a:prstGeom>
          <a:noFill/>
        </p:spPr>
        <p:txBody>
          <a:bodyPr wrap="square" rtlCol="0" anchor="ctr">
            <a:spAutoFit/>
          </a:bodyPr>
          <a:lstStyle/>
          <a:p>
            <a:pPr algn="ctr" defTabSz="554437"/>
            <a:r>
              <a:rPr lang="en-US" sz="1600" b="1" dirty="0">
                <a:solidFill>
                  <a:srgbClr val="494949"/>
                </a:solidFill>
                <a:latin typeface="Montserrat" pitchFamily="2" charset="77"/>
                <a:cs typeface="Poppins" pitchFamily="2" charset="77"/>
              </a:rPr>
              <a:t>Integrated Knowledge Management</a:t>
            </a:r>
          </a:p>
        </p:txBody>
      </p:sp>
      <p:sp>
        <p:nvSpPr>
          <p:cNvPr id="41" name="TextBox 40">
            <a:extLst>
              <a:ext uri="{FF2B5EF4-FFF2-40B4-BE49-F238E27FC236}">
                <a16:creationId xmlns:a16="http://schemas.microsoft.com/office/drawing/2014/main" id="{FE38320B-5BEE-C34F-9257-887BBC19BF2F}"/>
              </a:ext>
            </a:extLst>
          </p:cNvPr>
          <p:cNvSpPr txBox="1"/>
          <p:nvPr/>
        </p:nvSpPr>
        <p:spPr>
          <a:xfrm>
            <a:off x="7100475" y="3882960"/>
            <a:ext cx="2127276" cy="584775"/>
          </a:xfrm>
          <a:prstGeom prst="rect">
            <a:avLst/>
          </a:prstGeom>
          <a:noFill/>
        </p:spPr>
        <p:txBody>
          <a:bodyPr wrap="square" rtlCol="0" anchor="ctr">
            <a:spAutoFit/>
          </a:bodyPr>
          <a:lstStyle/>
          <a:p>
            <a:pPr algn="ctr" defTabSz="554437"/>
            <a:r>
              <a:rPr lang="en-US" sz="1600" b="1" dirty="0">
                <a:solidFill>
                  <a:srgbClr val="494949"/>
                </a:solidFill>
                <a:latin typeface="Montserrat" pitchFamily="2" charset="77"/>
                <a:cs typeface="Poppins" pitchFamily="2" charset="77"/>
              </a:rPr>
              <a:t>Multi-site functionality</a:t>
            </a:r>
          </a:p>
        </p:txBody>
      </p:sp>
      <p:sp>
        <p:nvSpPr>
          <p:cNvPr id="42" name="TextBox 41">
            <a:extLst>
              <a:ext uri="{FF2B5EF4-FFF2-40B4-BE49-F238E27FC236}">
                <a16:creationId xmlns:a16="http://schemas.microsoft.com/office/drawing/2014/main" id="{0D2126BA-7282-0A4E-8FEE-B87DCA22D525}"/>
              </a:ext>
            </a:extLst>
          </p:cNvPr>
          <p:cNvSpPr txBox="1"/>
          <p:nvPr/>
        </p:nvSpPr>
        <p:spPr>
          <a:xfrm>
            <a:off x="9615017" y="3924671"/>
            <a:ext cx="1266693" cy="338554"/>
          </a:xfrm>
          <a:prstGeom prst="rect">
            <a:avLst/>
          </a:prstGeom>
          <a:noFill/>
        </p:spPr>
        <p:txBody>
          <a:bodyPr wrap="none" rtlCol="0" anchor="ctr">
            <a:spAutoFit/>
          </a:bodyPr>
          <a:lstStyle/>
          <a:p>
            <a:pPr algn="ctr" defTabSz="554437"/>
            <a:r>
              <a:rPr lang="en-US" sz="1600" b="1" dirty="0">
                <a:solidFill>
                  <a:srgbClr val="494949"/>
                </a:solidFill>
                <a:latin typeface="Montserrat" pitchFamily="2" charset="77"/>
                <a:cs typeface="Poppins" pitchFamily="2" charset="77"/>
              </a:rPr>
              <a:t>Reporting</a:t>
            </a:r>
          </a:p>
        </p:txBody>
      </p:sp>
      <p:sp>
        <p:nvSpPr>
          <p:cNvPr id="43" name="Subtitle 2">
            <a:extLst>
              <a:ext uri="{FF2B5EF4-FFF2-40B4-BE49-F238E27FC236}">
                <a16:creationId xmlns:a16="http://schemas.microsoft.com/office/drawing/2014/main" id="{937510B1-A769-8E4A-ABB2-B80B7CAAFD7E}"/>
              </a:ext>
            </a:extLst>
          </p:cNvPr>
          <p:cNvSpPr txBox="1">
            <a:spLocks/>
          </p:cNvSpPr>
          <p:nvPr/>
        </p:nvSpPr>
        <p:spPr>
          <a:xfrm>
            <a:off x="938670" y="4269556"/>
            <a:ext cx="1840359" cy="1046306"/>
          </a:xfrm>
          <a:prstGeom prst="rect">
            <a:avLst/>
          </a:prstGeom>
        </p:spPr>
        <p:txBody>
          <a:bodyPr vert="horz" wrap="square" lIns="45714" tIns="22857" rIns="45714" bIns="22857"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CA" sz="1100" dirty="0">
                <a:effectLst/>
                <a:latin typeface="Roboto Light" panose="02000000000000000000" pitchFamily="2" charset="0"/>
                <a:ea typeface="Roboto Light" panose="02000000000000000000" pitchFamily="2" charset="0"/>
                <a:cs typeface="Arial" panose="020B0604020202020204" pitchFamily="34" charset="0"/>
              </a:rPr>
              <a:t>Intuitive self-serve portal designed for end users to create incident tickets, request services, and access status and FAQs.</a:t>
            </a:r>
          </a:p>
        </p:txBody>
      </p:sp>
      <p:sp>
        <p:nvSpPr>
          <p:cNvPr id="44" name="Subtitle 2">
            <a:extLst>
              <a:ext uri="{FF2B5EF4-FFF2-40B4-BE49-F238E27FC236}">
                <a16:creationId xmlns:a16="http://schemas.microsoft.com/office/drawing/2014/main" id="{F728BBBF-7C67-6845-902C-357172B1DA76}"/>
              </a:ext>
            </a:extLst>
          </p:cNvPr>
          <p:cNvSpPr txBox="1">
            <a:spLocks/>
          </p:cNvSpPr>
          <p:nvPr/>
        </p:nvSpPr>
        <p:spPr>
          <a:xfrm>
            <a:off x="2964249" y="4269556"/>
            <a:ext cx="1945200" cy="1046306"/>
          </a:xfrm>
          <a:prstGeom prst="rect">
            <a:avLst/>
          </a:prstGeom>
        </p:spPr>
        <p:txBody>
          <a:bodyPr vert="horz" wrap="square" lIns="45714" tIns="22857" rIns="45714" bIns="22857"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CA" sz="1100" dirty="0">
                <a:effectLst/>
                <a:latin typeface="Roboto Light" panose="02000000000000000000" pitchFamily="2" charset="0"/>
                <a:ea typeface="Roboto Light" panose="02000000000000000000" pitchFamily="2" charset="0"/>
                <a:cs typeface="Arial" panose="020B0604020202020204" pitchFamily="34" charset="0"/>
              </a:rPr>
              <a:t>Ability to request products and services through an online catalog that integrates into the ticketing system; may include an app store.</a:t>
            </a:r>
          </a:p>
        </p:txBody>
      </p:sp>
      <p:sp>
        <p:nvSpPr>
          <p:cNvPr id="45" name="Subtitle 2">
            <a:extLst>
              <a:ext uri="{FF2B5EF4-FFF2-40B4-BE49-F238E27FC236}">
                <a16:creationId xmlns:a16="http://schemas.microsoft.com/office/drawing/2014/main" id="{71801606-08DD-C04D-94E4-DA754CCB7931}"/>
              </a:ext>
            </a:extLst>
          </p:cNvPr>
          <p:cNvSpPr txBox="1">
            <a:spLocks/>
          </p:cNvSpPr>
          <p:nvPr/>
        </p:nvSpPr>
        <p:spPr>
          <a:xfrm>
            <a:off x="5132917" y="4588254"/>
            <a:ext cx="2084625" cy="1452571"/>
          </a:xfrm>
          <a:prstGeom prst="rect">
            <a:avLst/>
          </a:prstGeom>
        </p:spPr>
        <p:txBody>
          <a:bodyPr vert="horz" wrap="square" lIns="45714" tIns="22857" rIns="45714" bIns="22857"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1200"/>
              </a:spcBef>
            </a:pPr>
            <a:r>
              <a:rPr lang="en-CA" sz="1100" dirty="0">
                <a:effectLst/>
                <a:latin typeface="Roboto Light" panose="02000000000000000000" pitchFamily="2" charset="0"/>
                <a:ea typeface="Roboto Light" panose="02000000000000000000" pitchFamily="2" charset="0"/>
                <a:cs typeface="Arial" panose="020B0604020202020204" pitchFamily="34" charset="0"/>
              </a:rPr>
              <a:t>Database integrated with ticketing system for sharing information between technicians; may be single source or have the ability to consolidate multiple sources into a single search.</a:t>
            </a:r>
            <a:endParaRPr lang="en-CA" sz="1100" dirty="0">
              <a:latin typeface="Roboto Light" panose="02000000000000000000" pitchFamily="2" charset="0"/>
              <a:ea typeface="Roboto Light" panose="02000000000000000000" pitchFamily="2" charset="0"/>
            </a:endParaRPr>
          </a:p>
        </p:txBody>
      </p:sp>
      <p:sp>
        <p:nvSpPr>
          <p:cNvPr id="46" name="Subtitle 2">
            <a:extLst>
              <a:ext uri="{FF2B5EF4-FFF2-40B4-BE49-F238E27FC236}">
                <a16:creationId xmlns:a16="http://schemas.microsoft.com/office/drawing/2014/main" id="{92522CAC-0103-A842-A912-6E0ECAC6C5FF}"/>
              </a:ext>
            </a:extLst>
          </p:cNvPr>
          <p:cNvSpPr txBox="1">
            <a:spLocks/>
          </p:cNvSpPr>
          <p:nvPr/>
        </p:nvSpPr>
        <p:spPr>
          <a:xfrm>
            <a:off x="7193341" y="4493379"/>
            <a:ext cx="2084625" cy="1046306"/>
          </a:xfrm>
          <a:prstGeom prst="rect">
            <a:avLst/>
          </a:prstGeom>
        </p:spPr>
        <p:txBody>
          <a:bodyPr vert="horz" wrap="square" lIns="45714" tIns="22857" rIns="45714" bIns="22857"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CA" sz="1100" dirty="0">
                <a:effectLst/>
                <a:latin typeface="Roboto Light" panose="02000000000000000000" pitchFamily="2" charset="0"/>
                <a:ea typeface="Roboto Light" panose="02000000000000000000" pitchFamily="2" charset="0"/>
                <a:cs typeface="Arial" panose="020B0604020202020204" pitchFamily="34" charset="0"/>
              </a:rPr>
              <a:t>Central management of dispersed technicians, multiple time zones, operational hours, and automated shift reassignments.</a:t>
            </a:r>
          </a:p>
        </p:txBody>
      </p:sp>
      <p:sp>
        <p:nvSpPr>
          <p:cNvPr id="47" name="Subtitle 2">
            <a:extLst>
              <a:ext uri="{FF2B5EF4-FFF2-40B4-BE49-F238E27FC236}">
                <a16:creationId xmlns:a16="http://schemas.microsoft.com/office/drawing/2014/main" id="{82CC6B95-34E4-B44B-B4A2-09856A0FC299}"/>
              </a:ext>
            </a:extLst>
          </p:cNvPr>
          <p:cNvSpPr txBox="1">
            <a:spLocks/>
          </p:cNvSpPr>
          <p:nvPr/>
        </p:nvSpPr>
        <p:spPr>
          <a:xfrm>
            <a:off x="9328183" y="4269556"/>
            <a:ext cx="1925147" cy="1046306"/>
          </a:xfrm>
          <a:prstGeom prst="rect">
            <a:avLst/>
          </a:prstGeom>
        </p:spPr>
        <p:txBody>
          <a:bodyPr vert="horz" wrap="square" lIns="45714" tIns="22857" rIns="45714" bIns="22857"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CA" sz="1100" dirty="0">
                <a:effectLst/>
                <a:latin typeface="Roboto Light" panose="02000000000000000000" pitchFamily="2" charset="0"/>
                <a:ea typeface="Roboto Light" panose="02000000000000000000" pitchFamily="2" charset="0"/>
                <a:cs typeface="Arial" panose="020B0604020202020204" pitchFamily="34" charset="0"/>
              </a:rPr>
              <a:t>Straightforward data storage with ability to create any reports easily. Dashboards for any role with ability to easily build and modify.</a:t>
            </a:r>
          </a:p>
        </p:txBody>
      </p:sp>
      <p:sp>
        <p:nvSpPr>
          <p:cNvPr id="2" name="Title 1">
            <a:extLst>
              <a:ext uri="{FF2B5EF4-FFF2-40B4-BE49-F238E27FC236}">
                <a16:creationId xmlns:a16="http://schemas.microsoft.com/office/drawing/2014/main" id="{ACD606F0-28C4-9C4F-87A5-422800F66762}"/>
              </a:ext>
            </a:extLst>
          </p:cNvPr>
          <p:cNvSpPr>
            <a:spLocks noGrp="1"/>
          </p:cNvSpPr>
          <p:nvPr>
            <p:ph type="title"/>
          </p:nvPr>
        </p:nvSpPr>
        <p:spPr>
          <a:xfrm>
            <a:off x="363803" y="374991"/>
            <a:ext cx="11436008" cy="980350"/>
          </a:xfrm>
        </p:spPr>
        <p:txBody>
          <a:bodyPr>
            <a:noAutofit/>
          </a:bodyPr>
          <a:lstStyle/>
          <a:p>
            <a:pPr>
              <a:spcBef>
                <a:spcPts val="200"/>
              </a:spcBef>
            </a:pPr>
            <a:r>
              <a:rPr lang="en-CA" sz="3000" b="1" dirty="0">
                <a:solidFill>
                  <a:schemeClr val="accent1"/>
                </a:solidFill>
                <a:effectLst/>
                <a:latin typeface="Montserrat SemiBold" panose="00000700000000000000" pitchFamily="2" charset="0"/>
                <a:ea typeface="MS Gothic" panose="020B0609070205080204" pitchFamily="49" charset="-128"/>
                <a:cs typeface="Times New Roman" panose="02020603050405020304" pitchFamily="18" charset="0"/>
              </a:rPr>
              <a:t>Certain features are standard for all ITSM tools, but that doesn’t mean they are all equal</a:t>
            </a:r>
          </a:p>
        </p:txBody>
      </p:sp>
      <p:sp>
        <p:nvSpPr>
          <p:cNvPr id="8" name="Text Placeholder 7">
            <a:extLst>
              <a:ext uri="{FF2B5EF4-FFF2-40B4-BE49-F238E27FC236}">
                <a16:creationId xmlns:a16="http://schemas.microsoft.com/office/drawing/2014/main" id="{1539F2AE-7095-2549-85B4-847590D54FA3}"/>
              </a:ext>
            </a:extLst>
          </p:cNvPr>
          <p:cNvSpPr>
            <a:spLocks noGrp="1"/>
          </p:cNvSpPr>
          <p:nvPr>
            <p:ph type="body" sz="quarter" idx="10"/>
          </p:nvPr>
        </p:nvSpPr>
        <p:spPr>
          <a:xfrm>
            <a:off x="392189" y="1346040"/>
            <a:ext cx="11527944" cy="1121880"/>
          </a:xfrm>
        </p:spPr>
        <p:txBody>
          <a:bodyPr/>
          <a:lstStyle/>
          <a:p>
            <a:r>
              <a:rPr lang="en-CA" sz="1400" dirty="0">
                <a:effectLst/>
                <a:latin typeface="Roboto Light" panose="02000000000000000000" pitchFamily="2" charset="0"/>
                <a:ea typeface="Roboto Light" panose="02000000000000000000" pitchFamily="2" charset="0"/>
                <a:cs typeface="Arial" panose="020B0604020202020204" pitchFamily="34" charset="0"/>
              </a:rPr>
              <a:t>Existence of features doesn’t guarantee quality or functionality to the standards you need. Never assume that “Yes” in a features list means you don’t need to ask for a demo. SoftwareReviews asks their clients to rate mandatory features to better understand how they perform and to see how the vendors stack up against each other. Review capabilities within each of these categories to ensure they meet your needs. </a:t>
            </a:r>
          </a:p>
          <a:p>
            <a:endParaRPr lang="en-US" sz="1400" dirty="0">
              <a:latin typeface="Roboto Light" panose="02000000000000000000" pitchFamily="2" charset="0"/>
              <a:ea typeface="Roboto Light" panose="02000000000000000000" pitchFamily="2" charset="0"/>
            </a:endParaRPr>
          </a:p>
        </p:txBody>
      </p:sp>
      <p:grpSp>
        <p:nvGrpSpPr>
          <p:cNvPr id="13" name="Group 12">
            <a:extLst>
              <a:ext uri="{FF2B5EF4-FFF2-40B4-BE49-F238E27FC236}">
                <a16:creationId xmlns:a16="http://schemas.microsoft.com/office/drawing/2014/main" id="{3229D9E5-887C-476E-8F9B-94392E87F7B4}"/>
              </a:ext>
            </a:extLst>
          </p:cNvPr>
          <p:cNvGrpSpPr/>
          <p:nvPr/>
        </p:nvGrpSpPr>
        <p:grpSpPr>
          <a:xfrm>
            <a:off x="3237014" y="2446028"/>
            <a:ext cx="1435668" cy="1325563"/>
            <a:chOff x="3158356" y="2274625"/>
            <a:chExt cx="1613544" cy="1595421"/>
          </a:xfrm>
        </p:grpSpPr>
        <p:grpSp>
          <p:nvGrpSpPr>
            <p:cNvPr id="27" name="Group 26">
              <a:extLst>
                <a:ext uri="{FF2B5EF4-FFF2-40B4-BE49-F238E27FC236}">
                  <a16:creationId xmlns:a16="http://schemas.microsoft.com/office/drawing/2014/main" id="{07994D58-503C-DA48-BFB1-C2DB451B3A56}"/>
                </a:ext>
              </a:extLst>
            </p:cNvPr>
            <p:cNvGrpSpPr/>
            <p:nvPr/>
          </p:nvGrpSpPr>
          <p:grpSpPr>
            <a:xfrm>
              <a:off x="3158356" y="2274625"/>
              <a:ext cx="1613544" cy="1595421"/>
              <a:chOff x="2050473" y="4048203"/>
              <a:chExt cx="3227506" cy="3191257"/>
            </a:xfrm>
            <a:solidFill>
              <a:schemeClr val="accent2"/>
            </a:solidFill>
          </p:grpSpPr>
          <p:sp>
            <p:nvSpPr>
              <p:cNvPr id="28" name="Half Frame 27">
                <a:extLst>
                  <a:ext uri="{FF2B5EF4-FFF2-40B4-BE49-F238E27FC236}">
                    <a16:creationId xmlns:a16="http://schemas.microsoft.com/office/drawing/2014/main" id="{EFF7DC7D-3E1C-8E42-ABD3-AE2D483E5AE6}"/>
                  </a:ext>
                </a:extLst>
              </p:cNvPr>
              <p:cNvSpPr/>
              <p:nvPr/>
            </p:nvSpPr>
            <p:spPr>
              <a:xfrm>
                <a:off x="2050473" y="4048203"/>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494949"/>
                  </a:solidFill>
                  <a:latin typeface="Arial" panose="020B0604020202020204" pitchFamily="34" charset="0"/>
                </a:endParaRPr>
              </a:p>
            </p:txBody>
          </p:sp>
          <p:sp>
            <p:nvSpPr>
              <p:cNvPr id="29" name="Half Frame 28">
                <a:extLst>
                  <a:ext uri="{FF2B5EF4-FFF2-40B4-BE49-F238E27FC236}">
                    <a16:creationId xmlns:a16="http://schemas.microsoft.com/office/drawing/2014/main" id="{88609998-392C-6E4D-9A28-1B545B2187E4}"/>
                  </a:ext>
                </a:extLst>
              </p:cNvPr>
              <p:cNvSpPr/>
              <p:nvPr/>
            </p:nvSpPr>
            <p:spPr>
              <a:xfrm rot="10800000">
                <a:off x="2260364" y="4221845"/>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494949"/>
                  </a:solidFill>
                  <a:latin typeface="Arial" panose="020B0604020202020204" pitchFamily="34" charset="0"/>
                </a:endParaRPr>
              </a:p>
            </p:txBody>
          </p:sp>
        </p:grpSp>
        <p:pic>
          <p:nvPicPr>
            <p:cNvPr id="35" name="Picture 34">
              <a:extLst>
                <a:ext uri="{FF2B5EF4-FFF2-40B4-BE49-F238E27FC236}">
                  <a16:creationId xmlns:a16="http://schemas.microsoft.com/office/drawing/2014/main" id="{2C60AA98-6CD6-48A4-9D84-0E30E127C0DD}"/>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444567" y="2585384"/>
              <a:ext cx="991809" cy="991809"/>
            </a:xfrm>
            <a:prstGeom prst="rect">
              <a:avLst/>
            </a:prstGeom>
            <a:noFill/>
          </p:spPr>
        </p:pic>
      </p:grpSp>
      <p:grpSp>
        <p:nvGrpSpPr>
          <p:cNvPr id="15" name="Group 14">
            <a:extLst>
              <a:ext uri="{FF2B5EF4-FFF2-40B4-BE49-F238E27FC236}">
                <a16:creationId xmlns:a16="http://schemas.microsoft.com/office/drawing/2014/main" id="{E0BA9F44-A881-4897-B309-943F43890DBE}"/>
              </a:ext>
            </a:extLst>
          </p:cNvPr>
          <p:cNvGrpSpPr/>
          <p:nvPr/>
        </p:nvGrpSpPr>
        <p:grpSpPr>
          <a:xfrm>
            <a:off x="7446293" y="2446028"/>
            <a:ext cx="1435668" cy="1325563"/>
            <a:chOff x="7367635" y="2274625"/>
            <a:chExt cx="1613544" cy="1595421"/>
          </a:xfrm>
        </p:grpSpPr>
        <p:grpSp>
          <p:nvGrpSpPr>
            <p:cNvPr id="24" name="Group 23">
              <a:extLst>
                <a:ext uri="{FF2B5EF4-FFF2-40B4-BE49-F238E27FC236}">
                  <a16:creationId xmlns:a16="http://schemas.microsoft.com/office/drawing/2014/main" id="{4501FAD7-8A91-8641-B61D-B437D665F7D4}"/>
                </a:ext>
              </a:extLst>
            </p:cNvPr>
            <p:cNvGrpSpPr/>
            <p:nvPr/>
          </p:nvGrpSpPr>
          <p:grpSpPr>
            <a:xfrm>
              <a:off x="7367635" y="2274625"/>
              <a:ext cx="1613544" cy="1595421"/>
              <a:chOff x="2050473" y="4048203"/>
              <a:chExt cx="3227506" cy="3191257"/>
            </a:xfrm>
            <a:solidFill>
              <a:schemeClr val="accent4"/>
            </a:solidFill>
          </p:grpSpPr>
          <p:sp>
            <p:nvSpPr>
              <p:cNvPr id="25" name="Half Frame 24">
                <a:extLst>
                  <a:ext uri="{FF2B5EF4-FFF2-40B4-BE49-F238E27FC236}">
                    <a16:creationId xmlns:a16="http://schemas.microsoft.com/office/drawing/2014/main" id="{F23E598F-2951-AF46-884A-A1E006A3BF8B}"/>
                  </a:ext>
                </a:extLst>
              </p:cNvPr>
              <p:cNvSpPr/>
              <p:nvPr/>
            </p:nvSpPr>
            <p:spPr>
              <a:xfrm>
                <a:off x="2050473" y="4048203"/>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494949"/>
                  </a:solidFill>
                  <a:latin typeface="Arial" panose="020B0604020202020204" pitchFamily="34" charset="0"/>
                </a:endParaRPr>
              </a:p>
            </p:txBody>
          </p:sp>
          <p:sp>
            <p:nvSpPr>
              <p:cNvPr id="26" name="Half Frame 25">
                <a:extLst>
                  <a:ext uri="{FF2B5EF4-FFF2-40B4-BE49-F238E27FC236}">
                    <a16:creationId xmlns:a16="http://schemas.microsoft.com/office/drawing/2014/main" id="{87CB2072-CC23-654C-ACA2-429063740E66}"/>
                  </a:ext>
                </a:extLst>
              </p:cNvPr>
              <p:cNvSpPr/>
              <p:nvPr/>
            </p:nvSpPr>
            <p:spPr>
              <a:xfrm rot="10800000">
                <a:off x="2260364" y="4221845"/>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494949"/>
                  </a:solidFill>
                  <a:latin typeface="Arial" panose="020B0604020202020204" pitchFamily="34" charset="0"/>
                </a:endParaRPr>
              </a:p>
            </p:txBody>
          </p:sp>
        </p:grpSp>
        <p:pic>
          <p:nvPicPr>
            <p:cNvPr id="36" name="Picture 35">
              <a:extLst>
                <a:ext uri="{FF2B5EF4-FFF2-40B4-BE49-F238E27FC236}">
                  <a16:creationId xmlns:a16="http://schemas.microsoft.com/office/drawing/2014/main" id="{CD2D1876-EAD0-4FD4-BE26-DAB071F3571A}"/>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83141" y="2585384"/>
              <a:ext cx="1014982" cy="1014982"/>
            </a:xfrm>
            <a:prstGeom prst="rect">
              <a:avLst/>
            </a:prstGeom>
          </p:spPr>
        </p:pic>
      </p:grpSp>
      <p:grpSp>
        <p:nvGrpSpPr>
          <p:cNvPr id="16" name="Group 15">
            <a:extLst>
              <a:ext uri="{FF2B5EF4-FFF2-40B4-BE49-F238E27FC236}">
                <a16:creationId xmlns:a16="http://schemas.microsoft.com/office/drawing/2014/main" id="{E009692F-D2B0-49A1-81FE-8FCC64534FB6}"/>
              </a:ext>
            </a:extLst>
          </p:cNvPr>
          <p:cNvGrpSpPr/>
          <p:nvPr/>
        </p:nvGrpSpPr>
        <p:grpSpPr>
          <a:xfrm>
            <a:off x="9524700" y="2446028"/>
            <a:ext cx="1435668" cy="1325563"/>
            <a:chOff x="9446042" y="2274625"/>
            <a:chExt cx="1613544" cy="1595421"/>
          </a:xfrm>
        </p:grpSpPr>
        <p:grpSp>
          <p:nvGrpSpPr>
            <p:cNvPr id="21" name="Group 20">
              <a:extLst>
                <a:ext uri="{FF2B5EF4-FFF2-40B4-BE49-F238E27FC236}">
                  <a16:creationId xmlns:a16="http://schemas.microsoft.com/office/drawing/2014/main" id="{6ED80BB1-C344-1A47-B480-4658A6994C30}"/>
                </a:ext>
              </a:extLst>
            </p:cNvPr>
            <p:cNvGrpSpPr/>
            <p:nvPr/>
          </p:nvGrpSpPr>
          <p:grpSpPr>
            <a:xfrm>
              <a:off x="9446042" y="2274625"/>
              <a:ext cx="1613544" cy="1595421"/>
              <a:chOff x="2050473" y="4048203"/>
              <a:chExt cx="3227506" cy="3191257"/>
            </a:xfrm>
            <a:solidFill>
              <a:schemeClr val="accent5"/>
            </a:solidFill>
          </p:grpSpPr>
          <p:sp>
            <p:nvSpPr>
              <p:cNvPr id="22" name="Half Frame 21">
                <a:extLst>
                  <a:ext uri="{FF2B5EF4-FFF2-40B4-BE49-F238E27FC236}">
                    <a16:creationId xmlns:a16="http://schemas.microsoft.com/office/drawing/2014/main" id="{63FBBF2B-06E6-CB4C-A1DD-DF44A2153D57}"/>
                  </a:ext>
                </a:extLst>
              </p:cNvPr>
              <p:cNvSpPr/>
              <p:nvPr/>
            </p:nvSpPr>
            <p:spPr>
              <a:xfrm>
                <a:off x="2050473" y="4048203"/>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494949"/>
                  </a:solidFill>
                  <a:latin typeface="Arial" panose="020B0604020202020204" pitchFamily="34" charset="0"/>
                </a:endParaRPr>
              </a:p>
            </p:txBody>
          </p:sp>
          <p:sp>
            <p:nvSpPr>
              <p:cNvPr id="23" name="Half Frame 22">
                <a:extLst>
                  <a:ext uri="{FF2B5EF4-FFF2-40B4-BE49-F238E27FC236}">
                    <a16:creationId xmlns:a16="http://schemas.microsoft.com/office/drawing/2014/main" id="{92855C97-5A7E-8C4B-A109-EF83A2000FC0}"/>
                  </a:ext>
                </a:extLst>
              </p:cNvPr>
              <p:cNvSpPr/>
              <p:nvPr/>
            </p:nvSpPr>
            <p:spPr>
              <a:xfrm rot="10800000">
                <a:off x="2260364" y="4221845"/>
                <a:ext cx="3017615" cy="3017615"/>
              </a:xfrm>
              <a:prstGeom prst="halfFrame">
                <a:avLst>
                  <a:gd name="adj1" fmla="val 10277"/>
                  <a:gd name="adj2" fmla="val 1093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494949"/>
                  </a:solidFill>
                  <a:latin typeface="Arial" panose="020B0604020202020204" pitchFamily="34" charset="0"/>
                </a:endParaRPr>
              </a:p>
            </p:txBody>
          </p:sp>
        </p:grpSp>
        <p:pic>
          <p:nvPicPr>
            <p:cNvPr id="37" name="Picture 36">
              <a:extLst>
                <a:ext uri="{FF2B5EF4-FFF2-40B4-BE49-F238E27FC236}">
                  <a16:creationId xmlns:a16="http://schemas.microsoft.com/office/drawing/2014/main" id="{1423B16D-BC80-4ADB-86C6-C57CAF40876A}"/>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727929" y="2568228"/>
              <a:ext cx="1016923" cy="1016923"/>
            </a:xfrm>
            <a:prstGeom prst="rect">
              <a:avLst/>
            </a:prstGeom>
          </p:spPr>
        </p:pic>
      </p:grpSp>
      <p:grpSp>
        <p:nvGrpSpPr>
          <p:cNvPr id="12" name="Group 11">
            <a:extLst>
              <a:ext uri="{FF2B5EF4-FFF2-40B4-BE49-F238E27FC236}">
                <a16:creationId xmlns:a16="http://schemas.microsoft.com/office/drawing/2014/main" id="{56324A55-B498-4BD3-865A-D575E5266CCF}"/>
              </a:ext>
            </a:extLst>
          </p:cNvPr>
          <p:cNvGrpSpPr/>
          <p:nvPr/>
        </p:nvGrpSpPr>
        <p:grpSpPr>
          <a:xfrm>
            <a:off x="1106142" y="2446028"/>
            <a:ext cx="1435668" cy="1325563"/>
            <a:chOff x="1027484" y="2274625"/>
            <a:chExt cx="1613544" cy="1595421"/>
          </a:xfrm>
        </p:grpSpPr>
        <p:grpSp>
          <p:nvGrpSpPr>
            <p:cNvPr id="5" name="Group 4">
              <a:extLst>
                <a:ext uri="{FF2B5EF4-FFF2-40B4-BE49-F238E27FC236}">
                  <a16:creationId xmlns:a16="http://schemas.microsoft.com/office/drawing/2014/main" id="{7D7DA86E-7379-1E4F-BE28-FDAEA2263B1D}"/>
                </a:ext>
              </a:extLst>
            </p:cNvPr>
            <p:cNvGrpSpPr/>
            <p:nvPr/>
          </p:nvGrpSpPr>
          <p:grpSpPr>
            <a:xfrm>
              <a:off x="1027484" y="2274625"/>
              <a:ext cx="1613544" cy="1595421"/>
              <a:chOff x="2050473" y="4048203"/>
              <a:chExt cx="3227506" cy="3191257"/>
            </a:xfrm>
          </p:grpSpPr>
          <p:sp>
            <p:nvSpPr>
              <p:cNvPr id="3" name="Half Frame 2">
                <a:extLst>
                  <a:ext uri="{FF2B5EF4-FFF2-40B4-BE49-F238E27FC236}">
                    <a16:creationId xmlns:a16="http://schemas.microsoft.com/office/drawing/2014/main" id="{FDC8D732-26F6-8B43-9B83-A5D53D3254D7}"/>
                  </a:ext>
                </a:extLst>
              </p:cNvPr>
              <p:cNvSpPr/>
              <p:nvPr/>
            </p:nvSpPr>
            <p:spPr>
              <a:xfrm>
                <a:off x="2050473" y="4048203"/>
                <a:ext cx="3017615" cy="3017615"/>
              </a:xfrm>
              <a:prstGeom prst="halfFrame">
                <a:avLst>
                  <a:gd name="adj1" fmla="val 10277"/>
                  <a:gd name="adj2" fmla="val 109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494949"/>
                  </a:solidFill>
                  <a:latin typeface="Arial" panose="020B0604020202020204" pitchFamily="34" charset="0"/>
                </a:endParaRPr>
              </a:p>
            </p:txBody>
          </p:sp>
          <p:sp>
            <p:nvSpPr>
              <p:cNvPr id="4" name="Half Frame 3">
                <a:extLst>
                  <a:ext uri="{FF2B5EF4-FFF2-40B4-BE49-F238E27FC236}">
                    <a16:creationId xmlns:a16="http://schemas.microsoft.com/office/drawing/2014/main" id="{8D507C4B-BE9B-194D-8F10-C5B63019E26C}"/>
                  </a:ext>
                </a:extLst>
              </p:cNvPr>
              <p:cNvSpPr/>
              <p:nvPr/>
            </p:nvSpPr>
            <p:spPr>
              <a:xfrm rot="10800000">
                <a:off x="2260364" y="4221845"/>
                <a:ext cx="3017615" cy="3017615"/>
              </a:xfrm>
              <a:prstGeom prst="halfFrame">
                <a:avLst>
                  <a:gd name="adj1" fmla="val 10277"/>
                  <a:gd name="adj2" fmla="val 109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494949"/>
                  </a:solidFill>
                  <a:latin typeface="Arial" panose="020B0604020202020204" pitchFamily="34" charset="0"/>
                </a:endParaRPr>
              </a:p>
            </p:txBody>
          </p:sp>
        </p:grpSp>
        <p:pic>
          <p:nvPicPr>
            <p:cNvPr id="48" name="Picture 47">
              <a:extLst>
                <a:ext uri="{FF2B5EF4-FFF2-40B4-BE49-F238E27FC236}">
                  <a16:creationId xmlns:a16="http://schemas.microsoft.com/office/drawing/2014/main" id="{9EDD12A9-5B5A-4F96-B4AB-65E9028848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7652" y="2667969"/>
              <a:ext cx="886333" cy="886333"/>
            </a:xfrm>
            <a:prstGeom prst="rect">
              <a:avLst/>
            </a:prstGeom>
          </p:spPr>
        </p:pic>
      </p:grpSp>
    </p:spTree>
    <p:extLst>
      <p:ext uri="{BB962C8B-B14F-4D97-AF65-F5344CB8AC3E}">
        <p14:creationId xmlns:p14="http://schemas.microsoft.com/office/powerpoint/2010/main" val="1267765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ECC4B6-F138-A048-96D2-077D890ACDB9}"/>
              </a:ext>
            </a:extLst>
          </p:cNvPr>
          <p:cNvSpPr/>
          <p:nvPr/>
        </p:nvSpPr>
        <p:spPr>
          <a:xfrm>
            <a:off x="571163" y="3086866"/>
            <a:ext cx="1742091" cy="31577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95000"/>
                </a:schemeClr>
              </a:solidFill>
              <a:latin typeface="Arial" panose="020B0604020202020204" pitchFamily="34" charset="0"/>
            </a:endParaRPr>
          </a:p>
        </p:txBody>
      </p:sp>
      <p:sp>
        <p:nvSpPr>
          <p:cNvPr id="8" name="TextBox 7">
            <a:extLst>
              <a:ext uri="{FF2B5EF4-FFF2-40B4-BE49-F238E27FC236}">
                <a16:creationId xmlns:a16="http://schemas.microsoft.com/office/drawing/2014/main" id="{F53D5784-8290-BB47-9E70-506E89E9C9EA}"/>
              </a:ext>
            </a:extLst>
          </p:cNvPr>
          <p:cNvSpPr txBox="1"/>
          <p:nvPr/>
        </p:nvSpPr>
        <p:spPr>
          <a:xfrm>
            <a:off x="603663" y="3360384"/>
            <a:ext cx="1742091" cy="830997"/>
          </a:xfrm>
          <a:prstGeom prst="rect">
            <a:avLst/>
          </a:prstGeom>
          <a:noFill/>
        </p:spPr>
        <p:txBody>
          <a:bodyPr wrap="square" rtlCol="0" anchor="ctr">
            <a:spAutoFit/>
          </a:bodyPr>
          <a:lstStyle/>
          <a:p>
            <a:pPr algn="ctr"/>
            <a:r>
              <a:rPr lang="en-US" sz="1600" b="1" dirty="0">
                <a:solidFill>
                  <a:schemeClr val="accent1">
                    <a:lumMod val="75000"/>
                  </a:schemeClr>
                </a:solidFill>
                <a:latin typeface="Montserrat" pitchFamily="2" charset="77"/>
                <a:cs typeface="Poppins" pitchFamily="2" charset="77"/>
              </a:rPr>
              <a:t>Business Application Integration</a:t>
            </a:r>
          </a:p>
        </p:txBody>
      </p:sp>
      <p:sp>
        <p:nvSpPr>
          <p:cNvPr id="9" name="Subtitle 2">
            <a:extLst>
              <a:ext uri="{FF2B5EF4-FFF2-40B4-BE49-F238E27FC236}">
                <a16:creationId xmlns:a16="http://schemas.microsoft.com/office/drawing/2014/main" id="{3254BA69-8120-3F49-BA1C-1F233C664B2C}"/>
              </a:ext>
            </a:extLst>
          </p:cNvPr>
          <p:cNvSpPr txBox="1">
            <a:spLocks/>
          </p:cNvSpPr>
          <p:nvPr/>
        </p:nvSpPr>
        <p:spPr>
          <a:xfrm>
            <a:off x="666390" y="4198071"/>
            <a:ext cx="1570132" cy="1048294"/>
          </a:xfrm>
          <a:prstGeom prst="rect">
            <a:avLst/>
          </a:prstGeom>
        </p:spPr>
        <p:txBody>
          <a:bodyPr vert="horz" wrap="square" lIns="45714" tIns="22857" rIns="45714" bIns="22857"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CA" sz="1100" dirty="0">
                <a:effectLst/>
                <a:latin typeface="+mn-lt"/>
                <a:ea typeface="Calibri" panose="020F0502020204030204" pitchFamily="34" charset="0"/>
                <a:cs typeface="Arial" panose="020B0604020202020204" pitchFamily="34" charset="0"/>
              </a:rPr>
              <a:t>APIs available for straightforward integration with multiple business systems such as ERP or CRM.</a:t>
            </a:r>
          </a:p>
        </p:txBody>
      </p:sp>
      <p:sp>
        <p:nvSpPr>
          <p:cNvPr id="12" name="Rectangle 11">
            <a:extLst>
              <a:ext uri="{FF2B5EF4-FFF2-40B4-BE49-F238E27FC236}">
                <a16:creationId xmlns:a16="http://schemas.microsoft.com/office/drawing/2014/main" id="{855EF060-08D3-7340-9A27-3366B8B6C3A9}"/>
              </a:ext>
            </a:extLst>
          </p:cNvPr>
          <p:cNvSpPr/>
          <p:nvPr/>
        </p:nvSpPr>
        <p:spPr>
          <a:xfrm>
            <a:off x="4285377" y="3086866"/>
            <a:ext cx="1742091" cy="31577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95000"/>
                </a:schemeClr>
              </a:solidFill>
              <a:latin typeface="Arial" panose="020B0604020202020204" pitchFamily="34" charset="0"/>
            </a:endParaRPr>
          </a:p>
        </p:txBody>
      </p:sp>
      <p:sp>
        <p:nvSpPr>
          <p:cNvPr id="16" name="TextBox 15">
            <a:extLst>
              <a:ext uri="{FF2B5EF4-FFF2-40B4-BE49-F238E27FC236}">
                <a16:creationId xmlns:a16="http://schemas.microsoft.com/office/drawing/2014/main" id="{214CB919-2D08-3C4A-BEAD-CE3B81A8BB6C}"/>
              </a:ext>
            </a:extLst>
          </p:cNvPr>
          <p:cNvSpPr txBox="1"/>
          <p:nvPr/>
        </p:nvSpPr>
        <p:spPr>
          <a:xfrm>
            <a:off x="4285377" y="3364356"/>
            <a:ext cx="1742092" cy="584775"/>
          </a:xfrm>
          <a:prstGeom prst="rect">
            <a:avLst/>
          </a:prstGeom>
          <a:noFill/>
        </p:spPr>
        <p:txBody>
          <a:bodyPr wrap="square" rtlCol="0" anchor="ctr">
            <a:spAutoFit/>
          </a:bodyPr>
          <a:lstStyle/>
          <a:p>
            <a:pPr algn="ctr"/>
            <a:r>
              <a:rPr lang="en-US" sz="1600" b="1" dirty="0">
                <a:solidFill>
                  <a:schemeClr val="accent3">
                    <a:lumMod val="75000"/>
                  </a:schemeClr>
                </a:solidFill>
                <a:latin typeface="Montserrat" pitchFamily="2" charset="77"/>
                <a:cs typeface="Poppins" pitchFamily="2" charset="77"/>
              </a:rPr>
              <a:t>Integration with IT tools</a:t>
            </a:r>
          </a:p>
        </p:txBody>
      </p:sp>
      <p:sp>
        <p:nvSpPr>
          <p:cNvPr id="17" name="Subtitle 2">
            <a:extLst>
              <a:ext uri="{FF2B5EF4-FFF2-40B4-BE49-F238E27FC236}">
                <a16:creationId xmlns:a16="http://schemas.microsoft.com/office/drawing/2014/main" id="{824DDC0D-663A-1041-8970-92F66DD0DC15}"/>
              </a:ext>
            </a:extLst>
          </p:cNvPr>
          <p:cNvSpPr txBox="1">
            <a:spLocks/>
          </p:cNvSpPr>
          <p:nvPr/>
        </p:nvSpPr>
        <p:spPr>
          <a:xfrm>
            <a:off x="4362099" y="3976472"/>
            <a:ext cx="1570132" cy="1251427"/>
          </a:xfrm>
          <a:prstGeom prst="rect">
            <a:avLst/>
          </a:prstGeom>
        </p:spPr>
        <p:txBody>
          <a:bodyPr vert="horz" wrap="square" lIns="45714" tIns="22857" rIns="45714" bIns="22857"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CA" sz="1100" dirty="0">
                <a:effectLst/>
                <a:latin typeface="+mn-lt"/>
                <a:ea typeface="Calibri" panose="020F0502020204030204" pitchFamily="34" charset="0"/>
                <a:cs typeface="Arial" panose="020B0604020202020204" pitchFamily="34" charset="0"/>
              </a:rPr>
              <a:t>Integration with tools to assist the user that enable connection from within the ticket, capturing information as it is created.</a:t>
            </a:r>
          </a:p>
        </p:txBody>
      </p:sp>
      <p:sp>
        <p:nvSpPr>
          <p:cNvPr id="19" name="Rectangle 18">
            <a:extLst>
              <a:ext uri="{FF2B5EF4-FFF2-40B4-BE49-F238E27FC236}">
                <a16:creationId xmlns:a16="http://schemas.microsoft.com/office/drawing/2014/main" id="{FDD7D2A5-7F30-7D48-BA91-522CE5082F8B}"/>
              </a:ext>
            </a:extLst>
          </p:cNvPr>
          <p:cNvSpPr/>
          <p:nvPr/>
        </p:nvSpPr>
        <p:spPr>
          <a:xfrm>
            <a:off x="2444520" y="3086866"/>
            <a:ext cx="1742091" cy="31577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95000"/>
                </a:schemeClr>
              </a:solidFill>
              <a:latin typeface="Arial" panose="020B0604020202020204" pitchFamily="34" charset="0"/>
            </a:endParaRPr>
          </a:p>
        </p:txBody>
      </p:sp>
      <p:sp>
        <p:nvSpPr>
          <p:cNvPr id="23" name="TextBox 22">
            <a:extLst>
              <a:ext uri="{FF2B5EF4-FFF2-40B4-BE49-F238E27FC236}">
                <a16:creationId xmlns:a16="http://schemas.microsoft.com/office/drawing/2014/main" id="{35FC6C5C-25E1-E049-AE8F-1BA097F7F43A}"/>
              </a:ext>
            </a:extLst>
          </p:cNvPr>
          <p:cNvSpPr txBox="1"/>
          <p:nvPr/>
        </p:nvSpPr>
        <p:spPr>
          <a:xfrm>
            <a:off x="2353390" y="3360384"/>
            <a:ext cx="1909943" cy="830997"/>
          </a:xfrm>
          <a:prstGeom prst="rect">
            <a:avLst/>
          </a:prstGeom>
          <a:noFill/>
        </p:spPr>
        <p:txBody>
          <a:bodyPr wrap="square" rtlCol="0" anchor="ctr">
            <a:spAutoFit/>
          </a:bodyPr>
          <a:lstStyle/>
          <a:p>
            <a:pPr algn="ctr"/>
            <a:r>
              <a:rPr lang="en-US" sz="1600" b="1" dirty="0">
                <a:solidFill>
                  <a:schemeClr val="accent2">
                    <a:lumMod val="75000"/>
                  </a:schemeClr>
                </a:solidFill>
                <a:latin typeface="Montserrat" pitchFamily="2" charset="77"/>
                <a:cs typeface="Poppins" pitchFamily="2" charset="77"/>
              </a:rPr>
              <a:t>End-User Support solutions</a:t>
            </a:r>
          </a:p>
        </p:txBody>
      </p:sp>
      <p:sp>
        <p:nvSpPr>
          <p:cNvPr id="24" name="Subtitle 2">
            <a:extLst>
              <a:ext uri="{FF2B5EF4-FFF2-40B4-BE49-F238E27FC236}">
                <a16:creationId xmlns:a16="http://schemas.microsoft.com/office/drawing/2014/main" id="{0A4E749C-C01F-134B-951B-88AF66A65C10}"/>
              </a:ext>
            </a:extLst>
          </p:cNvPr>
          <p:cNvSpPr txBox="1">
            <a:spLocks/>
          </p:cNvSpPr>
          <p:nvPr/>
        </p:nvSpPr>
        <p:spPr>
          <a:xfrm>
            <a:off x="2539229" y="4187480"/>
            <a:ext cx="1570132" cy="1454559"/>
          </a:xfrm>
          <a:prstGeom prst="rect">
            <a:avLst/>
          </a:prstGeom>
        </p:spPr>
        <p:txBody>
          <a:bodyPr vert="horz" wrap="square" lIns="45714" tIns="22857" rIns="45714" bIns="22857"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CA" sz="1100" dirty="0">
                <a:effectLst/>
                <a:latin typeface="+mn-lt"/>
                <a:ea typeface="Calibri" panose="020F0502020204030204" pitchFamily="34" charset="0"/>
                <a:cs typeface="Arial" panose="020B0604020202020204" pitchFamily="34" charset="0"/>
              </a:rPr>
              <a:t>Tools to benefit end users such as single sign-on to self-serve, password reset, screen capture in ticket, and dynamic FAQ matching to ticket key words.</a:t>
            </a:r>
          </a:p>
        </p:txBody>
      </p:sp>
      <p:sp>
        <p:nvSpPr>
          <p:cNvPr id="26" name="Rectangle 25">
            <a:extLst>
              <a:ext uri="{FF2B5EF4-FFF2-40B4-BE49-F238E27FC236}">
                <a16:creationId xmlns:a16="http://schemas.microsoft.com/office/drawing/2014/main" id="{6F3B7D30-B88E-6C4F-AFBE-C6710E364C8B}"/>
              </a:ext>
            </a:extLst>
          </p:cNvPr>
          <p:cNvSpPr/>
          <p:nvPr/>
        </p:nvSpPr>
        <p:spPr>
          <a:xfrm>
            <a:off x="8001787" y="3009941"/>
            <a:ext cx="1742091" cy="323049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95000"/>
                </a:schemeClr>
              </a:solidFill>
              <a:latin typeface="Arial" panose="020B0604020202020204" pitchFamily="34" charset="0"/>
            </a:endParaRPr>
          </a:p>
        </p:txBody>
      </p:sp>
      <p:sp>
        <p:nvSpPr>
          <p:cNvPr id="30" name="TextBox 29">
            <a:extLst>
              <a:ext uri="{FF2B5EF4-FFF2-40B4-BE49-F238E27FC236}">
                <a16:creationId xmlns:a16="http://schemas.microsoft.com/office/drawing/2014/main" id="{646CA282-C329-1A41-9164-E8E1BDB7D7D4}"/>
              </a:ext>
            </a:extLst>
          </p:cNvPr>
          <p:cNvSpPr txBox="1"/>
          <p:nvPr/>
        </p:nvSpPr>
        <p:spPr>
          <a:xfrm>
            <a:off x="7978865" y="3345288"/>
            <a:ext cx="1778879" cy="830997"/>
          </a:xfrm>
          <a:prstGeom prst="rect">
            <a:avLst/>
          </a:prstGeom>
          <a:noFill/>
        </p:spPr>
        <p:txBody>
          <a:bodyPr wrap="square" rtlCol="0" anchor="ctr">
            <a:spAutoFit/>
          </a:bodyPr>
          <a:lstStyle/>
          <a:p>
            <a:pPr algn="ctr"/>
            <a:r>
              <a:rPr lang="en-US" sz="1600" b="1" dirty="0">
                <a:solidFill>
                  <a:schemeClr val="accent5">
                    <a:lumMod val="75000"/>
                  </a:schemeClr>
                </a:solidFill>
                <a:latin typeface="Montserrat" pitchFamily="2" charset="77"/>
                <a:cs typeface="Poppins" pitchFamily="2" charset="77"/>
              </a:rPr>
              <a:t>Systems Management Integration</a:t>
            </a:r>
          </a:p>
        </p:txBody>
      </p:sp>
      <p:sp>
        <p:nvSpPr>
          <p:cNvPr id="31" name="Subtitle 2">
            <a:extLst>
              <a:ext uri="{FF2B5EF4-FFF2-40B4-BE49-F238E27FC236}">
                <a16:creationId xmlns:a16="http://schemas.microsoft.com/office/drawing/2014/main" id="{601B3A6D-1757-EC46-ACAF-F01EED778AF4}"/>
              </a:ext>
            </a:extLst>
          </p:cNvPr>
          <p:cNvSpPr txBox="1">
            <a:spLocks/>
          </p:cNvSpPr>
          <p:nvPr/>
        </p:nvSpPr>
        <p:spPr>
          <a:xfrm>
            <a:off x="7976118" y="4130885"/>
            <a:ext cx="1735908" cy="1860824"/>
          </a:xfrm>
          <a:prstGeom prst="rect">
            <a:avLst/>
          </a:prstGeom>
        </p:spPr>
        <p:txBody>
          <a:bodyPr vert="horz" wrap="square" lIns="45714" tIns="22857" rIns="45714" bIns="22857"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1590"/>
            <a:r>
              <a:rPr lang="en-CA" sz="1100" dirty="0">
                <a:effectLst/>
                <a:latin typeface="+mn-lt"/>
                <a:ea typeface="Calibri" panose="020F0502020204030204" pitchFamily="34" charset="0"/>
                <a:cs typeface="Arial" panose="020B0604020202020204" pitchFamily="34" charset="0"/>
              </a:rPr>
              <a:t>APIs available for straightforward integration with multiple systems management tools such as network monitoring to create tickets for action items. May include aggregated alerts, views, and dashboards</a:t>
            </a:r>
          </a:p>
        </p:txBody>
      </p:sp>
      <p:sp>
        <p:nvSpPr>
          <p:cNvPr id="33" name="Rectangle 32">
            <a:extLst>
              <a:ext uri="{FF2B5EF4-FFF2-40B4-BE49-F238E27FC236}">
                <a16:creationId xmlns:a16="http://schemas.microsoft.com/office/drawing/2014/main" id="{B837D1C6-0131-0A4A-9164-FD97AD458966}"/>
              </a:ext>
            </a:extLst>
          </p:cNvPr>
          <p:cNvSpPr/>
          <p:nvPr/>
        </p:nvSpPr>
        <p:spPr>
          <a:xfrm>
            <a:off x="6142944" y="3009941"/>
            <a:ext cx="1742091" cy="323049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95000"/>
                </a:schemeClr>
              </a:solidFill>
              <a:latin typeface="Arial" panose="020B0604020202020204" pitchFamily="34" charset="0"/>
            </a:endParaRPr>
          </a:p>
        </p:txBody>
      </p:sp>
      <p:sp>
        <p:nvSpPr>
          <p:cNvPr id="37" name="TextBox 36">
            <a:extLst>
              <a:ext uri="{FF2B5EF4-FFF2-40B4-BE49-F238E27FC236}">
                <a16:creationId xmlns:a16="http://schemas.microsoft.com/office/drawing/2014/main" id="{6C6A3BC1-6244-2145-886D-37465F6CEBB1}"/>
              </a:ext>
            </a:extLst>
          </p:cNvPr>
          <p:cNvSpPr txBox="1"/>
          <p:nvPr/>
        </p:nvSpPr>
        <p:spPr>
          <a:xfrm>
            <a:off x="6122176" y="3350323"/>
            <a:ext cx="1778879" cy="584775"/>
          </a:xfrm>
          <a:prstGeom prst="rect">
            <a:avLst/>
          </a:prstGeom>
          <a:noFill/>
        </p:spPr>
        <p:txBody>
          <a:bodyPr wrap="square" rtlCol="0" anchor="ctr">
            <a:spAutoFit/>
          </a:bodyPr>
          <a:lstStyle/>
          <a:p>
            <a:pPr algn="ctr"/>
            <a:r>
              <a:rPr lang="en-US" sz="1600" b="1" dirty="0">
                <a:solidFill>
                  <a:schemeClr val="accent4">
                    <a:lumMod val="75000"/>
                  </a:schemeClr>
                </a:solidFill>
                <a:latin typeface="Montserrat" pitchFamily="2" charset="77"/>
                <a:cs typeface="Poppins" pitchFamily="2" charset="77"/>
              </a:rPr>
              <a:t>Multi-device capability</a:t>
            </a:r>
          </a:p>
        </p:txBody>
      </p:sp>
      <p:sp>
        <p:nvSpPr>
          <p:cNvPr id="38" name="Subtitle 2">
            <a:extLst>
              <a:ext uri="{FF2B5EF4-FFF2-40B4-BE49-F238E27FC236}">
                <a16:creationId xmlns:a16="http://schemas.microsoft.com/office/drawing/2014/main" id="{B22EC44D-2CAC-D947-A207-C06E034A20A4}"/>
              </a:ext>
            </a:extLst>
          </p:cNvPr>
          <p:cNvSpPr txBox="1">
            <a:spLocks/>
          </p:cNvSpPr>
          <p:nvPr/>
        </p:nvSpPr>
        <p:spPr>
          <a:xfrm>
            <a:off x="6238929" y="3976472"/>
            <a:ext cx="1570132" cy="1454559"/>
          </a:xfrm>
          <a:prstGeom prst="rect">
            <a:avLst/>
          </a:prstGeom>
        </p:spPr>
        <p:txBody>
          <a:bodyPr vert="horz" wrap="square" lIns="45714" tIns="22857" rIns="45714" bIns="22857"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CA" sz="1100" dirty="0">
                <a:effectLst/>
                <a:latin typeface="+mn-lt"/>
                <a:ea typeface="Calibri" panose="020F0502020204030204" pitchFamily="34" charset="0"/>
                <a:cs typeface="Arial" panose="020B0604020202020204" pitchFamily="34" charset="0"/>
              </a:rPr>
              <a:t>Intuitive interface for any device for any role (end user, technician, approver) providing access via web or native mobile app for end users and technicians.</a:t>
            </a:r>
          </a:p>
        </p:txBody>
      </p:sp>
      <p:grpSp>
        <p:nvGrpSpPr>
          <p:cNvPr id="22" name="Group 21">
            <a:extLst>
              <a:ext uri="{FF2B5EF4-FFF2-40B4-BE49-F238E27FC236}">
                <a16:creationId xmlns:a16="http://schemas.microsoft.com/office/drawing/2014/main" id="{EC3BCA2D-4CE3-4133-8DE9-79FC2AEB5FD3}"/>
              </a:ext>
            </a:extLst>
          </p:cNvPr>
          <p:cNvGrpSpPr/>
          <p:nvPr/>
        </p:nvGrpSpPr>
        <p:grpSpPr>
          <a:xfrm>
            <a:off x="6142944" y="2158470"/>
            <a:ext cx="1742091" cy="1184760"/>
            <a:chOff x="7260132" y="1713754"/>
            <a:chExt cx="1918182" cy="1333026"/>
          </a:xfrm>
        </p:grpSpPr>
        <p:sp>
          <p:nvSpPr>
            <p:cNvPr id="34" name="Rectangle 33">
              <a:extLst>
                <a:ext uri="{FF2B5EF4-FFF2-40B4-BE49-F238E27FC236}">
                  <a16:creationId xmlns:a16="http://schemas.microsoft.com/office/drawing/2014/main" id="{68B51E8D-3A09-794E-99EC-1B4DF4C9D361}"/>
                </a:ext>
              </a:extLst>
            </p:cNvPr>
            <p:cNvSpPr/>
            <p:nvPr/>
          </p:nvSpPr>
          <p:spPr>
            <a:xfrm>
              <a:off x="7260132" y="2326784"/>
              <a:ext cx="1918182" cy="719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35" name="Oval 34">
              <a:extLst>
                <a:ext uri="{FF2B5EF4-FFF2-40B4-BE49-F238E27FC236}">
                  <a16:creationId xmlns:a16="http://schemas.microsoft.com/office/drawing/2014/main" id="{8F43A42F-15C4-0F40-BA82-F0F1ED2320DA}"/>
                </a:ext>
              </a:extLst>
            </p:cNvPr>
            <p:cNvSpPr/>
            <p:nvPr/>
          </p:nvSpPr>
          <p:spPr>
            <a:xfrm>
              <a:off x="7606193" y="1713754"/>
              <a:ext cx="1226060" cy="1226060"/>
            </a:xfrm>
            <a:prstGeom prst="ellipse">
              <a:avLst/>
            </a:prstGeom>
            <a:solidFill>
              <a:schemeClr val="bg2"/>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41" name="Freeform 40">
              <a:extLst>
                <a:ext uri="{FF2B5EF4-FFF2-40B4-BE49-F238E27FC236}">
                  <a16:creationId xmlns:a16="http://schemas.microsoft.com/office/drawing/2014/main" id="{28109325-781A-8A4C-89A3-2308D9BF025B}"/>
                </a:ext>
              </a:extLst>
            </p:cNvPr>
            <p:cNvSpPr>
              <a:spLocks noChangeAspect="1" noChangeArrowheads="1"/>
            </p:cNvSpPr>
            <p:nvPr/>
          </p:nvSpPr>
          <p:spPr bwMode="auto">
            <a:xfrm>
              <a:off x="7859705" y="1952413"/>
              <a:ext cx="718008" cy="718928"/>
            </a:xfrm>
            <a:custGeom>
              <a:avLst/>
              <a:gdLst>
                <a:gd name="connsiteX0" fmla="*/ 509588 w 1145140"/>
                <a:gd name="connsiteY0" fmla="*/ 613568 h 1146608"/>
                <a:gd name="connsiteX1" fmla="*/ 525002 w 1145140"/>
                <a:gd name="connsiteY1" fmla="*/ 619969 h 1146608"/>
                <a:gd name="connsiteX2" fmla="*/ 531455 w 1145140"/>
                <a:gd name="connsiteY2" fmla="*/ 635615 h 1146608"/>
                <a:gd name="connsiteX3" fmla="*/ 525002 w 1145140"/>
                <a:gd name="connsiteY3" fmla="*/ 651262 h 1146608"/>
                <a:gd name="connsiteX4" fmla="*/ 509588 w 1145140"/>
                <a:gd name="connsiteY4" fmla="*/ 657663 h 1146608"/>
                <a:gd name="connsiteX5" fmla="*/ 493816 w 1145140"/>
                <a:gd name="connsiteY5" fmla="*/ 651262 h 1146608"/>
                <a:gd name="connsiteX6" fmla="*/ 487363 w 1145140"/>
                <a:gd name="connsiteY6" fmla="*/ 635615 h 1146608"/>
                <a:gd name="connsiteX7" fmla="*/ 493816 w 1145140"/>
                <a:gd name="connsiteY7" fmla="*/ 619969 h 1146608"/>
                <a:gd name="connsiteX8" fmla="*/ 509588 w 1145140"/>
                <a:gd name="connsiteY8" fmla="*/ 613568 h 1146608"/>
                <a:gd name="connsiteX9" fmla="*/ 511833 w 1145140"/>
                <a:gd name="connsiteY9" fmla="*/ 503279 h 1146608"/>
                <a:gd name="connsiteX10" fmla="*/ 382644 w 1145140"/>
                <a:gd name="connsiteY10" fmla="*/ 633188 h 1146608"/>
                <a:gd name="connsiteX11" fmla="*/ 511833 w 1145140"/>
                <a:gd name="connsiteY11" fmla="*/ 763096 h 1146608"/>
                <a:gd name="connsiteX12" fmla="*/ 641741 w 1145140"/>
                <a:gd name="connsiteY12" fmla="*/ 633188 h 1146608"/>
                <a:gd name="connsiteX13" fmla="*/ 617991 w 1145140"/>
                <a:gd name="connsiteY13" fmla="*/ 558697 h 1146608"/>
                <a:gd name="connsiteX14" fmla="*/ 578407 w 1145140"/>
                <a:gd name="connsiteY14" fmla="*/ 598281 h 1146608"/>
                <a:gd name="connsiteX15" fmla="*/ 562573 w 1145140"/>
                <a:gd name="connsiteY15" fmla="*/ 604759 h 1146608"/>
                <a:gd name="connsiteX16" fmla="*/ 546739 w 1145140"/>
                <a:gd name="connsiteY16" fmla="*/ 598281 h 1146608"/>
                <a:gd name="connsiteX17" fmla="*/ 546739 w 1145140"/>
                <a:gd name="connsiteY17" fmla="*/ 566614 h 1146608"/>
                <a:gd name="connsiteX18" fmla="*/ 586683 w 1145140"/>
                <a:gd name="connsiteY18" fmla="*/ 527030 h 1146608"/>
                <a:gd name="connsiteX19" fmla="*/ 511833 w 1145140"/>
                <a:gd name="connsiteY19" fmla="*/ 503279 h 1146608"/>
                <a:gd name="connsiteX20" fmla="*/ 310177 w 1145140"/>
                <a:gd name="connsiteY20" fmla="*/ 407770 h 1146608"/>
                <a:gd name="connsiteX21" fmla="*/ 325982 w 1145140"/>
                <a:gd name="connsiteY21" fmla="*/ 414264 h 1146608"/>
                <a:gd name="connsiteX22" fmla="*/ 325982 w 1145140"/>
                <a:gd name="connsiteY22" fmla="*/ 446014 h 1146608"/>
                <a:gd name="connsiteX23" fmla="*/ 325982 w 1145140"/>
                <a:gd name="connsiteY23" fmla="*/ 446375 h 1146608"/>
                <a:gd name="connsiteX24" fmla="*/ 310177 w 1145140"/>
                <a:gd name="connsiteY24" fmla="*/ 452869 h 1146608"/>
                <a:gd name="connsiteX25" fmla="*/ 294012 w 1145140"/>
                <a:gd name="connsiteY25" fmla="*/ 446375 h 1146608"/>
                <a:gd name="connsiteX26" fmla="*/ 294012 w 1145140"/>
                <a:gd name="connsiteY26" fmla="*/ 414625 h 1146608"/>
                <a:gd name="connsiteX27" fmla="*/ 294371 w 1145140"/>
                <a:gd name="connsiteY27" fmla="*/ 414264 h 1146608"/>
                <a:gd name="connsiteX28" fmla="*/ 310177 w 1145140"/>
                <a:gd name="connsiteY28" fmla="*/ 407770 h 1146608"/>
                <a:gd name="connsiteX29" fmla="*/ 999799 w 1145140"/>
                <a:gd name="connsiteY29" fmla="*/ 176890 h 1146608"/>
                <a:gd name="connsiteX30" fmla="*/ 877447 w 1145140"/>
                <a:gd name="connsiteY30" fmla="*/ 299241 h 1146608"/>
                <a:gd name="connsiteX31" fmla="*/ 814472 w 1145140"/>
                <a:gd name="connsiteY31" fmla="*/ 362216 h 1146608"/>
                <a:gd name="connsiteX32" fmla="*/ 950498 w 1145140"/>
                <a:gd name="connsiteY32" fmla="*/ 362216 h 1146608"/>
                <a:gd name="connsiteX33" fmla="*/ 1093001 w 1145140"/>
                <a:gd name="connsiteY33" fmla="*/ 219713 h 1146608"/>
                <a:gd name="connsiteX34" fmla="*/ 1098039 w 1145140"/>
                <a:gd name="connsiteY34" fmla="*/ 192364 h 1146608"/>
                <a:gd name="connsiteX35" fmla="*/ 1075368 w 1145140"/>
                <a:gd name="connsiteY35" fmla="*/ 176890 h 1146608"/>
                <a:gd name="connsiteX36" fmla="*/ 444862 w 1145140"/>
                <a:gd name="connsiteY36" fmla="*/ 121443 h 1146608"/>
                <a:gd name="connsiteX37" fmla="*/ 579942 w 1145140"/>
                <a:gd name="connsiteY37" fmla="*/ 121443 h 1146608"/>
                <a:gd name="connsiteX38" fmla="*/ 622447 w 1145140"/>
                <a:gd name="connsiteY38" fmla="*/ 163918 h 1146608"/>
                <a:gd name="connsiteX39" fmla="*/ 622447 w 1145140"/>
                <a:gd name="connsiteY39" fmla="*/ 220792 h 1146608"/>
                <a:gd name="connsiteX40" fmla="*/ 655947 w 1145140"/>
                <a:gd name="connsiteY40" fmla="*/ 230870 h 1146608"/>
                <a:gd name="connsiteX41" fmla="*/ 669275 w 1145140"/>
                <a:gd name="connsiteY41" fmla="*/ 259667 h 1146608"/>
                <a:gd name="connsiteX42" fmla="*/ 640818 w 1145140"/>
                <a:gd name="connsiteY42" fmla="*/ 273346 h 1146608"/>
                <a:gd name="connsiteX43" fmla="*/ 609120 w 1145140"/>
                <a:gd name="connsiteY43" fmla="*/ 263627 h 1146608"/>
                <a:gd name="connsiteX44" fmla="*/ 577421 w 1145140"/>
                <a:gd name="connsiteY44" fmla="*/ 222591 h 1146608"/>
                <a:gd name="connsiteX45" fmla="*/ 577421 w 1145140"/>
                <a:gd name="connsiteY45" fmla="*/ 166438 h 1146608"/>
                <a:gd name="connsiteX46" fmla="*/ 447384 w 1145140"/>
                <a:gd name="connsiteY46" fmla="*/ 166438 h 1146608"/>
                <a:gd name="connsiteX47" fmla="*/ 447384 w 1145140"/>
                <a:gd name="connsiteY47" fmla="*/ 222591 h 1146608"/>
                <a:gd name="connsiteX48" fmla="*/ 415685 w 1145140"/>
                <a:gd name="connsiteY48" fmla="*/ 263627 h 1146608"/>
                <a:gd name="connsiteX49" fmla="*/ 319148 w 1145140"/>
                <a:gd name="connsiteY49" fmla="*/ 303942 h 1146608"/>
                <a:gd name="connsiteX50" fmla="*/ 267998 w 1145140"/>
                <a:gd name="connsiteY50" fmla="*/ 297103 h 1146608"/>
                <a:gd name="connsiteX51" fmla="*/ 228014 w 1145140"/>
                <a:gd name="connsiteY51" fmla="*/ 257148 h 1146608"/>
                <a:gd name="connsiteX52" fmla="*/ 135440 w 1145140"/>
                <a:gd name="connsiteY52" fmla="*/ 349297 h 1146608"/>
                <a:gd name="connsiteX53" fmla="*/ 175783 w 1145140"/>
                <a:gd name="connsiteY53" fmla="*/ 389613 h 1146608"/>
                <a:gd name="connsiteX54" fmla="*/ 182627 w 1145140"/>
                <a:gd name="connsiteY54" fmla="*/ 440727 h 1146608"/>
                <a:gd name="connsiteX55" fmla="*/ 142644 w 1145140"/>
                <a:gd name="connsiteY55" fmla="*/ 537196 h 1146608"/>
                <a:gd name="connsiteX56" fmla="*/ 101580 w 1145140"/>
                <a:gd name="connsiteY56" fmla="*/ 568513 h 1146608"/>
                <a:gd name="connsiteX57" fmla="*/ 44666 w 1145140"/>
                <a:gd name="connsiteY57" fmla="*/ 568513 h 1146608"/>
                <a:gd name="connsiteX58" fmla="*/ 44666 w 1145140"/>
                <a:gd name="connsiteY58" fmla="*/ 699178 h 1146608"/>
                <a:gd name="connsiteX59" fmla="*/ 101580 w 1145140"/>
                <a:gd name="connsiteY59" fmla="*/ 699178 h 1146608"/>
                <a:gd name="connsiteX60" fmla="*/ 142644 w 1145140"/>
                <a:gd name="connsiteY60" fmla="*/ 730495 h 1146608"/>
                <a:gd name="connsiteX61" fmla="*/ 182627 w 1145140"/>
                <a:gd name="connsiteY61" fmla="*/ 826964 h 1146608"/>
                <a:gd name="connsiteX62" fmla="*/ 175783 w 1145140"/>
                <a:gd name="connsiteY62" fmla="*/ 878078 h 1146608"/>
                <a:gd name="connsiteX63" fmla="*/ 135440 w 1145140"/>
                <a:gd name="connsiteY63" fmla="*/ 918394 h 1146608"/>
                <a:gd name="connsiteX64" fmla="*/ 228014 w 1145140"/>
                <a:gd name="connsiteY64" fmla="*/ 1010903 h 1146608"/>
                <a:gd name="connsiteX65" fmla="*/ 268358 w 1145140"/>
                <a:gd name="connsiteY65" fmla="*/ 970228 h 1146608"/>
                <a:gd name="connsiteX66" fmla="*/ 319508 w 1145140"/>
                <a:gd name="connsiteY66" fmla="*/ 963749 h 1146608"/>
                <a:gd name="connsiteX67" fmla="*/ 415685 w 1145140"/>
                <a:gd name="connsiteY67" fmla="*/ 1003704 h 1146608"/>
                <a:gd name="connsiteX68" fmla="*/ 447384 w 1145140"/>
                <a:gd name="connsiteY68" fmla="*/ 1044380 h 1146608"/>
                <a:gd name="connsiteX69" fmla="*/ 447384 w 1145140"/>
                <a:gd name="connsiteY69" fmla="*/ 1101613 h 1146608"/>
                <a:gd name="connsiteX70" fmla="*/ 577781 w 1145140"/>
                <a:gd name="connsiteY70" fmla="*/ 1101613 h 1146608"/>
                <a:gd name="connsiteX71" fmla="*/ 577781 w 1145140"/>
                <a:gd name="connsiteY71" fmla="*/ 1044740 h 1146608"/>
                <a:gd name="connsiteX72" fmla="*/ 609120 w 1145140"/>
                <a:gd name="connsiteY72" fmla="*/ 1003704 h 1146608"/>
                <a:gd name="connsiteX73" fmla="*/ 705657 w 1145140"/>
                <a:gd name="connsiteY73" fmla="*/ 964109 h 1146608"/>
                <a:gd name="connsiteX74" fmla="*/ 756807 w 1145140"/>
                <a:gd name="connsiteY74" fmla="*/ 970588 h 1146608"/>
                <a:gd name="connsiteX75" fmla="*/ 797150 w 1145140"/>
                <a:gd name="connsiteY75" fmla="*/ 1010903 h 1146608"/>
                <a:gd name="connsiteX76" fmla="*/ 889365 w 1145140"/>
                <a:gd name="connsiteY76" fmla="*/ 918394 h 1146608"/>
                <a:gd name="connsiteX77" fmla="*/ 849381 w 1145140"/>
                <a:gd name="connsiteY77" fmla="*/ 878438 h 1146608"/>
                <a:gd name="connsiteX78" fmla="*/ 842897 w 1145140"/>
                <a:gd name="connsiteY78" fmla="*/ 827324 h 1146608"/>
                <a:gd name="connsiteX79" fmla="*/ 882881 w 1145140"/>
                <a:gd name="connsiteY79" fmla="*/ 730495 h 1146608"/>
                <a:gd name="connsiteX80" fmla="*/ 923945 w 1145140"/>
                <a:gd name="connsiteY80" fmla="*/ 699178 h 1146608"/>
                <a:gd name="connsiteX81" fmla="*/ 980138 w 1145140"/>
                <a:gd name="connsiteY81" fmla="*/ 699178 h 1146608"/>
                <a:gd name="connsiteX82" fmla="*/ 980138 w 1145140"/>
                <a:gd name="connsiteY82" fmla="*/ 568513 h 1146608"/>
                <a:gd name="connsiteX83" fmla="*/ 923945 w 1145140"/>
                <a:gd name="connsiteY83" fmla="*/ 568513 h 1146608"/>
                <a:gd name="connsiteX84" fmla="*/ 882881 w 1145140"/>
                <a:gd name="connsiteY84" fmla="*/ 537196 h 1146608"/>
                <a:gd name="connsiteX85" fmla="*/ 873155 w 1145140"/>
                <a:gd name="connsiteY85" fmla="*/ 504800 h 1146608"/>
                <a:gd name="connsiteX86" fmla="*/ 886483 w 1145140"/>
                <a:gd name="connsiteY86" fmla="*/ 476363 h 1146608"/>
                <a:gd name="connsiteX87" fmla="*/ 915300 w 1145140"/>
                <a:gd name="connsiteY87" fmla="*/ 489681 h 1146608"/>
                <a:gd name="connsiteX88" fmla="*/ 925746 w 1145140"/>
                <a:gd name="connsiteY88" fmla="*/ 523878 h 1146608"/>
                <a:gd name="connsiteX89" fmla="*/ 982660 w 1145140"/>
                <a:gd name="connsiteY89" fmla="*/ 523878 h 1146608"/>
                <a:gd name="connsiteX90" fmla="*/ 1025165 w 1145140"/>
                <a:gd name="connsiteY90" fmla="*/ 565993 h 1146608"/>
                <a:gd name="connsiteX91" fmla="*/ 1025165 w 1145140"/>
                <a:gd name="connsiteY91" fmla="*/ 701698 h 1146608"/>
                <a:gd name="connsiteX92" fmla="*/ 982660 w 1145140"/>
                <a:gd name="connsiteY92" fmla="*/ 743813 h 1146608"/>
                <a:gd name="connsiteX93" fmla="*/ 925746 w 1145140"/>
                <a:gd name="connsiteY93" fmla="*/ 743813 h 1146608"/>
                <a:gd name="connsiteX94" fmla="*/ 882521 w 1145140"/>
                <a:gd name="connsiteY94" fmla="*/ 848202 h 1146608"/>
                <a:gd name="connsiteX95" fmla="*/ 922865 w 1145140"/>
                <a:gd name="connsiteY95" fmla="*/ 888517 h 1146608"/>
                <a:gd name="connsiteX96" fmla="*/ 922865 w 1145140"/>
                <a:gd name="connsiteY96" fmla="*/ 948271 h 1146608"/>
                <a:gd name="connsiteX97" fmla="*/ 827048 w 1145140"/>
                <a:gd name="connsiteY97" fmla="*/ 1044020 h 1146608"/>
                <a:gd name="connsiteX98" fmla="*/ 766893 w 1145140"/>
                <a:gd name="connsiteY98" fmla="*/ 1044020 h 1146608"/>
                <a:gd name="connsiteX99" fmla="*/ 726549 w 1145140"/>
                <a:gd name="connsiteY99" fmla="*/ 1003704 h 1146608"/>
                <a:gd name="connsiteX100" fmla="*/ 622447 w 1145140"/>
                <a:gd name="connsiteY100" fmla="*/ 1046539 h 1146608"/>
                <a:gd name="connsiteX101" fmla="*/ 622447 w 1145140"/>
                <a:gd name="connsiteY101" fmla="*/ 1104133 h 1146608"/>
                <a:gd name="connsiteX102" fmla="*/ 579942 w 1145140"/>
                <a:gd name="connsiteY102" fmla="*/ 1146608 h 1146608"/>
                <a:gd name="connsiteX103" fmla="*/ 444862 w 1145140"/>
                <a:gd name="connsiteY103" fmla="*/ 1146608 h 1146608"/>
                <a:gd name="connsiteX104" fmla="*/ 402357 w 1145140"/>
                <a:gd name="connsiteY104" fmla="*/ 1104133 h 1146608"/>
                <a:gd name="connsiteX105" fmla="*/ 402357 w 1145140"/>
                <a:gd name="connsiteY105" fmla="*/ 1046539 h 1146608"/>
                <a:gd name="connsiteX106" fmla="*/ 298616 w 1145140"/>
                <a:gd name="connsiteY106" fmla="*/ 1003344 h 1146608"/>
                <a:gd name="connsiteX107" fmla="*/ 257552 w 1145140"/>
                <a:gd name="connsiteY107" fmla="*/ 1044020 h 1146608"/>
                <a:gd name="connsiteX108" fmla="*/ 197756 w 1145140"/>
                <a:gd name="connsiteY108" fmla="*/ 1044020 h 1146608"/>
                <a:gd name="connsiteX109" fmla="*/ 101940 w 1145140"/>
                <a:gd name="connsiteY109" fmla="*/ 948271 h 1146608"/>
                <a:gd name="connsiteX110" fmla="*/ 101940 w 1145140"/>
                <a:gd name="connsiteY110" fmla="*/ 888517 h 1146608"/>
                <a:gd name="connsiteX111" fmla="*/ 143004 w 1145140"/>
                <a:gd name="connsiteY111" fmla="*/ 847842 h 1146608"/>
                <a:gd name="connsiteX112" fmla="*/ 99779 w 1145140"/>
                <a:gd name="connsiteY112" fmla="*/ 743813 h 1146608"/>
                <a:gd name="connsiteX113" fmla="*/ 42145 w 1145140"/>
                <a:gd name="connsiteY113" fmla="*/ 743813 h 1146608"/>
                <a:gd name="connsiteX114" fmla="*/ 0 w 1145140"/>
                <a:gd name="connsiteY114" fmla="*/ 701698 h 1146608"/>
                <a:gd name="connsiteX115" fmla="*/ 0 w 1145140"/>
                <a:gd name="connsiteY115" fmla="*/ 565993 h 1146608"/>
                <a:gd name="connsiteX116" fmla="*/ 42145 w 1145140"/>
                <a:gd name="connsiteY116" fmla="*/ 523878 h 1146608"/>
                <a:gd name="connsiteX117" fmla="*/ 99779 w 1145140"/>
                <a:gd name="connsiteY117" fmla="*/ 523878 h 1146608"/>
                <a:gd name="connsiteX118" fmla="*/ 142644 w 1145140"/>
                <a:gd name="connsiteY118" fmla="*/ 419849 h 1146608"/>
                <a:gd name="connsiteX119" fmla="*/ 101940 w 1145140"/>
                <a:gd name="connsiteY119" fmla="*/ 379174 h 1146608"/>
                <a:gd name="connsiteX120" fmla="*/ 101940 w 1145140"/>
                <a:gd name="connsiteY120" fmla="*/ 319421 h 1146608"/>
                <a:gd name="connsiteX121" fmla="*/ 197756 w 1145140"/>
                <a:gd name="connsiteY121" fmla="*/ 223671 h 1146608"/>
                <a:gd name="connsiteX122" fmla="*/ 257552 w 1145140"/>
                <a:gd name="connsiteY122" fmla="*/ 223671 h 1146608"/>
                <a:gd name="connsiteX123" fmla="*/ 298256 w 1145140"/>
                <a:gd name="connsiteY123" fmla="*/ 264347 h 1146608"/>
                <a:gd name="connsiteX124" fmla="*/ 402357 w 1145140"/>
                <a:gd name="connsiteY124" fmla="*/ 220792 h 1146608"/>
                <a:gd name="connsiteX125" fmla="*/ 402357 w 1145140"/>
                <a:gd name="connsiteY125" fmla="*/ 163918 h 1146608"/>
                <a:gd name="connsiteX126" fmla="*/ 444862 w 1145140"/>
                <a:gd name="connsiteY126" fmla="*/ 121443 h 1146608"/>
                <a:gd name="connsiteX127" fmla="*/ 941862 w 1145140"/>
                <a:gd name="connsiteY127" fmla="*/ 44823 h 1146608"/>
                <a:gd name="connsiteX128" fmla="*/ 925668 w 1145140"/>
                <a:gd name="connsiteY128" fmla="*/ 52380 h 1146608"/>
                <a:gd name="connsiteX129" fmla="*/ 782805 w 1145140"/>
                <a:gd name="connsiteY129" fmla="*/ 194883 h 1146608"/>
                <a:gd name="connsiteX130" fmla="*/ 782805 w 1145140"/>
                <a:gd name="connsiteY130" fmla="*/ 330548 h 1146608"/>
                <a:gd name="connsiteX131" fmla="*/ 845780 w 1145140"/>
                <a:gd name="connsiteY131" fmla="*/ 267574 h 1146608"/>
                <a:gd name="connsiteX132" fmla="*/ 968131 w 1145140"/>
                <a:gd name="connsiteY132" fmla="*/ 145222 h 1146608"/>
                <a:gd name="connsiteX133" fmla="*/ 968131 w 1145140"/>
                <a:gd name="connsiteY133" fmla="*/ 70013 h 1146608"/>
                <a:gd name="connsiteX134" fmla="*/ 952657 w 1145140"/>
                <a:gd name="connsiteY134" fmla="*/ 46982 h 1146608"/>
                <a:gd name="connsiteX135" fmla="*/ 941862 w 1145140"/>
                <a:gd name="connsiteY135" fmla="*/ 44823 h 1146608"/>
                <a:gd name="connsiteX136" fmla="*/ 929672 w 1145140"/>
                <a:gd name="connsiteY136" fmla="*/ 1280 h 1146608"/>
                <a:gd name="connsiteX137" fmla="*/ 969930 w 1145140"/>
                <a:gd name="connsiteY137" fmla="*/ 5598 h 1146608"/>
                <a:gd name="connsiteX138" fmla="*/ 1012753 w 1145140"/>
                <a:gd name="connsiteY138" fmla="*/ 69653 h 1146608"/>
                <a:gd name="connsiteX139" fmla="*/ 1013113 w 1145140"/>
                <a:gd name="connsiteY139" fmla="*/ 132268 h 1146608"/>
                <a:gd name="connsiteX140" fmla="*/ 1075368 w 1145140"/>
                <a:gd name="connsiteY140" fmla="*/ 132268 h 1146608"/>
                <a:gd name="connsiteX141" fmla="*/ 1139783 w 1145140"/>
                <a:gd name="connsiteY141" fmla="*/ 175450 h 1146608"/>
                <a:gd name="connsiteX142" fmla="*/ 1124669 w 1145140"/>
                <a:gd name="connsiteY142" fmla="*/ 251380 h 1146608"/>
                <a:gd name="connsiteX143" fmla="*/ 975328 w 1145140"/>
                <a:gd name="connsiteY143" fmla="*/ 400720 h 1146608"/>
                <a:gd name="connsiteX144" fmla="*/ 959854 w 1145140"/>
                <a:gd name="connsiteY144" fmla="*/ 407198 h 1146608"/>
                <a:gd name="connsiteX145" fmla="*/ 769490 w 1145140"/>
                <a:gd name="connsiteY145" fmla="*/ 407198 h 1146608"/>
                <a:gd name="connsiteX146" fmla="*/ 745380 w 1145140"/>
                <a:gd name="connsiteY146" fmla="*/ 431308 h 1146608"/>
                <a:gd name="connsiteX147" fmla="*/ 819870 w 1145140"/>
                <a:gd name="connsiteY147" fmla="*/ 610516 h 1146608"/>
                <a:gd name="connsiteX148" fmla="*/ 845780 w 1145140"/>
                <a:gd name="connsiteY148" fmla="*/ 610516 h 1146608"/>
                <a:gd name="connsiteX149" fmla="*/ 868451 w 1145140"/>
                <a:gd name="connsiteY149" fmla="*/ 633188 h 1146608"/>
                <a:gd name="connsiteX150" fmla="*/ 845780 w 1145140"/>
                <a:gd name="connsiteY150" fmla="*/ 655499 h 1146608"/>
                <a:gd name="connsiteX151" fmla="*/ 819870 w 1145140"/>
                <a:gd name="connsiteY151" fmla="*/ 655499 h 1146608"/>
                <a:gd name="connsiteX152" fmla="*/ 730266 w 1145140"/>
                <a:gd name="connsiteY152" fmla="*/ 851261 h 1146608"/>
                <a:gd name="connsiteX153" fmla="*/ 534144 w 1145140"/>
                <a:gd name="connsiteY153" fmla="*/ 941225 h 1146608"/>
                <a:gd name="connsiteX154" fmla="*/ 534144 w 1145140"/>
                <a:gd name="connsiteY154" fmla="*/ 967134 h 1146608"/>
                <a:gd name="connsiteX155" fmla="*/ 511833 w 1145140"/>
                <a:gd name="connsiteY155" fmla="*/ 989445 h 1146608"/>
                <a:gd name="connsiteX156" fmla="*/ 489882 w 1145140"/>
                <a:gd name="connsiteY156" fmla="*/ 967134 h 1146608"/>
                <a:gd name="connsiteX157" fmla="*/ 489882 w 1145140"/>
                <a:gd name="connsiteY157" fmla="*/ 941225 h 1146608"/>
                <a:gd name="connsiteX158" fmla="*/ 293760 w 1145140"/>
                <a:gd name="connsiteY158" fmla="*/ 851261 h 1146608"/>
                <a:gd name="connsiteX159" fmla="*/ 204515 w 1145140"/>
                <a:gd name="connsiteY159" fmla="*/ 655499 h 1146608"/>
                <a:gd name="connsiteX160" fmla="*/ 178246 w 1145140"/>
                <a:gd name="connsiteY160" fmla="*/ 655499 h 1146608"/>
                <a:gd name="connsiteX161" fmla="*/ 155575 w 1145140"/>
                <a:gd name="connsiteY161" fmla="*/ 633188 h 1146608"/>
                <a:gd name="connsiteX162" fmla="*/ 178246 w 1145140"/>
                <a:gd name="connsiteY162" fmla="*/ 610516 h 1146608"/>
                <a:gd name="connsiteX163" fmla="*/ 204515 w 1145140"/>
                <a:gd name="connsiteY163" fmla="*/ 610516 h 1146608"/>
                <a:gd name="connsiteX164" fmla="*/ 233304 w 1145140"/>
                <a:gd name="connsiteY164" fmla="*/ 500760 h 1146608"/>
                <a:gd name="connsiteX165" fmla="*/ 263172 w 1145140"/>
                <a:gd name="connsiteY165" fmla="*/ 489965 h 1146608"/>
                <a:gd name="connsiteX166" fmla="*/ 273608 w 1145140"/>
                <a:gd name="connsiteY166" fmla="*/ 519833 h 1146608"/>
                <a:gd name="connsiteX167" fmla="*/ 249137 w 1145140"/>
                <a:gd name="connsiteY167" fmla="*/ 610516 h 1146608"/>
                <a:gd name="connsiteX168" fmla="*/ 269289 w 1145140"/>
                <a:gd name="connsiteY168" fmla="*/ 610516 h 1146608"/>
                <a:gd name="connsiteX169" fmla="*/ 291601 w 1145140"/>
                <a:gd name="connsiteY169" fmla="*/ 633188 h 1146608"/>
                <a:gd name="connsiteX170" fmla="*/ 269289 w 1145140"/>
                <a:gd name="connsiteY170" fmla="*/ 655499 h 1146608"/>
                <a:gd name="connsiteX171" fmla="*/ 249497 w 1145140"/>
                <a:gd name="connsiteY171" fmla="*/ 655499 h 1146608"/>
                <a:gd name="connsiteX172" fmla="*/ 325787 w 1145140"/>
                <a:gd name="connsiteY172" fmla="*/ 819593 h 1146608"/>
                <a:gd name="connsiteX173" fmla="*/ 489882 w 1145140"/>
                <a:gd name="connsiteY173" fmla="*/ 895883 h 1146608"/>
                <a:gd name="connsiteX174" fmla="*/ 489882 w 1145140"/>
                <a:gd name="connsiteY174" fmla="*/ 876091 h 1146608"/>
                <a:gd name="connsiteX175" fmla="*/ 511833 w 1145140"/>
                <a:gd name="connsiteY175" fmla="*/ 853780 h 1146608"/>
                <a:gd name="connsiteX176" fmla="*/ 534144 w 1145140"/>
                <a:gd name="connsiteY176" fmla="*/ 876091 h 1146608"/>
                <a:gd name="connsiteX177" fmla="*/ 534144 w 1145140"/>
                <a:gd name="connsiteY177" fmla="*/ 895883 h 1146608"/>
                <a:gd name="connsiteX178" fmla="*/ 698599 w 1145140"/>
                <a:gd name="connsiteY178" fmla="*/ 819593 h 1146608"/>
                <a:gd name="connsiteX179" fmla="*/ 774888 w 1145140"/>
                <a:gd name="connsiteY179" fmla="*/ 655499 h 1146608"/>
                <a:gd name="connsiteX180" fmla="*/ 755096 w 1145140"/>
                <a:gd name="connsiteY180" fmla="*/ 655499 h 1146608"/>
                <a:gd name="connsiteX181" fmla="*/ 732785 w 1145140"/>
                <a:gd name="connsiteY181" fmla="*/ 633188 h 1146608"/>
                <a:gd name="connsiteX182" fmla="*/ 755096 w 1145140"/>
                <a:gd name="connsiteY182" fmla="*/ 610516 h 1146608"/>
                <a:gd name="connsiteX183" fmla="*/ 774888 w 1145140"/>
                <a:gd name="connsiteY183" fmla="*/ 610516 h 1146608"/>
                <a:gd name="connsiteX184" fmla="*/ 713713 w 1145140"/>
                <a:gd name="connsiteY184" fmla="*/ 462975 h 1146608"/>
                <a:gd name="connsiteX185" fmla="*/ 650018 w 1145140"/>
                <a:gd name="connsiteY185" fmla="*/ 526670 h 1146608"/>
                <a:gd name="connsiteX186" fmla="*/ 686364 w 1145140"/>
                <a:gd name="connsiteY186" fmla="*/ 633188 h 1146608"/>
                <a:gd name="connsiteX187" fmla="*/ 511833 w 1145140"/>
                <a:gd name="connsiteY187" fmla="*/ 807358 h 1146608"/>
                <a:gd name="connsiteX188" fmla="*/ 337662 w 1145140"/>
                <a:gd name="connsiteY188" fmla="*/ 633188 h 1146608"/>
                <a:gd name="connsiteX189" fmla="*/ 511833 w 1145140"/>
                <a:gd name="connsiteY189" fmla="*/ 458657 h 1146608"/>
                <a:gd name="connsiteX190" fmla="*/ 618351 w 1145140"/>
                <a:gd name="connsiteY190" fmla="*/ 495003 h 1146608"/>
                <a:gd name="connsiteX191" fmla="*/ 682045 w 1145140"/>
                <a:gd name="connsiteY191" fmla="*/ 431308 h 1146608"/>
                <a:gd name="connsiteX192" fmla="*/ 534144 w 1145140"/>
                <a:gd name="connsiteY192" fmla="*/ 370133 h 1146608"/>
                <a:gd name="connsiteX193" fmla="*/ 534144 w 1145140"/>
                <a:gd name="connsiteY193" fmla="*/ 389925 h 1146608"/>
                <a:gd name="connsiteX194" fmla="*/ 511833 w 1145140"/>
                <a:gd name="connsiteY194" fmla="*/ 412236 h 1146608"/>
                <a:gd name="connsiteX195" fmla="*/ 489882 w 1145140"/>
                <a:gd name="connsiteY195" fmla="*/ 389925 h 1146608"/>
                <a:gd name="connsiteX196" fmla="*/ 489882 w 1145140"/>
                <a:gd name="connsiteY196" fmla="*/ 370133 h 1146608"/>
                <a:gd name="connsiteX197" fmla="*/ 395239 w 1145140"/>
                <a:gd name="connsiteY197" fmla="*/ 396042 h 1146608"/>
                <a:gd name="connsiteX198" fmla="*/ 365371 w 1145140"/>
                <a:gd name="connsiteY198" fmla="*/ 385966 h 1146608"/>
                <a:gd name="connsiteX199" fmla="*/ 375447 w 1145140"/>
                <a:gd name="connsiteY199" fmla="*/ 356098 h 1146608"/>
                <a:gd name="connsiteX200" fmla="*/ 489882 w 1145140"/>
                <a:gd name="connsiteY200" fmla="*/ 325151 h 1146608"/>
                <a:gd name="connsiteX201" fmla="*/ 489882 w 1145140"/>
                <a:gd name="connsiteY201" fmla="*/ 298881 h 1146608"/>
                <a:gd name="connsiteX202" fmla="*/ 511833 w 1145140"/>
                <a:gd name="connsiteY202" fmla="*/ 276570 h 1146608"/>
                <a:gd name="connsiteX203" fmla="*/ 534144 w 1145140"/>
                <a:gd name="connsiteY203" fmla="*/ 298881 h 1146608"/>
                <a:gd name="connsiteX204" fmla="*/ 534144 w 1145140"/>
                <a:gd name="connsiteY204" fmla="*/ 325151 h 1146608"/>
                <a:gd name="connsiteX205" fmla="*/ 713713 w 1145140"/>
                <a:gd name="connsiteY205" fmla="*/ 399641 h 1146608"/>
                <a:gd name="connsiteX206" fmla="*/ 738183 w 1145140"/>
                <a:gd name="connsiteY206" fmla="*/ 375530 h 1146608"/>
                <a:gd name="connsiteX207" fmla="*/ 738183 w 1145140"/>
                <a:gd name="connsiteY207" fmla="*/ 185526 h 1146608"/>
                <a:gd name="connsiteX208" fmla="*/ 744660 w 1145140"/>
                <a:gd name="connsiteY208" fmla="*/ 169693 h 1146608"/>
                <a:gd name="connsiteX209" fmla="*/ 894001 w 1145140"/>
                <a:gd name="connsiteY209" fmla="*/ 20712 h 1146608"/>
                <a:gd name="connsiteX210" fmla="*/ 929672 w 1145140"/>
                <a:gd name="connsiteY210" fmla="*/ 1280 h 11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145140" h="1146608">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chemeClr val="accent4"/>
            </a:solidFill>
            <a:ln>
              <a:noFill/>
            </a:ln>
            <a:effectLst/>
          </p:spPr>
          <p:txBody>
            <a:bodyPr wrap="square" anchor="ctr">
              <a:noAutofit/>
            </a:bodyPr>
            <a:lstStyle/>
            <a:p>
              <a:endParaRPr lang="en-US" sz="900" dirty="0">
                <a:latin typeface="Arial" panose="020B0604020202020204" pitchFamily="34" charset="0"/>
              </a:endParaRPr>
            </a:p>
          </p:txBody>
        </p:sp>
      </p:grpSp>
      <p:grpSp>
        <p:nvGrpSpPr>
          <p:cNvPr id="15" name="Group 14">
            <a:extLst>
              <a:ext uri="{FF2B5EF4-FFF2-40B4-BE49-F238E27FC236}">
                <a16:creationId xmlns:a16="http://schemas.microsoft.com/office/drawing/2014/main" id="{D18622D6-EA84-4227-BD0D-3A4C709CEBF7}"/>
              </a:ext>
            </a:extLst>
          </p:cNvPr>
          <p:cNvGrpSpPr/>
          <p:nvPr/>
        </p:nvGrpSpPr>
        <p:grpSpPr>
          <a:xfrm>
            <a:off x="2444520" y="2181711"/>
            <a:ext cx="1742091" cy="1184760"/>
            <a:chOff x="3013687" y="1713754"/>
            <a:chExt cx="1918182" cy="1333026"/>
          </a:xfrm>
        </p:grpSpPr>
        <p:sp>
          <p:nvSpPr>
            <p:cNvPr id="20" name="Rectangle 19">
              <a:extLst>
                <a:ext uri="{FF2B5EF4-FFF2-40B4-BE49-F238E27FC236}">
                  <a16:creationId xmlns:a16="http://schemas.microsoft.com/office/drawing/2014/main" id="{A3DFA7F7-CA92-664D-BE41-0DD85D7BEF0D}"/>
                </a:ext>
              </a:extLst>
            </p:cNvPr>
            <p:cNvSpPr/>
            <p:nvPr/>
          </p:nvSpPr>
          <p:spPr>
            <a:xfrm>
              <a:off x="3013687" y="2326784"/>
              <a:ext cx="1918182" cy="7199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21" name="Oval 20">
              <a:extLst>
                <a:ext uri="{FF2B5EF4-FFF2-40B4-BE49-F238E27FC236}">
                  <a16:creationId xmlns:a16="http://schemas.microsoft.com/office/drawing/2014/main" id="{1E02D11D-2742-2B4A-A296-6BEC5E586E41}"/>
                </a:ext>
              </a:extLst>
            </p:cNvPr>
            <p:cNvSpPr/>
            <p:nvPr/>
          </p:nvSpPr>
          <p:spPr>
            <a:xfrm>
              <a:off x="3359748" y="1713754"/>
              <a:ext cx="1226060" cy="1226060"/>
            </a:xfrm>
            <a:prstGeom prst="ellipse">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42" name="Freeform 41">
              <a:extLst>
                <a:ext uri="{FF2B5EF4-FFF2-40B4-BE49-F238E27FC236}">
                  <a16:creationId xmlns:a16="http://schemas.microsoft.com/office/drawing/2014/main" id="{0510F447-F301-DA4F-8977-6E2F255D47BC}"/>
                </a:ext>
              </a:extLst>
            </p:cNvPr>
            <p:cNvSpPr>
              <a:spLocks noChangeAspect="1" noChangeArrowheads="1"/>
            </p:cNvSpPr>
            <p:nvPr/>
          </p:nvSpPr>
          <p:spPr bwMode="auto">
            <a:xfrm>
              <a:off x="3580701" y="1952415"/>
              <a:ext cx="748740" cy="748740"/>
            </a:xfrm>
            <a:custGeom>
              <a:avLst/>
              <a:gdLst>
                <a:gd name="connsiteX0" fmla="*/ 67316 w 1145815"/>
                <a:gd name="connsiteY0" fmla="*/ 1020222 h 1145815"/>
                <a:gd name="connsiteX1" fmla="*/ 44997 w 1145815"/>
                <a:gd name="connsiteY1" fmla="*/ 1042893 h 1145815"/>
                <a:gd name="connsiteX2" fmla="*/ 44997 w 1145815"/>
                <a:gd name="connsiteY2" fmla="*/ 1100832 h 1145815"/>
                <a:gd name="connsiteX3" fmla="*/ 366819 w 1145815"/>
                <a:gd name="connsiteY3" fmla="*/ 1100832 h 1145815"/>
                <a:gd name="connsiteX4" fmla="*/ 366819 w 1145815"/>
                <a:gd name="connsiteY4" fmla="*/ 1042893 h 1145815"/>
                <a:gd name="connsiteX5" fmla="*/ 344860 w 1145815"/>
                <a:gd name="connsiteY5" fmla="*/ 1020222 h 1145815"/>
                <a:gd name="connsiteX6" fmla="*/ 434135 w 1145815"/>
                <a:gd name="connsiteY6" fmla="*/ 912982 h 1145815"/>
                <a:gd name="connsiteX7" fmla="*/ 411816 w 1145815"/>
                <a:gd name="connsiteY7" fmla="*/ 935293 h 1145815"/>
                <a:gd name="connsiteX8" fmla="*/ 411816 w 1145815"/>
                <a:gd name="connsiteY8" fmla="*/ 1100832 h 1145815"/>
                <a:gd name="connsiteX9" fmla="*/ 733998 w 1145815"/>
                <a:gd name="connsiteY9" fmla="*/ 1100832 h 1145815"/>
                <a:gd name="connsiteX10" fmla="*/ 733998 w 1145815"/>
                <a:gd name="connsiteY10" fmla="*/ 935293 h 1145815"/>
                <a:gd name="connsiteX11" fmla="*/ 711679 w 1145815"/>
                <a:gd name="connsiteY11" fmla="*/ 912982 h 1145815"/>
                <a:gd name="connsiteX12" fmla="*/ 801314 w 1145815"/>
                <a:gd name="connsiteY12" fmla="*/ 841368 h 1145815"/>
                <a:gd name="connsiteX13" fmla="*/ 778996 w 1145815"/>
                <a:gd name="connsiteY13" fmla="*/ 863680 h 1145815"/>
                <a:gd name="connsiteX14" fmla="*/ 778996 w 1145815"/>
                <a:gd name="connsiteY14" fmla="*/ 1100832 h 1145815"/>
                <a:gd name="connsiteX15" fmla="*/ 1101178 w 1145815"/>
                <a:gd name="connsiteY15" fmla="*/ 1100832 h 1145815"/>
                <a:gd name="connsiteX16" fmla="*/ 1101178 w 1145815"/>
                <a:gd name="connsiteY16" fmla="*/ 863680 h 1145815"/>
                <a:gd name="connsiteX17" fmla="*/ 1078859 w 1145815"/>
                <a:gd name="connsiteY17" fmla="*/ 841368 h 1145815"/>
                <a:gd name="connsiteX18" fmla="*/ 292894 w 1145815"/>
                <a:gd name="connsiteY18" fmla="*/ 747713 h 1145815"/>
                <a:gd name="connsiteX19" fmla="*/ 308971 w 1145815"/>
                <a:gd name="connsiteY19" fmla="*/ 754114 h 1145815"/>
                <a:gd name="connsiteX20" fmla="*/ 315547 w 1145815"/>
                <a:gd name="connsiteY20" fmla="*/ 769760 h 1145815"/>
                <a:gd name="connsiteX21" fmla="*/ 308971 w 1145815"/>
                <a:gd name="connsiteY21" fmla="*/ 785407 h 1145815"/>
                <a:gd name="connsiteX22" fmla="*/ 292894 w 1145815"/>
                <a:gd name="connsiteY22" fmla="*/ 791808 h 1145815"/>
                <a:gd name="connsiteX23" fmla="*/ 276817 w 1145815"/>
                <a:gd name="connsiteY23" fmla="*/ 785407 h 1145815"/>
                <a:gd name="connsiteX24" fmla="*/ 269875 w 1145815"/>
                <a:gd name="connsiteY24" fmla="*/ 769760 h 1145815"/>
                <a:gd name="connsiteX25" fmla="*/ 276817 w 1145815"/>
                <a:gd name="connsiteY25" fmla="*/ 754114 h 1145815"/>
                <a:gd name="connsiteX26" fmla="*/ 292894 w 1145815"/>
                <a:gd name="connsiteY26" fmla="*/ 747713 h 1145815"/>
                <a:gd name="connsiteX27" fmla="*/ 895172 w 1145815"/>
                <a:gd name="connsiteY27" fmla="*/ 704850 h 1145815"/>
                <a:gd name="connsiteX28" fmla="*/ 910819 w 1145815"/>
                <a:gd name="connsiteY28" fmla="*/ 711251 h 1145815"/>
                <a:gd name="connsiteX29" fmla="*/ 917220 w 1145815"/>
                <a:gd name="connsiteY29" fmla="*/ 726897 h 1145815"/>
                <a:gd name="connsiteX30" fmla="*/ 910819 w 1145815"/>
                <a:gd name="connsiteY30" fmla="*/ 742544 h 1145815"/>
                <a:gd name="connsiteX31" fmla="*/ 895172 w 1145815"/>
                <a:gd name="connsiteY31" fmla="*/ 748945 h 1145815"/>
                <a:gd name="connsiteX32" fmla="*/ 879526 w 1145815"/>
                <a:gd name="connsiteY32" fmla="*/ 742544 h 1145815"/>
                <a:gd name="connsiteX33" fmla="*/ 873125 w 1145815"/>
                <a:gd name="connsiteY33" fmla="*/ 726897 h 1145815"/>
                <a:gd name="connsiteX34" fmla="*/ 879526 w 1145815"/>
                <a:gd name="connsiteY34" fmla="*/ 711251 h 1145815"/>
                <a:gd name="connsiteX35" fmla="*/ 895172 w 1145815"/>
                <a:gd name="connsiteY35" fmla="*/ 704850 h 1145815"/>
                <a:gd name="connsiteX36" fmla="*/ 411816 w 1145815"/>
                <a:gd name="connsiteY36" fmla="*/ 671151 h 1145815"/>
                <a:gd name="connsiteX37" fmla="*/ 411816 w 1145815"/>
                <a:gd name="connsiteY37" fmla="*/ 871957 h 1145815"/>
                <a:gd name="connsiteX38" fmla="*/ 434135 w 1145815"/>
                <a:gd name="connsiteY38" fmla="*/ 867998 h 1145815"/>
                <a:gd name="connsiteX39" fmla="*/ 467973 w 1145815"/>
                <a:gd name="connsiteY39" fmla="*/ 867998 h 1145815"/>
                <a:gd name="connsiteX40" fmla="*/ 467973 w 1145815"/>
                <a:gd name="connsiteY40" fmla="*/ 671151 h 1145815"/>
                <a:gd name="connsiteX41" fmla="*/ 326861 w 1145815"/>
                <a:gd name="connsiteY41" fmla="*/ 228515 h 1145815"/>
                <a:gd name="connsiteX42" fmla="*/ 223907 w 1145815"/>
                <a:gd name="connsiteY42" fmla="*/ 331437 h 1145815"/>
                <a:gd name="connsiteX43" fmla="*/ 223907 w 1145815"/>
                <a:gd name="connsiteY43" fmla="*/ 447314 h 1145815"/>
                <a:gd name="connsiteX44" fmla="*/ 268545 w 1145815"/>
                <a:gd name="connsiteY44" fmla="*/ 510651 h 1145815"/>
                <a:gd name="connsiteX45" fmla="*/ 268545 w 1145815"/>
                <a:gd name="connsiteY45" fmla="*/ 354109 h 1145815"/>
                <a:gd name="connsiteX46" fmla="*/ 291223 w 1145815"/>
                <a:gd name="connsiteY46" fmla="*/ 331797 h 1145815"/>
                <a:gd name="connsiteX47" fmla="*/ 313542 w 1145815"/>
                <a:gd name="connsiteY47" fmla="*/ 354109 h 1145815"/>
                <a:gd name="connsiteX48" fmla="*/ 313542 w 1145815"/>
                <a:gd name="connsiteY48" fmla="*/ 509931 h 1145815"/>
                <a:gd name="connsiteX49" fmla="*/ 428015 w 1145815"/>
                <a:gd name="connsiteY49" fmla="*/ 509931 h 1145815"/>
                <a:gd name="connsiteX50" fmla="*/ 428015 w 1145815"/>
                <a:gd name="connsiteY50" fmla="*/ 354109 h 1145815"/>
                <a:gd name="connsiteX51" fmla="*/ 450334 w 1145815"/>
                <a:gd name="connsiteY51" fmla="*/ 331797 h 1145815"/>
                <a:gd name="connsiteX52" fmla="*/ 472653 w 1145815"/>
                <a:gd name="connsiteY52" fmla="*/ 354109 h 1145815"/>
                <a:gd name="connsiteX53" fmla="*/ 472653 w 1145815"/>
                <a:gd name="connsiteY53" fmla="*/ 413487 h 1145815"/>
                <a:gd name="connsiteX54" fmla="*/ 503611 w 1145815"/>
                <a:gd name="connsiteY54" fmla="*/ 444435 h 1145815"/>
                <a:gd name="connsiteX55" fmla="*/ 619525 w 1145815"/>
                <a:gd name="connsiteY55" fmla="*/ 444435 h 1145815"/>
                <a:gd name="connsiteX56" fmla="*/ 641123 w 1145815"/>
                <a:gd name="connsiteY56" fmla="*/ 422843 h 1145815"/>
                <a:gd name="connsiteX57" fmla="*/ 619525 w 1145815"/>
                <a:gd name="connsiteY57" fmla="*/ 401251 h 1145815"/>
                <a:gd name="connsiteX58" fmla="*/ 539969 w 1145815"/>
                <a:gd name="connsiteY58" fmla="*/ 401251 h 1145815"/>
                <a:gd name="connsiteX59" fmla="*/ 517290 w 1145815"/>
                <a:gd name="connsiteY59" fmla="*/ 378939 h 1145815"/>
                <a:gd name="connsiteX60" fmla="*/ 517290 w 1145815"/>
                <a:gd name="connsiteY60" fmla="*/ 331437 h 1145815"/>
                <a:gd name="connsiteX61" fmla="*/ 414336 w 1145815"/>
                <a:gd name="connsiteY61" fmla="*/ 228515 h 1145815"/>
                <a:gd name="connsiteX62" fmla="*/ 372579 w 1145815"/>
                <a:gd name="connsiteY62" fmla="*/ 44623 h 1145815"/>
                <a:gd name="connsiteX63" fmla="*/ 313542 w 1145815"/>
                <a:gd name="connsiteY63" fmla="*/ 104001 h 1145815"/>
                <a:gd name="connsiteX64" fmla="*/ 313542 w 1145815"/>
                <a:gd name="connsiteY64" fmla="*/ 124514 h 1145815"/>
                <a:gd name="connsiteX65" fmla="*/ 372579 w 1145815"/>
                <a:gd name="connsiteY65" fmla="*/ 183892 h 1145815"/>
                <a:gd name="connsiteX66" fmla="*/ 431975 w 1145815"/>
                <a:gd name="connsiteY66" fmla="*/ 124514 h 1145815"/>
                <a:gd name="connsiteX67" fmla="*/ 431975 w 1145815"/>
                <a:gd name="connsiteY67" fmla="*/ 104001 h 1145815"/>
                <a:gd name="connsiteX68" fmla="*/ 372579 w 1145815"/>
                <a:gd name="connsiteY68" fmla="*/ 44623 h 1145815"/>
                <a:gd name="connsiteX69" fmla="*/ 372579 w 1145815"/>
                <a:gd name="connsiteY69" fmla="*/ 0 h 1145815"/>
                <a:gd name="connsiteX70" fmla="*/ 476973 w 1145815"/>
                <a:gd name="connsiteY70" fmla="*/ 104001 h 1145815"/>
                <a:gd name="connsiteX71" fmla="*/ 476973 w 1145815"/>
                <a:gd name="connsiteY71" fmla="*/ 124514 h 1145815"/>
                <a:gd name="connsiteX72" fmla="*/ 453934 w 1145815"/>
                <a:gd name="connsiteY72" fmla="*/ 189290 h 1145815"/>
                <a:gd name="connsiteX73" fmla="*/ 562288 w 1145815"/>
                <a:gd name="connsiteY73" fmla="*/ 331437 h 1145815"/>
                <a:gd name="connsiteX74" fmla="*/ 562288 w 1145815"/>
                <a:gd name="connsiteY74" fmla="*/ 356628 h 1145815"/>
                <a:gd name="connsiteX75" fmla="*/ 619525 w 1145815"/>
                <a:gd name="connsiteY75" fmla="*/ 356628 h 1145815"/>
                <a:gd name="connsiteX76" fmla="*/ 686121 w 1145815"/>
                <a:gd name="connsiteY76" fmla="*/ 422843 h 1145815"/>
                <a:gd name="connsiteX77" fmla="*/ 619525 w 1145815"/>
                <a:gd name="connsiteY77" fmla="*/ 489059 h 1145815"/>
                <a:gd name="connsiteX78" fmla="*/ 503611 w 1145815"/>
                <a:gd name="connsiteY78" fmla="*/ 489059 h 1145815"/>
                <a:gd name="connsiteX79" fmla="*/ 472653 w 1145815"/>
                <a:gd name="connsiteY79" fmla="*/ 482581 h 1145815"/>
                <a:gd name="connsiteX80" fmla="*/ 472653 w 1145815"/>
                <a:gd name="connsiteY80" fmla="*/ 509931 h 1145815"/>
                <a:gd name="connsiteX81" fmla="*/ 499291 w 1145815"/>
                <a:gd name="connsiteY81" fmla="*/ 509931 h 1145815"/>
                <a:gd name="connsiteX82" fmla="*/ 611245 w 1145815"/>
                <a:gd name="connsiteY82" fmla="*/ 621849 h 1145815"/>
                <a:gd name="connsiteX83" fmla="*/ 611245 w 1145815"/>
                <a:gd name="connsiteY83" fmla="*/ 867998 h 1145815"/>
                <a:gd name="connsiteX84" fmla="*/ 711679 w 1145815"/>
                <a:gd name="connsiteY84" fmla="*/ 867998 h 1145815"/>
                <a:gd name="connsiteX85" fmla="*/ 733998 w 1145815"/>
                <a:gd name="connsiteY85" fmla="*/ 871957 h 1145815"/>
                <a:gd name="connsiteX86" fmla="*/ 733998 w 1145815"/>
                <a:gd name="connsiteY86" fmla="*/ 863680 h 1145815"/>
                <a:gd name="connsiteX87" fmla="*/ 801314 w 1145815"/>
                <a:gd name="connsiteY87" fmla="*/ 796385 h 1145815"/>
                <a:gd name="connsiteX88" fmla="*/ 962586 w 1145815"/>
                <a:gd name="connsiteY88" fmla="*/ 796385 h 1145815"/>
                <a:gd name="connsiteX89" fmla="*/ 962586 w 1145815"/>
                <a:gd name="connsiteY89" fmla="*/ 186051 h 1145815"/>
                <a:gd name="connsiteX90" fmla="*/ 975545 w 1145815"/>
                <a:gd name="connsiteY90" fmla="*/ 165898 h 1145815"/>
                <a:gd name="connsiteX91" fmla="*/ 939907 w 1145815"/>
                <a:gd name="connsiteY91" fmla="*/ 109399 h 1145815"/>
                <a:gd name="connsiteX92" fmla="*/ 904629 w 1145815"/>
                <a:gd name="connsiteY92" fmla="*/ 165898 h 1145815"/>
                <a:gd name="connsiteX93" fmla="*/ 917588 w 1145815"/>
                <a:gd name="connsiteY93" fmla="*/ 186051 h 1145815"/>
                <a:gd name="connsiteX94" fmla="*/ 917588 w 1145815"/>
                <a:gd name="connsiteY94" fmla="*/ 642362 h 1145815"/>
                <a:gd name="connsiteX95" fmla="*/ 895269 w 1145815"/>
                <a:gd name="connsiteY95" fmla="*/ 664673 h 1145815"/>
                <a:gd name="connsiteX96" fmla="*/ 872950 w 1145815"/>
                <a:gd name="connsiteY96" fmla="*/ 642362 h 1145815"/>
                <a:gd name="connsiteX97" fmla="*/ 872950 w 1145815"/>
                <a:gd name="connsiteY97" fmla="*/ 208363 h 1145815"/>
                <a:gd name="connsiteX98" fmla="*/ 865391 w 1145815"/>
                <a:gd name="connsiteY98" fmla="*/ 208363 h 1145815"/>
                <a:gd name="connsiteX99" fmla="*/ 845952 w 1145815"/>
                <a:gd name="connsiteY99" fmla="*/ 197207 h 1145815"/>
                <a:gd name="connsiteX100" fmla="*/ 846672 w 1145815"/>
                <a:gd name="connsiteY100" fmla="*/ 174175 h 1145815"/>
                <a:gd name="connsiteX101" fmla="*/ 921188 w 1145815"/>
                <a:gd name="connsiteY101" fmla="*/ 55419 h 1145815"/>
                <a:gd name="connsiteX102" fmla="*/ 939907 w 1145815"/>
                <a:gd name="connsiteY102" fmla="*/ 44983 h 1145815"/>
                <a:gd name="connsiteX103" fmla="*/ 958986 w 1145815"/>
                <a:gd name="connsiteY103" fmla="*/ 55419 h 1145815"/>
                <a:gd name="connsiteX104" fmla="*/ 1033502 w 1145815"/>
                <a:gd name="connsiteY104" fmla="*/ 174175 h 1145815"/>
                <a:gd name="connsiteX105" fmla="*/ 1033862 w 1145815"/>
                <a:gd name="connsiteY105" fmla="*/ 197207 h 1145815"/>
                <a:gd name="connsiteX106" fmla="*/ 1014423 w 1145815"/>
                <a:gd name="connsiteY106" fmla="*/ 208363 h 1145815"/>
                <a:gd name="connsiteX107" fmla="*/ 1007223 w 1145815"/>
                <a:gd name="connsiteY107" fmla="*/ 208363 h 1145815"/>
                <a:gd name="connsiteX108" fmla="*/ 1007223 w 1145815"/>
                <a:gd name="connsiteY108" fmla="*/ 796385 h 1145815"/>
                <a:gd name="connsiteX109" fmla="*/ 1078859 w 1145815"/>
                <a:gd name="connsiteY109" fmla="*/ 796385 h 1145815"/>
                <a:gd name="connsiteX110" fmla="*/ 1145815 w 1145815"/>
                <a:gd name="connsiteY110" fmla="*/ 863680 h 1145815"/>
                <a:gd name="connsiteX111" fmla="*/ 1145815 w 1145815"/>
                <a:gd name="connsiteY111" fmla="*/ 1123144 h 1145815"/>
                <a:gd name="connsiteX112" fmla="*/ 1123496 w 1145815"/>
                <a:gd name="connsiteY112" fmla="*/ 1145815 h 1145815"/>
                <a:gd name="connsiteX113" fmla="*/ 22318 w 1145815"/>
                <a:gd name="connsiteY113" fmla="*/ 1145815 h 1145815"/>
                <a:gd name="connsiteX114" fmla="*/ 0 w 1145815"/>
                <a:gd name="connsiteY114" fmla="*/ 1123144 h 1145815"/>
                <a:gd name="connsiteX115" fmla="*/ 0 w 1145815"/>
                <a:gd name="connsiteY115" fmla="*/ 1042893 h 1145815"/>
                <a:gd name="connsiteX116" fmla="*/ 67316 w 1145815"/>
                <a:gd name="connsiteY116" fmla="*/ 975598 h 1145815"/>
                <a:gd name="connsiteX117" fmla="*/ 268545 w 1145815"/>
                <a:gd name="connsiteY117" fmla="*/ 975598 h 1145815"/>
                <a:gd name="connsiteX118" fmla="*/ 268545 w 1145815"/>
                <a:gd name="connsiteY118" fmla="*/ 865839 h 1145815"/>
                <a:gd name="connsiteX119" fmla="*/ 291223 w 1145815"/>
                <a:gd name="connsiteY119" fmla="*/ 843527 h 1145815"/>
                <a:gd name="connsiteX120" fmla="*/ 313542 w 1145815"/>
                <a:gd name="connsiteY120" fmla="*/ 865839 h 1145815"/>
                <a:gd name="connsiteX121" fmla="*/ 313542 w 1145815"/>
                <a:gd name="connsiteY121" fmla="*/ 975598 h 1145815"/>
                <a:gd name="connsiteX122" fmla="*/ 366819 w 1145815"/>
                <a:gd name="connsiteY122" fmla="*/ 975598 h 1145815"/>
                <a:gd name="connsiteX123" fmla="*/ 366819 w 1145815"/>
                <a:gd name="connsiteY123" fmla="*/ 648839 h 1145815"/>
                <a:gd name="connsiteX124" fmla="*/ 389498 w 1145815"/>
                <a:gd name="connsiteY124" fmla="*/ 626168 h 1145815"/>
                <a:gd name="connsiteX125" fmla="*/ 490292 w 1145815"/>
                <a:gd name="connsiteY125" fmla="*/ 626168 h 1145815"/>
                <a:gd name="connsiteX126" fmla="*/ 512611 w 1145815"/>
                <a:gd name="connsiteY126" fmla="*/ 648839 h 1145815"/>
                <a:gd name="connsiteX127" fmla="*/ 512611 w 1145815"/>
                <a:gd name="connsiteY127" fmla="*/ 867998 h 1145815"/>
                <a:gd name="connsiteX128" fmla="*/ 566248 w 1145815"/>
                <a:gd name="connsiteY128" fmla="*/ 867998 h 1145815"/>
                <a:gd name="connsiteX129" fmla="*/ 566248 w 1145815"/>
                <a:gd name="connsiteY129" fmla="*/ 621849 h 1145815"/>
                <a:gd name="connsiteX130" fmla="*/ 499291 w 1145815"/>
                <a:gd name="connsiteY130" fmla="*/ 554554 h 1145815"/>
                <a:gd name="connsiteX131" fmla="*/ 313542 w 1145815"/>
                <a:gd name="connsiteY131" fmla="*/ 554554 h 1145815"/>
                <a:gd name="connsiteX132" fmla="*/ 313542 w 1145815"/>
                <a:gd name="connsiteY132" fmla="*/ 683746 h 1145815"/>
                <a:gd name="connsiteX133" fmla="*/ 291223 w 1145815"/>
                <a:gd name="connsiteY133" fmla="*/ 705698 h 1145815"/>
                <a:gd name="connsiteX134" fmla="*/ 268545 w 1145815"/>
                <a:gd name="connsiteY134" fmla="*/ 683746 h 1145815"/>
                <a:gd name="connsiteX135" fmla="*/ 268545 w 1145815"/>
                <a:gd name="connsiteY135" fmla="*/ 556713 h 1145815"/>
                <a:gd name="connsiteX136" fmla="*/ 179270 w 1145815"/>
                <a:gd name="connsiteY136" fmla="*/ 447314 h 1145815"/>
                <a:gd name="connsiteX137" fmla="*/ 179270 w 1145815"/>
                <a:gd name="connsiteY137" fmla="*/ 331437 h 1145815"/>
                <a:gd name="connsiteX138" fmla="*/ 290503 w 1145815"/>
                <a:gd name="connsiteY138" fmla="*/ 188210 h 1145815"/>
                <a:gd name="connsiteX139" fmla="*/ 268545 w 1145815"/>
                <a:gd name="connsiteY139" fmla="*/ 124514 h 1145815"/>
                <a:gd name="connsiteX140" fmla="*/ 268545 w 1145815"/>
                <a:gd name="connsiteY140" fmla="*/ 104001 h 1145815"/>
                <a:gd name="connsiteX141" fmla="*/ 372579 w 1145815"/>
                <a:gd name="connsiteY141" fmla="*/ 0 h 11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5815" h="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accent2"/>
            </a:solidFill>
            <a:ln>
              <a:noFill/>
            </a:ln>
            <a:effectLst/>
          </p:spPr>
          <p:txBody>
            <a:bodyPr wrap="square" anchor="ctr">
              <a:noAutofit/>
            </a:bodyPr>
            <a:lstStyle/>
            <a:p>
              <a:endParaRPr lang="en-US" sz="900" dirty="0">
                <a:latin typeface="Arial" panose="020B0604020202020204" pitchFamily="34" charset="0"/>
              </a:endParaRPr>
            </a:p>
          </p:txBody>
        </p:sp>
      </p:grpSp>
      <p:sp>
        <p:nvSpPr>
          <p:cNvPr id="2" name="Title 1">
            <a:extLst>
              <a:ext uri="{FF2B5EF4-FFF2-40B4-BE49-F238E27FC236}">
                <a16:creationId xmlns:a16="http://schemas.microsoft.com/office/drawing/2014/main" id="{41CBA7CF-F3F7-DC48-8376-9C82A19A99AC}"/>
              </a:ext>
            </a:extLst>
          </p:cNvPr>
          <p:cNvSpPr>
            <a:spLocks noGrp="1"/>
          </p:cNvSpPr>
          <p:nvPr>
            <p:ph type="title"/>
          </p:nvPr>
        </p:nvSpPr>
        <p:spPr>
          <a:xfrm>
            <a:off x="312097" y="445642"/>
            <a:ext cx="11321587" cy="880389"/>
          </a:xfrm>
        </p:spPr>
        <p:txBody>
          <a:bodyPr>
            <a:normAutofit/>
          </a:bodyPr>
          <a:lstStyle/>
          <a:p>
            <a:r>
              <a:rPr lang="en-US" sz="3000" dirty="0">
                <a:solidFill>
                  <a:schemeClr val="accent1"/>
                </a:solidFill>
              </a:rPr>
              <a:t>Additional features rated in SoftwareReviews are not in every solution</a:t>
            </a:r>
          </a:p>
        </p:txBody>
      </p:sp>
      <p:sp>
        <p:nvSpPr>
          <p:cNvPr id="11" name="Text Placeholder 10">
            <a:extLst>
              <a:ext uri="{FF2B5EF4-FFF2-40B4-BE49-F238E27FC236}">
                <a16:creationId xmlns:a16="http://schemas.microsoft.com/office/drawing/2014/main" id="{461ECF76-3BD3-1642-B68D-57BF27A0473E}"/>
              </a:ext>
            </a:extLst>
          </p:cNvPr>
          <p:cNvSpPr>
            <a:spLocks noGrp="1"/>
          </p:cNvSpPr>
          <p:nvPr>
            <p:ph type="body" sz="quarter" idx="10"/>
          </p:nvPr>
        </p:nvSpPr>
        <p:spPr>
          <a:xfrm>
            <a:off x="343298" y="1385373"/>
            <a:ext cx="11247620" cy="616383"/>
          </a:xfrm>
        </p:spPr>
        <p:txBody>
          <a:bodyPr/>
          <a:lstStyle/>
          <a:p>
            <a:r>
              <a:rPr lang="en-US" dirty="0">
                <a:latin typeface="Montserrat SemiBold" panose="00000700000000000000" pitchFamily="2" charset="0"/>
                <a:ea typeface="Roboto Condensed Light" panose="02000000000000000000" pitchFamily="2" charset="0"/>
              </a:rPr>
              <a:t>Capabilities may vary dramatically between solutions, so additional requirements definition will need to be completed if there are specific plans for improving capabilities.  </a:t>
            </a:r>
          </a:p>
        </p:txBody>
      </p:sp>
      <p:grpSp>
        <p:nvGrpSpPr>
          <p:cNvPr id="10" name="Group 9">
            <a:extLst>
              <a:ext uri="{FF2B5EF4-FFF2-40B4-BE49-F238E27FC236}">
                <a16:creationId xmlns:a16="http://schemas.microsoft.com/office/drawing/2014/main" id="{7FB3A4DA-6D8E-498D-B837-3B52F8A74D5E}"/>
              </a:ext>
            </a:extLst>
          </p:cNvPr>
          <p:cNvGrpSpPr/>
          <p:nvPr/>
        </p:nvGrpSpPr>
        <p:grpSpPr>
          <a:xfrm>
            <a:off x="571163" y="2181711"/>
            <a:ext cx="1742091" cy="1184760"/>
            <a:chOff x="875962" y="1713754"/>
            <a:chExt cx="1918182" cy="1333026"/>
          </a:xfrm>
        </p:grpSpPr>
        <p:sp>
          <p:nvSpPr>
            <p:cNvPr id="5" name="Rectangle 4">
              <a:extLst>
                <a:ext uri="{FF2B5EF4-FFF2-40B4-BE49-F238E27FC236}">
                  <a16:creationId xmlns:a16="http://schemas.microsoft.com/office/drawing/2014/main" id="{6957FBB2-1DE7-ED4E-A603-4BFDCB221D36}"/>
                </a:ext>
              </a:extLst>
            </p:cNvPr>
            <p:cNvSpPr/>
            <p:nvPr/>
          </p:nvSpPr>
          <p:spPr>
            <a:xfrm>
              <a:off x="875962" y="2326784"/>
              <a:ext cx="1918182" cy="719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6" name="Oval 5">
              <a:extLst>
                <a:ext uri="{FF2B5EF4-FFF2-40B4-BE49-F238E27FC236}">
                  <a16:creationId xmlns:a16="http://schemas.microsoft.com/office/drawing/2014/main" id="{040E4245-7021-1648-922F-A730A7DF4B76}"/>
                </a:ext>
              </a:extLst>
            </p:cNvPr>
            <p:cNvSpPr/>
            <p:nvPr/>
          </p:nvSpPr>
          <p:spPr>
            <a:xfrm>
              <a:off x="1222023" y="1713754"/>
              <a:ext cx="1226060" cy="1226060"/>
            </a:xfrm>
            <a:prstGeom prst="ellipse">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grpSp>
          <p:nvGrpSpPr>
            <p:cNvPr id="4" name="Group 3">
              <a:extLst>
                <a:ext uri="{FF2B5EF4-FFF2-40B4-BE49-F238E27FC236}">
                  <a16:creationId xmlns:a16="http://schemas.microsoft.com/office/drawing/2014/main" id="{0E62BA89-5357-4450-AF82-440B1EE06FEB}"/>
                </a:ext>
              </a:extLst>
            </p:cNvPr>
            <p:cNvGrpSpPr/>
            <p:nvPr/>
          </p:nvGrpSpPr>
          <p:grpSpPr>
            <a:xfrm>
              <a:off x="1307432" y="1844278"/>
              <a:ext cx="1076488" cy="950926"/>
              <a:chOff x="1335960" y="1782051"/>
              <a:chExt cx="1076488" cy="950926"/>
            </a:xfrm>
          </p:grpSpPr>
          <p:pic>
            <p:nvPicPr>
              <p:cNvPr id="36" name="Picture 35">
                <a:extLst>
                  <a:ext uri="{FF2B5EF4-FFF2-40B4-BE49-F238E27FC236}">
                    <a16:creationId xmlns:a16="http://schemas.microsoft.com/office/drawing/2014/main" id="{AE334972-E79C-461C-AB6B-473F409D4D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5960" y="1952413"/>
                <a:ext cx="780564" cy="780564"/>
              </a:xfrm>
              <a:prstGeom prst="rect">
                <a:avLst/>
              </a:prstGeom>
            </p:spPr>
          </p:pic>
          <p:pic>
            <p:nvPicPr>
              <p:cNvPr id="39" name="Picture 38">
                <a:extLst>
                  <a:ext uri="{FF2B5EF4-FFF2-40B4-BE49-F238E27FC236}">
                    <a16:creationId xmlns:a16="http://schemas.microsoft.com/office/drawing/2014/main" id="{F6041CD6-56EA-47F8-B8DF-141E9C8976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8908" y="1782051"/>
                <a:ext cx="773540" cy="773540"/>
              </a:xfrm>
              <a:prstGeom prst="rect">
                <a:avLst/>
              </a:prstGeom>
            </p:spPr>
          </p:pic>
        </p:grpSp>
      </p:grpSp>
      <p:grpSp>
        <p:nvGrpSpPr>
          <p:cNvPr id="25" name="Group 24">
            <a:extLst>
              <a:ext uri="{FF2B5EF4-FFF2-40B4-BE49-F238E27FC236}">
                <a16:creationId xmlns:a16="http://schemas.microsoft.com/office/drawing/2014/main" id="{DDADD32F-A04F-471E-87F7-2C446BC7B4EE}"/>
              </a:ext>
            </a:extLst>
          </p:cNvPr>
          <p:cNvGrpSpPr/>
          <p:nvPr/>
        </p:nvGrpSpPr>
        <p:grpSpPr>
          <a:xfrm>
            <a:off x="8001787" y="2175990"/>
            <a:ext cx="1742091" cy="1167240"/>
            <a:chOff x="9397857" y="1733467"/>
            <a:chExt cx="1918182" cy="1313313"/>
          </a:xfrm>
        </p:grpSpPr>
        <p:sp>
          <p:nvSpPr>
            <p:cNvPr id="27" name="Rectangle 26">
              <a:extLst>
                <a:ext uri="{FF2B5EF4-FFF2-40B4-BE49-F238E27FC236}">
                  <a16:creationId xmlns:a16="http://schemas.microsoft.com/office/drawing/2014/main" id="{D664AFD1-6F4D-B740-9DCB-B9A5EA7470F0}"/>
                </a:ext>
              </a:extLst>
            </p:cNvPr>
            <p:cNvSpPr/>
            <p:nvPr/>
          </p:nvSpPr>
          <p:spPr>
            <a:xfrm>
              <a:off x="9397857" y="2326784"/>
              <a:ext cx="1918182" cy="7199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28" name="Oval 27">
              <a:extLst>
                <a:ext uri="{FF2B5EF4-FFF2-40B4-BE49-F238E27FC236}">
                  <a16:creationId xmlns:a16="http://schemas.microsoft.com/office/drawing/2014/main" id="{AF934E19-8BDB-424D-B41C-18C60105B247}"/>
                </a:ext>
              </a:extLst>
            </p:cNvPr>
            <p:cNvSpPr/>
            <p:nvPr/>
          </p:nvSpPr>
          <p:spPr>
            <a:xfrm>
              <a:off x="9758712" y="1733467"/>
              <a:ext cx="1226060" cy="1226060"/>
            </a:xfrm>
            <a:prstGeom prst="ellipse">
              <a:avLst/>
            </a:prstGeom>
            <a:solidFill>
              <a:schemeClr val="bg2"/>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pic>
          <p:nvPicPr>
            <p:cNvPr id="45" name="Picture 44">
              <a:extLst>
                <a:ext uri="{FF2B5EF4-FFF2-40B4-BE49-F238E27FC236}">
                  <a16:creationId xmlns:a16="http://schemas.microsoft.com/office/drawing/2014/main" id="{430FA3FE-5153-4DDC-B2FB-47E09F139386}"/>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876479" y="2159048"/>
              <a:ext cx="635000" cy="635000"/>
            </a:xfrm>
            <a:prstGeom prst="rect">
              <a:avLst/>
            </a:prstGeom>
          </p:spPr>
        </p:pic>
        <p:pic>
          <p:nvPicPr>
            <p:cNvPr id="46" name="Picture 45">
              <a:extLst>
                <a:ext uri="{FF2B5EF4-FFF2-40B4-BE49-F238E27FC236}">
                  <a16:creationId xmlns:a16="http://schemas.microsoft.com/office/drawing/2014/main" id="{06A654FB-F86C-4BD7-8C01-68C46E7F2066}"/>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268919" y="1936749"/>
              <a:ext cx="635000" cy="635000"/>
            </a:xfrm>
            <a:prstGeom prst="rect">
              <a:avLst/>
            </a:prstGeom>
          </p:spPr>
        </p:pic>
      </p:grpSp>
      <p:grpSp>
        <p:nvGrpSpPr>
          <p:cNvPr id="18" name="Group 17">
            <a:extLst>
              <a:ext uri="{FF2B5EF4-FFF2-40B4-BE49-F238E27FC236}">
                <a16:creationId xmlns:a16="http://schemas.microsoft.com/office/drawing/2014/main" id="{63738EBB-B5A6-426F-8942-2FE0F9788ED6}"/>
              </a:ext>
            </a:extLst>
          </p:cNvPr>
          <p:cNvGrpSpPr/>
          <p:nvPr/>
        </p:nvGrpSpPr>
        <p:grpSpPr>
          <a:xfrm>
            <a:off x="4285377" y="2218047"/>
            <a:ext cx="1742091" cy="1148424"/>
            <a:chOff x="5136909" y="1754638"/>
            <a:chExt cx="1918182" cy="1292142"/>
          </a:xfrm>
        </p:grpSpPr>
        <p:sp>
          <p:nvSpPr>
            <p:cNvPr id="13" name="Rectangle 12">
              <a:extLst>
                <a:ext uri="{FF2B5EF4-FFF2-40B4-BE49-F238E27FC236}">
                  <a16:creationId xmlns:a16="http://schemas.microsoft.com/office/drawing/2014/main" id="{2A2E721E-E372-784F-8FEA-1139BC301683}"/>
                </a:ext>
              </a:extLst>
            </p:cNvPr>
            <p:cNvSpPr/>
            <p:nvPr/>
          </p:nvSpPr>
          <p:spPr>
            <a:xfrm>
              <a:off x="5136909" y="2326784"/>
              <a:ext cx="1918182" cy="719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14" name="Oval 13">
              <a:extLst>
                <a:ext uri="{FF2B5EF4-FFF2-40B4-BE49-F238E27FC236}">
                  <a16:creationId xmlns:a16="http://schemas.microsoft.com/office/drawing/2014/main" id="{6C2607AB-90AB-3246-9F05-A1EBDC1D813B}"/>
                </a:ext>
              </a:extLst>
            </p:cNvPr>
            <p:cNvSpPr/>
            <p:nvPr/>
          </p:nvSpPr>
          <p:spPr>
            <a:xfrm>
              <a:off x="5512267" y="1754638"/>
              <a:ext cx="1226060" cy="1226060"/>
            </a:xfrm>
            <a:prstGeom prst="ellipse">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pic>
          <p:nvPicPr>
            <p:cNvPr id="47" name="Picture 46">
              <a:extLst>
                <a:ext uri="{FF2B5EF4-FFF2-40B4-BE49-F238E27FC236}">
                  <a16:creationId xmlns:a16="http://schemas.microsoft.com/office/drawing/2014/main" id="{2F934600-B7A5-49BB-9FBA-A58500BB4FC2}"/>
                </a:ext>
              </a:extLst>
            </p:cNvPr>
            <p:cNvPicPr>
              <a:picLocks noChangeAspect="1"/>
            </p:cNvPicPr>
            <p:nvPr/>
          </p:nvPicPr>
          <p:blipFill>
            <a:blip r:embed="rId7"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680231" y="1979251"/>
              <a:ext cx="831538" cy="831538"/>
            </a:xfrm>
            <a:prstGeom prst="rect">
              <a:avLst/>
            </a:prstGeom>
          </p:spPr>
        </p:pic>
      </p:grpSp>
      <p:sp>
        <p:nvSpPr>
          <p:cNvPr id="48" name="Rectangle 47">
            <a:extLst>
              <a:ext uri="{FF2B5EF4-FFF2-40B4-BE49-F238E27FC236}">
                <a16:creationId xmlns:a16="http://schemas.microsoft.com/office/drawing/2014/main" id="{767ED09C-3BAF-4331-94E6-B44307CA04CC}"/>
              </a:ext>
            </a:extLst>
          </p:cNvPr>
          <p:cNvSpPr/>
          <p:nvPr/>
        </p:nvSpPr>
        <p:spPr>
          <a:xfrm>
            <a:off x="9848827" y="3081145"/>
            <a:ext cx="1742091" cy="31577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95000"/>
                </a:schemeClr>
              </a:solidFill>
              <a:latin typeface="Arial" panose="020B0604020202020204" pitchFamily="34" charset="0"/>
            </a:endParaRPr>
          </a:p>
        </p:txBody>
      </p:sp>
      <p:sp>
        <p:nvSpPr>
          <p:cNvPr id="49" name="TextBox 48">
            <a:extLst>
              <a:ext uri="{FF2B5EF4-FFF2-40B4-BE49-F238E27FC236}">
                <a16:creationId xmlns:a16="http://schemas.microsoft.com/office/drawing/2014/main" id="{AFC1D9EE-5A5C-4F6A-97D4-32A583B8BE69}"/>
              </a:ext>
            </a:extLst>
          </p:cNvPr>
          <p:cNvSpPr txBox="1"/>
          <p:nvPr/>
        </p:nvSpPr>
        <p:spPr>
          <a:xfrm>
            <a:off x="9874496" y="3369984"/>
            <a:ext cx="1742091" cy="584775"/>
          </a:xfrm>
          <a:prstGeom prst="rect">
            <a:avLst/>
          </a:prstGeom>
          <a:noFill/>
        </p:spPr>
        <p:txBody>
          <a:bodyPr wrap="square" rtlCol="0" anchor="ctr">
            <a:spAutoFit/>
          </a:bodyPr>
          <a:lstStyle/>
          <a:p>
            <a:pPr algn="ctr"/>
            <a:r>
              <a:rPr lang="en-US" sz="1600" b="1" dirty="0">
                <a:solidFill>
                  <a:schemeClr val="accent1">
                    <a:lumMod val="75000"/>
                  </a:schemeClr>
                </a:solidFill>
                <a:latin typeface="Montserrat" pitchFamily="2" charset="77"/>
                <a:cs typeface="Poppins" pitchFamily="2" charset="77"/>
              </a:rPr>
              <a:t>Technician Integration</a:t>
            </a:r>
          </a:p>
        </p:txBody>
      </p:sp>
      <p:sp>
        <p:nvSpPr>
          <p:cNvPr id="50" name="Subtitle 2">
            <a:extLst>
              <a:ext uri="{FF2B5EF4-FFF2-40B4-BE49-F238E27FC236}">
                <a16:creationId xmlns:a16="http://schemas.microsoft.com/office/drawing/2014/main" id="{CC908A92-8676-47B5-907B-EB83DDAE2923}"/>
              </a:ext>
            </a:extLst>
          </p:cNvPr>
          <p:cNvSpPr txBox="1">
            <a:spLocks/>
          </p:cNvSpPr>
          <p:nvPr/>
        </p:nvSpPr>
        <p:spPr>
          <a:xfrm>
            <a:off x="9892603" y="3976472"/>
            <a:ext cx="1570132" cy="1179932"/>
          </a:xfrm>
          <a:prstGeom prst="rect">
            <a:avLst/>
          </a:prstGeom>
        </p:spPr>
        <p:txBody>
          <a:bodyPr vert="horz" wrap="square" lIns="45714" tIns="22857" rIns="45714" bIns="22857"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CA" sz="1100" dirty="0">
                <a:effectLst/>
                <a:latin typeface="+mn-lt"/>
                <a:ea typeface="Calibri" panose="020F0502020204030204" pitchFamily="34" charset="0"/>
                <a:cs typeface="Arial" panose="020B0604020202020204" pitchFamily="34" charset="0"/>
              </a:rPr>
              <a:t>Easily designed forms, templates, task management, and workflows using codeless customization.</a:t>
            </a:r>
            <a:endParaRPr lang="en-US" sz="1100" dirty="0">
              <a:solidFill>
                <a:srgbClr val="000000"/>
              </a:solidFill>
              <a:latin typeface="+mn-lt"/>
              <a:ea typeface="Roboto Condensed Light" panose="02000000000000000000" pitchFamily="2" charset="0"/>
              <a:cs typeface="Mukta ExtraLight" panose="020B0000000000000000" pitchFamily="34" charset="77"/>
            </a:endParaRPr>
          </a:p>
        </p:txBody>
      </p:sp>
      <p:grpSp>
        <p:nvGrpSpPr>
          <p:cNvPr id="51" name="Group 50">
            <a:extLst>
              <a:ext uri="{FF2B5EF4-FFF2-40B4-BE49-F238E27FC236}">
                <a16:creationId xmlns:a16="http://schemas.microsoft.com/office/drawing/2014/main" id="{14E41AAA-B8E6-4C47-B2DC-2561E422A778}"/>
              </a:ext>
            </a:extLst>
          </p:cNvPr>
          <p:cNvGrpSpPr/>
          <p:nvPr/>
        </p:nvGrpSpPr>
        <p:grpSpPr>
          <a:xfrm>
            <a:off x="9848827" y="2175990"/>
            <a:ext cx="1742091" cy="1184760"/>
            <a:chOff x="875962" y="1713754"/>
            <a:chExt cx="1918182" cy="1333026"/>
          </a:xfrm>
        </p:grpSpPr>
        <p:sp>
          <p:nvSpPr>
            <p:cNvPr id="52" name="Rectangle 51">
              <a:extLst>
                <a:ext uri="{FF2B5EF4-FFF2-40B4-BE49-F238E27FC236}">
                  <a16:creationId xmlns:a16="http://schemas.microsoft.com/office/drawing/2014/main" id="{183C2C24-18C8-4967-B859-5CA15D13AAF6}"/>
                </a:ext>
              </a:extLst>
            </p:cNvPr>
            <p:cNvSpPr/>
            <p:nvPr/>
          </p:nvSpPr>
          <p:spPr>
            <a:xfrm>
              <a:off x="875962" y="2326784"/>
              <a:ext cx="1918182" cy="719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53" name="Oval 52">
              <a:extLst>
                <a:ext uri="{FF2B5EF4-FFF2-40B4-BE49-F238E27FC236}">
                  <a16:creationId xmlns:a16="http://schemas.microsoft.com/office/drawing/2014/main" id="{A0C8CE2F-4F9B-4C29-B904-1144A9971FB4}"/>
                </a:ext>
              </a:extLst>
            </p:cNvPr>
            <p:cNvSpPr/>
            <p:nvPr/>
          </p:nvSpPr>
          <p:spPr>
            <a:xfrm>
              <a:off x="1222023" y="1713754"/>
              <a:ext cx="1226060" cy="1226060"/>
            </a:xfrm>
            <a:prstGeom prst="ellipse">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grpSp>
      <p:pic>
        <p:nvPicPr>
          <p:cNvPr id="57" name="Picture 56">
            <a:extLst>
              <a:ext uri="{FF2B5EF4-FFF2-40B4-BE49-F238E27FC236}">
                <a16:creationId xmlns:a16="http://schemas.microsoft.com/office/drawing/2014/main" id="{2C2AC546-34D7-4CD6-B5FD-4BB52D5D41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07731" y="2330323"/>
            <a:ext cx="812553" cy="812553"/>
          </a:xfrm>
          <a:prstGeom prst="rect">
            <a:avLst/>
          </a:prstGeom>
        </p:spPr>
      </p:pic>
    </p:spTree>
    <p:extLst>
      <p:ext uri="{BB962C8B-B14F-4D97-AF65-F5344CB8AC3E}">
        <p14:creationId xmlns:p14="http://schemas.microsoft.com/office/powerpoint/2010/main" val="965410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DE1E08-3256-469C-B879-CF6A8B25C1DE}"/>
              </a:ext>
            </a:extLst>
          </p:cNvPr>
          <p:cNvSpPr txBox="1"/>
          <p:nvPr/>
        </p:nvSpPr>
        <p:spPr>
          <a:xfrm>
            <a:off x="10091936" y="6319180"/>
            <a:ext cx="1890514" cy="308140"/>
          </a:xfrm>
          <a:prstGeom prst="rect">
            <a:avLst/>
          </a:prstGeom>
          <a:solidFill>
            <a:schemeClr val="bg2"/>
          </a:solidFill>
        </p:spPr>
        <p:txBody>
          <a:bodyPr wrap="square" lIns="0" tIns="0" rIns="0" bIns="0" numCol="1" spcCol="360000" rtlCol="0">
            <a:noAutofit/>
          </a:bodyPr>
          <a:lstStyle/>
          <a:p>
            <a:pPr marL="179388" indent="-179388" algn="l">
              <a:lnSpc>
                <a:spcPct val="110000"/>
              </a:lnSpc>
              <a:buFont typeface="Arial" panose="020B0604020202020204" pitchFamily="34" charset="0"/>
              <a:buChar char="•"/>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grpSp>
        <p:nvGrpSpPr>
          <p:cNvPr id="37" name="Group 36">
            <a:extLst>
              <a:ext uri="{FF2B5EF4-FFF2-40B4-BE49-F238E27FC236}">
                <a16:creationId xmlns:a16="http://schemas.microsoft.com/office/drawing/2014/main" id="{F965EA04-5DDB-8C42-84BD-9ADB45338ED3}"/>
              </a:ext>
            </a:extLst>
          </p:cNvPr>
          <p:cNvGrpSpPr/>
          <p:nvPr/>
        </p:nvGrpSpPr>
        <p:grpSpPr>
          <a:xfrm>
            <a:off x="2198125" y="1062761"/>
            <a:ext cx="1972751" cy="4237066"/>
            <a:chOff x="9507095" y="1182315"/>
            <a:chExt cx="4361063" cy="9366676"/>
          </a:xfrm>
        </p:grpSpPr>
        <p:sp>
          <p:nvSpPr>
            <p:cNvPr id="35" name="Shape 61836">
              <a:extLst>
                <a:ext uri="{FF2B5EF4-FFF2-40B4-BE49-F238E27FC236}">
                  <a16:creationId xmlns:a16="http://schemas.microsoft.com/office/drawing/2014/main" id="{AAD1305B-1605-F942-9421-BA8CB1E92863}"/>
                </a:ext>
              </a:extLst>
            </p:cNvPr>
            <p:cNvSpPr/>
            <p:nvPr/>
          </p:nvSpPr>
          <p:spPr>
            <a:xfrm>
              <a:off x="9507095" y="1182315"/>
              <a:ext cx="4361063" cy="9366676"/>
            </a:xfrm>
            <a:custGeom>
              <a:avLst/>
              <a:gdLst/>
              <a:ahLst/>
              <a:cxnLst>
                <a:cxn ang="0">
                  <a:pos x="wd2" y="hd2"/>
                </a:cxn>
                <a:cxn ang="5400000">
                  <a:pos x="wd2" y="hd2"/>
                </a:cxn>
                <a:cxn ang="10800000">
                  <a:pos x="wd2" y="hd2"/>
                </a:cxn>
                <a:cxn ang="16200000">
                  <a:pos x="wd2" y="hd2"/>
                </a:cxn>
              </a:cxnLst>
              <a:rect l="0" t="0" r="r" b="b"/>
              <a:pathLst>
                <a:path w="21589" h="21580" extrusionOk="0">
                  <a:moveTo>
                    <a:pt x="12774" y="8"/>
                  </a:moveTo>
                  <a:cubicBezTo>
                    <a:pt x="11686" y="-20"/>
                    <a:pt x="10482" y="6"/>
                    <a:pt x="10002" y="440"/>
                  </a:cubicBezTo>
                  <a:cubicBezTo>
                    <a:pt x="9875" y="555"/>
                    <a:pt x="9834" y="685"/>
                    <a:pt x="9820" y="814"/>
                  </a:cubicBezTo>
                  <a:cubicBezTo>
                    <a:pt x="9786" y="1142"/>
                    <a:pt x="9925" y="1466"/>
                    <a:pt x="10099" y="1785"/>
                  </a:cubicBezTo>
                  <a:cubicBezTo>
                    <a:pt x="10198" y="1966"/>
                    <a:pt x="10309" y="2146"/>
                    <a:pt x="10431" y="2325"/>
                  </a:cubicBezTo>
                  <a:lnTo>
                    <a:pt x="10632" y="2627"/>
                  </a:lnTo>
                  <a:cubicBezTo>
                    <a:pt x="10996" y="2704"/>
                    <a:pt x="11350" y="2791"/>
                    <a:pt x="11693" y="2887"/>
                  </a:cubicBezTo>
                  <a:cubicBezTo>
                    <a:pt x="12194" y="3027"/>
                    <a:pt x="12669" y="3186"/>
                    <a:pt x="13113" y="3362"/>
                  </a:cubicBezTo>
                  <a:cubicBezTo>
                    <a:pt x="13222" y="3291"/>
                    <a:pt x="13312" y="3214"/>
                    <a:pt x="13383" y="3133"/>
                  </a:cubicBezTo>
                  <a:cubicBezTo>
                    <a:pt x="13431" y="3079"/>
                    <a:pt x="13472" y="3021"/>
                    <a:pt x="13555" y="2977"/>
                  </a:cubicBezTo>
                  <a:cubicBezTo>
                    <a:pt x="13661" y="2921"/>
                    <a:pt x="13818" y="2893"/>
                    <a:pt x="13978" y="2896"/>
                  </a:cubicBezTo>
                  <a:cubicBezTo>
                    <a:pt x="14176" y="2899"/>
                    <a:pt x="14353" y="2948"/>
                    <a:pt x="14542" y="2975"/>
                  </a:cubicBezTo>
                  <a:cubicBezTo>
                    <a:pt x="14855" y="3020"/>
                    <a:pt x="15199" y="2974"/>
                    <a:pt x="15238" y="2843"/>
                  </a:cubicBezTo>
                  <a:cubicBezTo>
                    <a:pt x="15261" y="2764"/>
                    <a:pt x="15131" y="2697"/>
                    <a:pt x="15100" y="2620"/>
                  </a:cubicBezTo>
                  <a:cubicBezTo>
                    <a:pt x="15061" y="2523"/>
                    <a:pt x="15179" y="2432"/>
                    <a:pt x="15233" y="2337"/>
                  </a:cubicBezTo>
                  <a:cubicBezTo>
                    <a:pt x="15279" y="2254"/>
                    <a:pt x="15276" y="2167"/>
                    <a:pt x="15221" y="2085"/>
                  </a:cubicBezTo>
                  <a:cubicBezTo>
                    <a:pt x="15327" y="2053"/>
                    <a:pt x="15432" y="2020"/>
                    <a:pt x="15535" y="1988"/>
                  </a:cubicBezTo>
                  <a:cubicBezTo>
                    <a:pt x="15617" y="1962"/>
                    <a:pt x="15700" y="1933"/>
                    <a:pt x="15726" y="1889"/>
                  </a:cubicBezTo>
                  <a:cubicBezTo>
                    <a:pt x="15776" y="1802"/>
                    <a:pt x="15597" y="1736"/>
                    <a:pt x="15429" y="1682"/>
                  </a:cubicBezTo>
                  <a:cubicBezTo>
                    <a:pt x="15271" y="1631"/>
                    <a:pt x="15121" y="1572"/>
                    <a:pt x="15039" y="1491"/>
                  </a:cubicBezTo>
                  <a:cubicBezTo>
                    <a:pt x="14970" y="1423"/>
                    <a:pt x="14956" y="1347"/>
                    <a:pt x="14973" y="1272"/>
                  </a:cubicBezTo>
                  <a:cubicBezTo>
                    <a:pt x="14993" y="1183"/>
                    <a:pt x="15055" y="1094"/>
                    <a:pt x="15017" y="1007"/>
                  </a:cubicBezTo>
                  <a:cubicBezTo>
                    <a:pt x="14995" y="956"/>
                    <a:pt x="14942" y="910"/>
                    <a:pt x="14884" y="866"/>
                  </a:cubicBezTo>
                  <a:cubicBezTo>
                    <a:pt x="14827" y="823"/>
                    <a:pt x="14765" y="779"/>
                    <a:pt x="14752" y="728"/>
                  </a:cubicBezTo>
                  <a:cubicBezTo>
                    <a:pt x="14724" y="622"/>
                    <a:pt x="14902" y="537"/>
                    <a:pt x="15007" y="443"/>
                  </a:cubicBezTo>
                  <a:cubicBezTo>
                    <a:pt x="15111" y="351"/>
                    <a:pt x="15143" y="244"/>
                    <a:pt x="15099" y="142"/>
                  </a:cubicBezTo>
                  <a:cubicBezTo>
                    <a:pt x="14938" y="153"/>
                    <a:pt x="14775" y="154"/>
                    <a:pt x="14613" y="146"/>
                  </a:cubicBezTo>
                  <a:cubicBezTo>
                    <a:pt x="14299" y="130"/>
                    <a:pt x="13999" y="79"/>
                    <a:pt x="13689" y="50"/>
                  </a:cubicBezTo>
                  <a:cubicBezTo>
                    <a:pt x="13388" y="22"/>
                    <a:pt x="13080" y="15"/>
                    <a:pt x="12774" y="8"/>
                  </a:cubicBezTo>
                  <a:close/>
                  <a:moveTo>
                    <a:pt x="10306" y="2816"/>
                  </a:moveTo>
                  <a:cubicBezTo>
                    <a:pt x="10086" y="2894"/>
                    <a:pt x="9860" y="2969"/>
                    <a:pt x="9629" y="3041"/>
                  </a:cubicBezTo>
                  <a:cubicBezTo>
                    <a:pt x="9251" y="3158"/>
                    <a:pt x="8855" y="3267"/>
                    <a:pt x="8544" y="3421"/>
                  </a:cubicBezTo>
                  <a:cubicBezTo>
                    <a:pt x="8290" y="3548"/>
                    <a:pt x="8104" y="3699"/>
                    <a:pt x="7892" y="3841"/>
                  </a:cubicBezTo>
                  <a:cubicBezTo>
                    <a:pt x="7702" y="3967"/>
                    <a:pt x="7492" y="4086"/>
                    <a:pt x="7262" y="4197"/>
                  </a:cubicBezTo>
                  <a:lnTo>
                    <a:pt x="3250" y="6253"/>
                  </a:lnTo>
                  <a:cubicBezTo>
                    <a:pt x="2992" y="6385"/>
                    <a:pt x="2771" y="6532"/>
                    <a:pt x="2593" y="6690"/>
                  </a:cubicBezTo>
                  <a:cubicBezTo>
                    <a:pt x="2440" y="6827"/>
                    <a:pt x="2320" y="6971"/>
                    <a:pt x="2256" y="7122"/>
                  </a:cubicBezTo>
                  <a:cubicBezTo>
                    <a:pt x="2205" y="7245"/>
                    <a:pt x="2192" y="7370"/>
                    <a:pt x="2177" y="7495"/>
                  </a:cubicBezTo>
                  <a:cubicBezTo>
                    <a:pt x="2055" y="8554"/>
                    <a:pt x="1831" y="9609"/>
                    <a:pt x="1507" y="10658"/>
                  </a:cubicBezTo>
                  <a:lnTo>
                    <a:pt x="3620" y="10659"/>
                  </a:lnTo>
                  <a:lnTo>
                    <a:pt x="4540" y="7766"/>
                  </a:lnTo>
                  <a:cubicBezTo>
                    <a:pt x="4702" y="7619"/>
                    <a:pt x="4891" y="7478"/>
                    <a:pt x="5104" y="7345"/>
                  </a:cubicBezTo>
                  <a:cubicBezTo>
                    <a:pt x="5562" y="7058"/>
                    <a:pt x="6126" y="6813"/>
                    <a:pt x="6770" y="6619"/>
                  </a:cubicBezTo>
                  <a:cubicBezTo>
                    <a:pt x="6781" y="7405"/>
                    <a:pt x="6684" y="8190"/>
                    <a:pt x="6479" y="8969"/>
                  </a:cubicBezTo>
                  <a:cubicBezTo>
                    <a:pt x="6278" y="9736"/>
                    <a:pt x="5974" y="10496"/>
                    <a:pt x="5567" y="11245"/>
                  </a:cubicBezTo>
                  <a:lnTo>
                    <a:pt x="6209" y="11170"/>
                  </a:lnTo>
                  <a:cubicBezTo>
                    <a:pt x="4584" y="13978"/>
                    <a:pt x="2776" y="16764"/>
                    <a:pt x="791" y="19519"/>
                  </a:cubicBezTo>
                  <a:cubicBezTo>
                    <a:pt x="464" y="19973"/>
                    <a:pt x="130" y="20429"/>
                    <a:pt x="28" y="20906"/>
                  </a:cubicBezTo>
                  <a:cubicBezTo>
                    <a:pt x="5" y="21016"/>
                    <a:pt x="-6" y="21126"/>
                    <a:pt x="4" y="21237"/>
                  </a:cubicBezTo>
                  <a:cubicBezTo>
                    <a:pt x="13" y="21351"/>
                    <a:pt x="46" y="21466"/>
                    <a:pt x="100" y="21580"/>
                  </a:cubicBezTo>
                  <a:lnTo>
                    <a:pt x="1551" y="21572"/>
                  </a:lnTo>
                  <a:lnTo>
                    <a:pt x="1526" y="21305"/>
                  </a:lnTo>
                  <a:lnTo>
                    <a:pt x="2619" y="21573"/>
                  </a:lnTo>
                  <a:lnTo>
                    <a:pt x="5386" y="21566"/>
                  </a:lnTo>
                  <a:cubicBezTo>
                    <a:pt x="5399" y="21504"/>
                    <a:pt x="5380" y="21441"/>
                    <a:pt x="5331" y="21383"/>
                  </a:cubicBezTo>
                  <a:cubicBezTo>
                    <a:pt x="5196" y="21224"/>
                    <a:pt x="4926" y="21137"/>
                    <a:pt x="4593" y="21086"/>
                  </a:cubicBezTo>
                  <a:cubicBezTo>
                    <a:pt x="4250" y="21032"/>
                    <a:pt x="3851" y="21017"/>
                    <a:pt x="3537" y="20938"/>
                  </a:cubicBezTo>
                  <a:cubicBezTo>
                    <a:pt x="2727" y="20736"/>
                    <a:pt x="2679" y="20235"/>
                    <a:pt x="2965" y="19795"/>
                  </a:cubicBezTo>
                  <a:cubicBezTo>
                    <a:pt x="3146" y="19518"/>
                    <a:pt x="3411" y="19255"/>
                    <a:pt x="3673" y="18993"/>
                  </a:cubicBezTo>
                  <a:cubicBezTo>
                    <a:pt x="4131" y="18534"/>
                    <a:pt x="4580" y="18073"/>
                    <a:pt x="5054" y="17617"/>
                  </a:cubicBezTo>
                  <a:cubicBezTo>
                    <a:pt x="5718" y="16978"/>
                    <a:pt x="6432" y="16350"/>
                    <a:pt x="7193" y="15735"/>
                  </a:cubicBezTo>
                  <a:cubicBezTo>
                    <a:pt x="7387" y="15577"/>
                    <a:pt x="7584" y="15421"/>
                    <a:pt x="7762" y="15259"/>
                  </a:cubicBezTo>
                  <a:cubicBezTo>
                    <a:pt x="8362" y="14711"/>
                    <a:pt x="8721" y="14117"/>
                    <a:pt x="9174" y="13540"/>
                  </a:cubicBezTo>
                  <a:cubicBezTo>
                    <a:pt x="9659" y="12919"/>
                    <a:pt x="10253" y="12319"/>
                    <a:pt x="10949" y="11743"/>
                  </a:cubicBezTo>
                  <a:cubicBezTo>
                    <a:pt x="11717" y="12021"/>
                    <a:pt x="12456" y="12315"/>
                    <a:pt x="13166" y="12624"/>
                  </a:cubicBezTo>
                  <a:cubicBezTo>
                    <a:pt x="13607" y="12817"/>
                    <a:pt x="14037" y="13015"/>
                    <a:pt x="14455" y="13218"/>
                  </a:cubicBezTo>
                  <a:cubicBezTo>
                    <a:pt x="13758" y="14190"/>
                    <a:pt x="13118" y="15171"/>
                    <a:pt x="12533" y="16159"/>
                  </a:cubicBezTo>
                  <a:cubicBezTo>
                    <a:pt x="12263" y="16615"/>
                    <a:pt x="12005" y="17074"/>
                    <a:pt x="11627" y="17513"/>
                  </a:cubicBezTo>
                  <a:cubicBezTo>
                    <a:pt x="11557" y="17594"/>
                    <a:pt x="11483" y="17675"/>
                    <a:pt x="11429" y="17758"/>
                  </a:cubicBezTo>
                  <a:cubicBezTo>
                    <a:pt x="11355" y="17873"/>
                    <a:pt x="11319" y="17993"/>
                    <a:pt x="11294" y="18112"/>
                  </a:cubicBezTo>
                  <a:cubicBezTo>
                    <a:pt x="11243" y="18347"/>
                    <a:pt x="11229" y="18584"/>
                    <a:pt x="11252" y="18820"/>
                  </a:cubicBezTo>
                  <a:lnTo>
                    <a:pt x="12793" y="18818"/>
                  </a:lnTo>
                  <a:lnTo>
                    <a:pt x="12854" y="18612"/>
                  </a:lnTo>
                  <a:lnTo>
                    <a:pt x="13932" y="18812"/>
                  </a:lnTo>
                  <a:lnTo>
                    <a:pt x="16620" y="18813"/>
                  </a:lnTo>
                  <a:cubicBezTo>
                    <a:pt x="16687" y="18718"/>
                    <a:pt x="16652" y="18613"/>
                    <a:pt x="16527" y="18532"/>
                  </a:cubicBezTo>
                  <a:cubicBezTo>
                    <a:pt x="16333" y="18408"/>
                    <a:pt x="15990" y="18370"/>
                    <a:pt x="15667" y="18332"/>
                  </a:cubicBezTo>
                  <a:cubicBezTo>
                    <a:pt x="15221" y="18280"/>
                    <a:pt x="14775" y="18213"/>
                    <a:pt x="14412" y="18080"/>
                  </a:cubicBezTo>
                  <a:cubicBezTo>
                    <a:pt x="14305" y="18041"/>
                    <a:pt x="14207" y="17996"/>
                    <a:pt x="14121" y="17947"/>
                  </a:cubicBezTo>
                  <a:cubicBezTo>
                    <a:pt x="14058" y="17911"/>
                    <a:pt x="14002" y="17873"/>
                    <a:pt x="13964" y="17831"/>
                  </a:cubicBezTo>
                  <a:cubicBezTo>
                    <a:pt x="13838" y="17686"/>
                    <a:pt x="13933" y="17542"/>
                    <a:pt x="14042" y="17399"/>
                  </a:cubicBezTo>
                  <a:cubicBezTo>
                    <a:pt x="14162" y="17241"/>
                    <a:pt x="14291" y="17071"/>
                    <a:pt x="14427" y="16910"/>
                  </a:cubicBezTo>
                  <a:cubicBezTo>
                    <a:pt x="15402" y="15757"/>
                    <a:pt x="16469" y="14622"/>
                    <a:pt x="17691" y="13522"/>
                  </a:cubicBezTo>
                  <a:cubicBezTo>
                    <a:pt x="17776" y="13445"/>
                    <a:pt x="17862" y="13369"/>
                    <a:pt x="17932" y="13289"/>
                  </a:cubicBezTo>
                  <a:cubicBezTo>
                    <a:pt x="18047" y="13159"/>
                    <a:pt x="18118" y="13017"/>
                    <a:pt x="18034" y="12881"/>
                  </a:cubicBezTo>
                  <a:cubicBezTo>
                    <a:pt x="17993" y="12815"/>
                    <a:pt x="17915" y="12755"/>
                    <a:pt x="17845" y="12694"/>
                  </a:cubicBezTo>
                  <a:cubicBezTo>
                    <a:pt x="17778" y="12635"/>
                    <a:pt x="17717" y="12575"/>
                    <a:pt x="17654" y="12515"/>
                  </a:cubicBezTo>
                  <a:cubicBezTo>
                    <a:pt x="17558" y="12426"/>
                    <a:pt x="17455" y="12337"/>
                    <a:pt x="17349" y="12250"/>
                  </a:cubicBezTo>
                  <a:cubicBezTo>
                    <a:pt x="16383" y="11454"/>
                    <a:pt x="15167" y="10729"/>
                    <a:pt x="13741" y="10100"/>
                  </a:cubicBezTo>
                  <a:lnTo>
                    <a:pt x="14133" y="10054"/>
                  </a:lnTo>
                  <a:cubicBezTo>
                    <a:pt x="13661" y="9893"/>
                    <a:pt x="13297" y="9673"/>
                    <a:pt x="13082" y="9420"/>
                  </a:cubicBezTo>
                  <a:cubicBezTo>
                    <a:pt x="12978" y="9297"/>
                    <a:pt x="12911" y="9167"/>
                    <a:pt x="12870" y="9035"/>
                  </a:cubicBezTo>
                  <a:cubicBezTo>
                    <a:pt x="12789" y="8773"/>
                    <a:pt x="12811" y="8505"/>
                    <a:pt x="12937" y="8246"/>
                  </a:cubicBezTo>
                  <a:lnTo>
                    <a:pt x="18413" y="9669"/>
                  </a:lnTo>
                  <a:lnTo>
                    <a:pt x="19266" y="8735"/>
                  </a:lnTo>
                  <a:cubicBezTo>
                    <a:pt x="17866" y="8415"/>
                    <a:pt x="16542" y="8027"/>
                    <a:pt x="15318" y="7577"/>
                  </a:cubicBezTo>
                  <a:cubicBezTo>
                    <a:pt x="15159" y="7519"/>
                    <a:pt x="15001" y="7459"/>
                    <a:pt x="14863" y="7390"/>
                  </a:cubicBezTo>
                  <a:cubicBezTo>
                    <a:pt x="14558" y="7238"/>
                    <a:pt x="14361" y="7050"/>
                    <a:pt x="14196" y="6857"/>
                  </a:cubicBezTo>
                  <a:cubicBezTo>
                    <a:pt x="14023" y="6656"/>
                    <a:pt x="13884" y="6449"/>
                    <a:pt x="13779" y="6237"/>
                  </a:cubicBezTo>
                  <a:lnTo>
                    <a:pt x="13205" y="5040"/>
                  </a:lnTo>
                  <a:cubicBezTo>
                    <a:pt x="13129" y="4501"/>
                    <a:pt x="13000" y="3968"/>
                    <a:pt x="12370" y="3520"/>
                  </a:cubicBezTo>
                  <a:cubicBezTo>
                    <a:pt x="11889" y="3178"/>
                    <a:pt x="11156" y="2927"/>
                    <a:pt x="10306" y="2816"/>
                  </a:cubicBezTo>
                  <a:close/>
                  <a:moveTo>
                    <a:pt x="19481" y="8805"/>
                  </a:moveTo>
                  <a:lnTo>
                    <a:pt x="18638" y="9711"/>
                  </a:lnTo>
                  <a:cubicBezTo>
                    <a:pt x="18922" y="9804"/>
                    <a:pt x="19211" y="9890"/>
                    <a:pt x="19503" y="9967"/>
                  </a:cubicBezTo>
                  <a:cubicBezTo>
                    <a:pt x="19817" y="10051"/>
                    <a:pt x="20164" y="10132"/>
                    <a:pt x="20539" y="10105"/>
                  </a:cubicBezTo>
                  <a:cubicBezTo>
                    <a:pt x="20727" y="10092"/>
                    <a:pt x="20899" y="10051"/>
                    <a:pt x="21045" y="9995"/>
                  </a:cubicBezTo>
                  <a:cubicBezTo>
                    <a:pt x="21340" y="9880"/>
                    <a:pt x="21505" y="9712"/>
                    <a:pt x="21574" y="9536"/>
                  </a:cubicBezTo>
                  <a:cubicBezTo>
                    <a:pt x="21585" y="9508"/>
                    <a:pt x="21594" y="9479"/>
                    <a:pt x="21587" y="9451"/>
                  </a:cubicBezTo>
                  <a:cubicBezTo>
                    <a:pt x="21575" y="9406"/>
                    <a:pt x="21527" y="9366"/>
                    <a:pt x="21465" y="9332"/>
                  </a:cubicBezTo>
                  <a:cubicBezTo>
                    <a:pt x="21360" y="9275"/>
                    <a:pt x="21220" y="9235"/>
                    <a:pt x="21063" y="9217"/>
                  </a:cubicBezTo>
                  <a:cubicBezTo>
                    <a:pt x="21100" y="9155"/>
                    <a:pt x="21074" y="9089"/>
                    <a:pt x="20992" y="9037"/>
                  </a:cubicBezTo>
                  <a:cubicBezTo>
                    <a:pt x="20890" y="8973"/>
                    <a:pt x="20722" y="8943"/>
                    <a:pt x="20564" y="8912"/>
                  </a:cubicBezTo>
                  <a:cubicBezTo>
                    <a:pt x="20456" y="8891"/>
                    <a:pt x="20349" y="8868"/>
                    <a:pt x="20238" y="8849"/>
                  </a:cubicBezTo>
                  <a:cubicBezTo>
                    <a:pt x="19995" y="8810"/>
                    <a:pt x="19737" y="8795"/>
                    <a:pt x="19481" y="8805"/>
                  </a:cubicBezTo>
                  <a:close/>
                  <a:moveTo>
                    <a:pt x="1504" y="10802"/>
                  </a:moveTo>
                  <a:cubicBezTo>
                    <a:pt x="1475" y="10975"/>
                    <a:pt x="1435" y="11143"/>
                    <a:pt x="1387" y="11309"/>
                  </a:cubicBezTo>
                  <a:cubicBezTo>
                    <a:pt x="1339" y="11473"/>
                    <a:pt x="1279" y="11650"/>
                    <a:pt x="1468" y="11799"/>
                  </a:cubicBezTo>
                  <a:cubicBezTo>
                    <a:pt x="1743" y="12015"/>
                    <a:pt x="2319" y="12037"/>
                    <a:pt x="2875" y="12061"/>
                  </a:cubicBezTo>
                  <a:cubicBezTo>
                    <a:pt x="2969" y="12065"/>
                    <a:pt x="3065" y="12070"/>
                    <a:pt x="3157" y="12060"/>
                  </a:cubicBezTo>
                  <a:cubicBezTo>
                    <a:pt x="3352" y="12041"/>
                    <a:pt x="3493" y="11968"/>
                    <a:pt x="3573" y="11882"/>
                  </a:cubicBezTo>
                  <a:cubicBezTo>
                    <a:pt x="3650" y="11798"/>
                    <a:pt x="3669" y="11704"/>
                    <a:pt x="3626" y="11615"/>
                  </a:cubicBezTo>
                  <a:cubicBezTo>
                    <a:pt x="3831" y="11585"/>
                    <a:pt x="3980" y="11502"/>
                    <a:pt x="4004" y="11403"/>
                  </a:cubicBezTo>
                  <a:cubicBezTo>
                    <a:pt x="4030" y="11299"/>
                    <a:pt x="3920" y="11205"/>
                    <a:pt x="3841" y="11112"/>
                  </a:cubicBezTo>
                  <a:cubicBezTo>
                    <a:pt x="3759" y="11016"/>
                    <a:pt x="3705" y="10913"/>
                    <a:pt x="3681" y="10807"/>
                  </a:cubicBezTo>
                  <a:lnTo>
                    <a:pt x="1504" y="10802"/>
                  </a:lnTo>
                  <a:close/>
                </a:path>
              </a:pathLst>
            </a:custGeom>
            <a:solidFill>
              <a:srgbClr val="BFBFBF">
                <a:alpha val="69804"/>
              </a:srgbClr>
            </a:solidFill>
            <a:ln w="12700" cap="flat">
              <a:noFill/>
              <a:miter lim="400000"/>
            </a:ln>
            <a:effectLst/>
          </p:spPr>
          <p:txBody>
            <a:bodyPr wrap="square" lIns="35714" tIns="35714" rIns="35714" bIns="35714" numCol="1" anchor="ctr">
              <a:noAutofit/>
            </a:bodyPr>
            <a:lstStyle/>
            <a:p>
              <a:pPr>
                <a:lnSpc>
                  <a:spcPct val="110000"/>
                </a:lnSpc>
              </a:pPr>
              <a:endParaRPr sz="2532" dirty="0">
                <a:latin typeface="Arial" panose="020B0604020202020204" pitchFamily="34" charset="0"/>
              </a:endParaRPr>
            </a:p>
          </p:txBody>
        </p:sp>
        <p:sp>
          <p:nvSpPr>
            <p:cNvPr id="36" name="Shape 61837">
              <a:extLst>
                <a:ext uri="{FF2B5EF4-FFF2-40B4-BE49-F238E27FC236}">
                  <a16:creationId xmlns:a16="http://schemas.microsoft.com/office/drawing/2014/main" id="{B9B00AE4-8B2D-5D4A-BD54-50D4C90A834B}"/>
                </a:ext>
              </a:extLst>
            </p:cNvPr>
            <p:cNvSpPr/>
            <p:nvPr/>
          </p:nvSpPr>
          <p:spPr>
            <a:xfrm rot="21563249">
              <a:off x="11726810" y="2669782"/>
              <a:ext cx="656209" cy="1807877"/>
            </a:xfrm>
            <a:custGeom>
              <a:avLst/>
              <a:gdLst/>
              <a:ahLst/>
              <a:cxnLst>
                <a:cxn ang="0">
                  <a:pos x="wd2" y="hd2"/>
                </a:cxn>
                <a:cxn ang="5400000">
                  <a:pos x="wd2" y="hd2"/>
                </a:cxn>
                <a:cxn ang="10800000">
                  <a:pos x="wd2" y="hd2"/>
                </a:cxn>
                <a:cxn ang="16200000">
                  <a:pos x="wd2" y="hd2"/>
                </a:cxn>
              </a:cxnLst>
              <a:rect l="0" t="0" r="r" b="b"/>
              <a:pathLst>
                <a:path w="21143" h="21600" extrusionOk="0">
                  <a:moveTo>
                    <a:pt x="12361" y="584"/>
                  </a:moveTo>
                  <a:lnTo>
                    <a:pt x="16034" y="2857"/>
                  </a:lnTo>
                  <a:cubicBezTo>
                    <a:pt x="17374" y="5894"/>
                    <a:pt x="16446" y="9009"/>
                    <a:pt x="13349" y="11865"/>
                  </a:cubicBezTo>
                  <a:cubicBezTo>
                    <a:pt x="10619" y="14382"/>
                    <a:pt x="6286" y="16617"/>
                    <a:pt x="720" y="18378"/>
                  </a:cubicBezTo>
                  <a:lnTo>
                    <a:pt x="0" y="21191"/>
                  </a:lnTo>
                  <a:lnTo>
                    <a:pt x="8154" y="21600"/>
                  </a:lnTo>
                  <a:cubicBezTo>
                    <a:pt x="11039" y="20156"/>
                    <a:pt x="13528" y="18608"/>
                    <a:pt x="15584" y="16981"/>
                  </a:cubicBezTo>
                  <a:cubicBezTo>
                    <a:pt x="18282" y="14844"/>
                    <a:pt x="20219" y="12579"/>
                    <a:pt x="20885" y="10232"/>
                  </a:cubicBezTo>
                  <a:cubicBezTo>
                    <a:pt x="21600" y="7709"/>
                    <a:pt x="20827" y="5155"/>
                    <a:pt x="18605" y="2748"/>
                  </a:cubicBezTo>
                  <a:lnTo>
                    <a:pt x="17671" y="0"/>
                  </a:lnTo>
                  <a:lnTo>
                    <a:pt x="16463" y="954"/>
                  </a:lnTo>
                  <a:lnTo>
                    <a:pt x="12361" y="584"/>
                  </a:lnTo>
                  <a:close/>
                </a:path>
              </a:pathLst>
            </a:custGeom>
            <a:solidFill>
              <a:srgbClr val="6EAEE2">
                <a:alpha val="69804"/>
              </a:srgbClr>
            </a:solidFill>
            <a:ln w="12700" cap="flat">
              <a:noFill/>
              <a:miter lim="400000"/>
            </a:ln>
            <a:effectLst/>
          </p:spPr>
          <p:txBody>
            <a:bodyPr wrap="square" lIns="35714" tIns="35714" rIns="35714" bIns="35714" numCol="1" anchor="ctr">
              <a:noAutofit/>
            </a:bodyPr>
            <a:lstStyle/>
            <a:p>
              <a:pPr>
                <a:lnSpc>
                  <a:spcPct val="110000"/>
                </a:lnSpc>
              </a:pPr>
              <a:endParaRPr sz="2532" dirty="0">
                <a:latin typeface="Arial" panose="020B0604020202020204" pitchFamily="34" charset="0"/>
              </a:endParaRPr>
            </a:p>
          </p:txBody>
        </p:sp>
      </p:grpSp>
      <p:sp>
        <p:nvSpPr>
          <p:cNvPr id="31" name="Shape 61839">
            <a:extLst>
              <a:ext uri="{FF2B5EF4-FFF2-40B4-BE49-F238E27FC236}">
                <a16:creationId xmlns:a16="http://schemas.microsoft.com/office/drawing/2014/main" id="{D8094C55-8D34-2547-982C-844512842A6C}"/>
              </a:ext>
            </a:extLst>
          </p:cNvPr>
          <p:cNvSpPr/>
          <p:nvPr/>
        </p:nvSpPr>
        <p:spPr>
          <a:xfrm>
            <a:off x="2894372" y="4549243"/>
            <a:ext cx="1599992" cy="2308316"/>
          </a:xfrm>
          <a:prstGeom prst="rect">
            <a:avLst/>
          </a:prstGeom>
          <a:solidFill>
            <a:schemeClr val="accent2"/>
          </a:solidFill>
          <a:ln w="12700" cap="flat">
            <a:noFill/>
            <a:miter lim="400000"/>
          </a:ln>
          <a:effectLst/>
        </p:spPr>
        <p:txBody>
          <a:bodyPr wrap="square" lIns="0" tIns="0" rIns="0" bIns="0" numCol="1" anchor="ctr">
            <a:noAutofit/>
          </a:bodyPr>
          <a:lstStyle/>
          <a:p>
            <a:pPr>
              <a:lnSpc>
                <a:spcPct val="110000"/>
              </a:lnSpc>
            </a:pPr>
            <a:endParaRPr sz="2532" dirty="0">
              <a:latin typeface="Arial" panose="020B0604020202020204" pitchFamily="34" charset="0"/>
            </a:endParaRPr>
          </a:p>
        </p:txBody>
      </p:sp>
      <p:sp>
        <p:nvSpPr>
          <p:cNvPr id="27" name="Shape 61844">
            <a:extLst>
              <a:ext uri="{FF2B5EF4-FFF2-40B4-BE49-F238E27FC236}">
                <a16:creationId xmlns:a16="http://schemas.microsoft.com/office/drawing/2014/main" id="{9430BC54-AAA1-9C49-BDBD-FC94D003A8EC}"/>
              </a:ext>
            </a:extLst>
          </p:cNvPr>
          <p:cNvSpPr/>
          <p:nvPr/>
        </p:nvSpPr>
        <p:spPr>
          <a:xfrm>
            <a:off x="1294380" y="5183903"/>
            <a:ext cx="1599992" cy="1673655"/>
          </a:xfrm>
          <a:prstGeom prst="rect">
            <a:avLst/>
          </a:prstGeom>
          <a:solidFill>
            <a:schemeClr val="accent1"/>
          </a:solidFill>
          <a:ln w="12700" cap="flat">
            <a:noFill/>
            <a:miter lim="400000"/>
          </a:ln>
          <a:effectLst/>
        </p:spPr>
        <p:txBody>
          <a:bodyPr wrap="square" lIns="0" tIns="0" rIns="0" bIns="0" numCol="1" anchor="ctr">
            <a:noAutofit/>
          </a:bodyPr>
          <a:lstStyle/>
          <a:p>
            <a:pPr>
              <a:lnSpc>
                <a:spcPct val="110000"/>
              </a:lnSpc>
            </a:pPr>
            <a:endParaRPr sz="2532" dirty="0">
              <a:latin typeface="Arial" panose="020B0604020202020204" pitchFamily="34" charset="0"/>
            </a:endParaRPr>
          </a:p>
        </p:txBody>
      </p:sp>
      <p:sp>
        <p:nvSpPr>
          <p:cNvPr id="23" name="Shape 61849">
            <a:extLst>
              <a:ext uri="{FF2B5EF4-FFF2-40B4-BE49-F238E27FC236}">
                <a16:creationId xmlns:a16="http://schemas.microsoft.com/office/drawing/2014/main" id="{53D2F372-D386-FF4A-A685-3CB77459B28E}"/>
              </a:ext>
            </a:extLst>
          </p:cNvPr>
          <p:cNvSpPr/>
          <p:nvPr/>
        </p:nvSpPr>
        <p:spPr>
          <a:xfrm>
            <a:off x="4495323" y="3910263"/>
            <a:ext cx="1599992" cy="2947295"/>
          </a:xfrm>
          <a:prstGeom prst="rect">
            <a:avLst/>
          </a:prstGeom>
          <a:solidFill>
            <a:schemeClr val="accent3"/>
          </a:solidFill>
          <a:ln w="12700" cap="flat">
            <a:noFill/>
            <a:miter lim="400000"/>
          </a:ln>
          <a:effectLst/>
        </p:spPr>
        <p:txBody>
          <a:bodyPr wrap="square" lIns="0" tIns="0" rIns="0" bIns="0" numCol="1" anchor="ctr">
            <a:noAutofit/>
          </a:bodyPr>
          <a:lstStyle/>
          <a:p>
            <a:pPr>
              <a:lnSpc>
                <a:spcPct val="110000"/>
              </a:lnSpc>
            </a:pPr>
            <a:endParaRPr sz="2532" dirty="0">
              <a:latin typeface="Arial" panose="020B0604020202020204" pitchFamily="34" charset="0"/>
            </a:endParaRPr>
          </a:p>
        </p:txBody>
      </p:sp>
      <p:sp>
        <p:nvSpPr>
          <p:cNvPr id="19" name="Shape 61854">
            <a:extLst>
              <a:ext uri="{FF2B5EF4-FFF2-40B4-BE49-F238E27FC236}">
                <a16:creationId xmlns:a16="http://schemas.microsoft.com/office/drawing/2014/main" id="{E53EDB75-F800-F043-B735-FEE962511F03}"/>
              </a:ext>
            </a:extLst>
          </p:cNvPr>
          <p:cNvSpPr/>
          <p:nvPr/>
        </p:nvSpPr>
        <p:spPr>
          <a:xfrm>
            <a:off x="6094355" y="3271285"/>
            <a:ext cx="1599992" cy="3586274"/>
          </a:xfrm>
          <a:prstGeom prst="rect">
            <a:avLst/>
          </a:prstGeom>
          <a:solidFill>
            <a:schemeClr val="accent4"/>
          </a:solidFill>
          <a:ln w="12700" cap="flat">
            <a:noFill/>
            <a:miter lim="400000"/>
          </a:ln>
          <a:effectLst/>
        </p:spPr>
        <p:txBody>
          <a:bodyPr wrap="square" lIns="0" tIns="0" rIns="0" bIns="0" numCol="1" anchor="ctr">
            <a:noAutofit/>
          </a:bodyPr>
          <a:lstStyle/>
          <a:p>
            <a:pPr>
              <a:lnSpc>
                <a:spcPct val="110000"/>
              </a:lnSpc>
            </a:pPr>
            <a:endParaRPr sz="2532" dirty="0">
              <a:latin typeface="Arial" panose="020B0604020202020204" pitchFamily="34" charset="0"/>
            </a:endParaRPr>
          </a:p>
        </p:txBody>
      </p:sp>
      <p:sp>
        <p:nvSpPr>
          <p:cNvPr id="15" name="Shape 61859">
            <a:extLst>
              <a:ext uri="{FF2B5EF4-FFF2-40B4-BE49-F238E27FC236}">
                <a16:creationId xmlns:a16="http://schemas.microsoft.com/office/drawing/2014/main" id="{A2BEF631-D53B-FC40-9E5E-C9C592BA9C35}"/>
              </a:ext>
            </a:extLst>
          </p:cNvPr>
          <p:cNvSpPr/>
          <p:nvPr/>
        </p:nvSpPr>
        <p:spPr>
          <a:xfrm>
            <a:off x="7693387" y="2632303"/>
            <a:ext cx="1599992" cy="4225255"/>
          </a:xfrm>
          <a:prstGeom prst="rect">
            <a:avLst/>
          </a:prstGeom>
          <a:solidFill>
            <a:schemeClr val="accent5"/>
          </a:solidFill>
          <a:ln w="12700" cap="flat">
            <a:noFill/>
            <a:miter lim="400000"/>
          </a:ln>
          <a:effectLst/>
        </p:spPr>
        <p:txBody>
          <a:bodyPr wrap="square" lIns="0" tIns="0" rIns="0" bIns="0" numCol="1" anchor="ctr">
            <a:noAutofit/>
          </a:bodyPr>
          <a:lstStyle/>
          <a:p>
            <a:pPr>
              <a:lnSpc>
                <a:spcPct val="110000"/>
              </a:lnSpc>
            </a:pPr>
            <a:endParaRPr sz="2532" dirty="0">
              <a:latin typeface="Arial" panose="020B0604020202020204" pitchFamily="34" charset="0"/>
            </a:endParaRPr>
          </a:p>
        </p:txBody>
      </p:sp>
      <p:sp>
        <p:nvSpPr>
          <p:cNvPr id="38" name="Shape 61859">
            <a:extLst>
              <a:ext uri="{FF2B5EF4-FFF2-40B4-BE49-F238E27FC236}">
                <a16:creationId xmlns:a16="http://schemas.microsoft.com/office/drawing/2014/main" id="{3BF68E73-B4A4-4C43-9D6F-594890B11D7B}"/>
              </a:ext>
            </a:extLst>
          </p:cNvPr>
          <p:cNvSpPr/>
          <p:nvPr/>
        </p:nvSpPr>
        <p:spPr>
          <a:xfrm>
            <a:off x="9292419" y="1996280"/>
            <a:ext cx="1599992" cy="4861274"/>
          </a:xfrm>
          <a:prstGeom prst="rect">
            <a:avLst/>
          </a:prstGeom>
          <a:solidFill>
            <a:schemeClr val="accent6"/>
          </a:solidFill>
          <a:ln w="12700" cap="flat">
            <a:noFill/>
            <a:miter lim="400000"/>
          </a:ln>
          <a:effectLst/>
        </p:spPr>
        <p:txBody>
          <a:bodyPr wrap="square" lIns="0" tIns="0" rIns="0" bIns="0" numCol="1" anchor="ctr">
            <a:noAutofit/>
          </a:bodyPr>
          <a:lstStyle/>
          <a:p>
            <a:pPr>
              <a:lnSpc>
                <a:spcPct val="110000"/>
              </a:lnSpc>
            </a:pPr>
            <a:endParaRPr sz="2532" dirty="0">
              <a:latin typeface="Arial" panose="020B0604020202020204" pitchFamily="34" charset="0"/>
            </a:endParaRPr>
          </a:p>
        </p:txBody>
      </p:sp>
      <p:sp>
        <p:nvSpPr>
          <p:cNvPr id="39" name="TextBox 38">
            <a:extLst>
              <a:ext uri="{FF2B5EF4-FFF2-40B4-BE49-F238E27FC236}">
                <a16:creationId xmlns:a16="http://schemas.microsoft.com/office/drawing/2014/main" id="{17C37010-2763-5D4D-BBCD-B9AE3E00730B}"/>
              </a:ext>
            </a:extLst>
          </p:cNvPr>
          <p:cNvSpPr txBox="1"/>
          <p:nvPr/>
        </p:nvSpPr>
        <p:spPr>
          <a:xfrm>
            <a:off x="4608573" y="4221781"/>
            <a:ext cx="1372534" cy="524631"/>
          </a:xfrm>
          <a:prstGeom prst="rect">
            <a:avLst/>
          </a:prstGeom>
          <a:noFill/>
        </p:spPr>
        <p:txBody>
          <a:bodyPr wrap="square" lIns="0" tIns="0" rIns="0" bIns="0" rtlCol="0" anchor="t" anchorCtr="0">
            <a:spAutoFit/>
          </a:bodyPr>
          <a:lstStyle/>
          <a:p>
            <a:pPr>
              <a:lnSpc>
                <a:spcPct val="110000"/>
              </a:lnSpc>
            </a:pPr>
            <a:r>
              <a:rPr lang="en-US" sz="1600" b="1" dirty="0">
                <a:latin typeface="Montserrat" pitchFamily="2" charset="77"/>
                <a:ea typeface="League Spartan" charset="0"/>
                <a:cs typeface="Poppins" pitchFamily="2" charset="77"/>
              </a:rPr>
              <a:t>Self-serve &amp; catalogs</a:t>
            </a:r>
          </a:p>
        </p:txBody>
      </p:sp>
      <p:sp>
        <p:nvSpPr>
          <p:cNvPr id="40" name="Subtitle 2">
            <a:extLst>
              <a:ext uri="{FF2B5EF4-FFF2-40B4-BE49-F238E27FC236}">
                <a16:creationId xmlns:a16="http://schemas.microsoft.com/office/drawing/2014/main" id="{68E42F16-346E-EC40-8863-A2AB5A0B0E62}"/>
              </a:ext>
            </a:extLst>
          </p:cNvPr>
          <p:cNvSpPr txBox="1">
            <a:spLocks/>
          </p:cNvSpPr>
          <p:nvPr/>
        </p:nvSpPr>
        <p:spPr>
          <a:xfrm>
            <a:off x="4608573" y="4868693"/>
            <a:ext cx="1373494" cy="1411156"/>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050" dirty="0">
                <a:solidFill>
                  <a:schemeClr val="tx1"/>
                </a:solidFill>
                <a:latin typeface="Roboto Light" panose="02000000000000000000" pitchFamily="2" charset="0"/>
                <a:ea typeface="Roboto Light" panose="02000000000000000000" pitchFamily="2" charset="0"/>
                <a:cs typeface="Mukta ExtraLight" panose="020B0000000000000000" pitchFamily="34" charset="77"/>
              </a:rPr>
              <a:t>Shift-left can start to happen where users have accessible instructions to self-solve and forms to request products and services with a few simple clicks.</a:t>
            </a:r>
          </a:p>
        </p:txBody>
      </p:sp>
      <p:sp>
        <p:nvSpPr>
          <p:cNvPr id="43" name="TextBox 42">
            <a:extLst>
              <a:ext uri="{FF2B5EF4-FFF2-40B4-BE49-F238E27FC236}">
                <a16:creationId xmlns:a16="http://schemas.microsoft.com/office/drawing/2014/main" id="{4BBE71FE-2D6F-1547-861A-C7D130FD928D}"/>
              </a:ext>
            </a:extLst>
          </p:cNvPr>
          <p:cNvSpPr txBox="1"/>
          <p:nvPr/>
        </p:nvSpPr>
        <p:spPr>
          <a:xfrm>
            <a:off x="6207605" y="3629404"/>
            <a:ext cx="1372534" cy="524631"/>
          </a:xfrm>
          <a:prstGeom prst="rect">
            <a:avLst/>
          </a:prstGeom>
          <a:noFill/>
        </p:spPr>
        <p:txBody>
          <a:bodyPr wrap="square" lIns="0" tIns="0" rIns="0" bIns="0" rtlCol="0" anchor="t" anchorCtr="0">
            <a:spAutoFit/>
          </a:bodyPr>
          <a:lstStyle/>
          <a:p>
            <a:pPr>
              <a:lnSpc>
                <a:spcPct val="110000"/>
              </a:lnSpc>
            </a:pPr>
            <a:r>
              <a:rPr lang="en-US" sz="1600" b="1" dirty="0">
                <a:solidFill>
                  <a:schemeClr val="bg1"/>
                </a:solidFill>
                <a:latin typeface="Montserrat" pitchFamily="2" charset="77"/>
                <a:ea typeface="League Spartan" charset="0"/>
                <a:cs typeface="Poppins" pitchFamily="2" charset="77"/>
              </a:rPr>
              <a:t>Dashboards &amp; Analytics</a:t>
            </a:r>
          </a:p>
        </p:txBody>
      </p:sp>
      <p:sp>
        <p:nvSpPr>
          <p:cNvPr id="44" name="Subtitle 2">
            <a:extLst>
              <a:ext uri="{FF2B5EF4-FFF2-40B4-BE49-F238E27FC236}">
                <a16:creationId xmlns:a16="http://schemas.microsoft.com/office/drawing/2014/main" id="{D88080DC-6698-2D43-859D-75CCD84FE7A7}"/>
              </a:ext>
            </a:extLst>
          </p:cNvPr>
          <p:cNvSpPr txBox="1">
            <a:spLocks/>
          </p:cNvSpPr>
          <p:nvPr/>
        </p:nvSpPr>
        <p:spPr>
          <a:xfrm>
            <a:off x="6207605" y="4294757"/>
            <a:ext cx="1429157" cy="1944378"/>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050"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rPr>
              <a:t>Managing workload and making decisions with useful information at their fingertips can help technicians self-manage and managers and executives make better decisions faster. Troubleshooting will be improved with better access to data.</a:t>
            </a:r>
          </a:p>
        </p:txBody>
      </p:sp>
      <p:sp>
        <p:nvSpPr>
          <p:cNvPr id="46" name="TextBox 45">
            <a:extLst>
              <a:ext uri="{FF2B5EF4-FFF2-40B4-BE49-F238E27FC236}">
                <a16:creationId xmlns:a16="http://schemas.microsoft.com/office/drawing/2014/main" id="{884C4404-4CA4-1144-8C16-905AE27B7D01}"/>
              </a:ext>
            </a:extLst>
          </p:cNvPr>
          <p:cNvSpPr txBox="1"/>
          <p:nvPr/>
        </p:nvSpPr>
        <p:spPr>
          <a:xfrm>
            <a:off x="7806637" y="3035122"/>
            <a:ext cx="1484822" cy="795474"/>
          </a:xfrm>
          <a:prstGeom prst="rect">
            <a:avLst/>
          </a:prstGeom>
          <a:noFill/>
        </p:spPr>
        <p:txBody>
          <a:bodyPr wrap="square" lIns="0" tIns="0" rIns="0" bIns="0" rtlCol="0" anchor="t" anchorCtr="0">
            <a:spAutoFit/>
          </a:bodyPr>
          <a:lstStyle/>
          <a:p>
            <a:pPr>
              <a:lnSpc>
                <a:spcPct val="110000"/>
              </a:lnSpc>
            </a:pPr>
            <a:r>
              <a:rPr lang="en-US" sz="1600" b="1" dirty="0">
                <a:solidFill>
                  <a:schemeClr val="bg1"/>
                </a:solidFill>
                <a:latin typeface="Montserrat" pitchFamily="2" charset="77"/>
                <a:ea typeface="League Spartan" charset="0"/>
                <a:cs typeface="Poppins" pitchFamily="2" charset="77"/>
              </a:rPr>
              <a:t>Enterprise Service Management</a:t>
            </a:r>
          </a:p>
        </p:txBody>
      </p:sp>
      <p:sp>
        <p:nvSpPr>
          <p:cNvPr id="47" name="Subtitle 2">
            <a:extLst>
              <a:ext uri="{FF2B5EF4-FFF2-40B4-BE49-F238E27FC236}">
                <a16:creationId xmlns:a16="http://schemas.microsoft.com/office/drawing/2014/main" id="{C8E9204F-69BA-EF4C-88F1-89C3B098C4AC}"/>
              </a:ext>
            </a:extLst>
          </p:cNvPr>
          <p:cNvSpPr txBox="1">
            <a:spLocks/>
          </p:cNvSpPr>
          <p:nvPr/>
        </p:nvSpPr>
        <p:spPr>
          <a:xfrm>
            <a:off x="7793480" y="3979913"/>
            <a:ext cx="1486742" cy="2122119"/>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050"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rPr>
              <a:t>Low-code solutions provide the means to set up any department with case management, self-serve, and reporting and analytics. They can self-sufficiently create and manage their content with minimal effort from the IT department and create workflows that span multiple groups.</a:t>
            </a:r>
          </a:p>
        </p:txBody>
      </p:sp>
      <p:sp>
        <p:nvSpPr>
          <p:cNvPr id="49" name="TextBox 48">
            <a:extLst>
              <a:ext uri="{FF2B5EF4-FFF2-40B4-BE49-F238E27FC236}">
                <a16:creationId xmlns:a16="http://schemas.microsoft.com/office/drawing/2014/main" id="{7F437D8A-33CF-1B4B-9BCE-DEC8F9F7D71E}"/>
              </a:ext>
            </a:extLst>
          </p:cNvPr>
          <p:cNvSpPr txBox="1"/>
          <p:nvPr/>
        </p:nvSpPr>
        <p:spPr>
          <a:xfrm>
            <a:off x="9405669" y="2430251"/>
            <a:ext cx="1372534" cy="253754"/>
          </a:xfrm>
          <a:prstGeom prst="rect">
            <a:avLst/>
          </a:prstGeom>
          <a:noFill/>
        </p:spPr>
        <p:txBody>
          <a:bodyPr wrap="square" lIns="0" tIns="0" rIns="0" bIns="0" rtlCol="0" anchor="t" anchorCtr="0">
            <a:spAutoFit/>
          </a:bodyPr>
          <a:lstStyle/>
          <a:p>
            <a:pPr>
              <a:lnSpc>
                <a:spcPct val="110000"/>
              </a:lnSpc>
            </a:pPr>
            <a:r>
              <a:rPr lang="en-US" sz="1600" b="1" dirty="0">
                <a:solidFill>
                  <a:schemeClr val="bg1"/>
                </a:solidFill>
                <a:latin typeface="Montserrat" pitchFamily="2" charset="77"/>
                <a:ea typeface="League Spartan" charset="0"/>
                <a:cs typeface="Poppins" pitchFamily="2" charset="77"/>
              </a:rPr>
              <a:t>Chat/AIOps</a:t>
            </a:r>
          </a:p>
        </p:txBody>
      </p:sp>
      <p:sp>
        <p:nvSpPr>
          <p:cNvPr id="50" name="Subtitle 2">
            <a:extLst>
              <a:ext uri="{FF2B5EF4-FFF2-40B4-BE49-F238E27FC236}">
                <a16:creationId xmlns:a16="http://schemas.microsoft.com/office/drawing/2014/main" id="{AEC612CE-EB64-9744-AA88-8AF9F25E2EFD}"/>
              </a:ext>
            </a:extLst>
          </p:cNvPr>
          <p:cNvSpPr txBox="1">
            <a:spLocks/>
          </p:cNvSpPr>
          <p:nvPr/>
        </p:nvSpPr>
        <p:spPr>
          <a:xfrm>
            <a:off x="9411356" y="2814585"/>
            <a:ext cx="1373494" cy="3075457"/>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050"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rPr>
              <a:t>Chatbots will enable  fast response to large volumes of interactions and distribution of information and improve the request process. </a:t>
            </a:r>
          </a:p>
          <a:p>
            <a:pPr algn="l">
              <a:lnSpc>
                <a:spcPct val="110000"/>
              </a:lnSpc>
            </a:pPr>
            <a:endParaRPr lang="en-US" sz="1050"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endParaRPr>
          </a:p>
          <a:p>
            <a:pPr algn="l">
              <a:lnSpc>
                <a:spcPct val="110000"/>
              </a:lnSpc>
            </a:pPr>
            <a:r>
              <a:rPr lang="en-US" sz="1050"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rPr>
              <a:t>AI, machine learning, and AIOps will improve speed and accuracy of event analysis and speed to resolve where automation can be used to take action on repeatable activities or incidents.</a:t>
            </a:r>
          </a:p>
        </p:txBody>
      </p:sp>
      <p:sp>
        <p:nvSpPr>
          <p:cNvPr id="52" name="TextBox 51">
            <a:extLst>
              <a:ext uri="{FF2B5EF4-FFF2-40B4-BE49-F238E27FC236}">
                <a16:creationId xmlns:a16="http://schemas.microsoft.com/office/drawing/2014/main" id="{117CD805-9A39-4146-B236-99B261369505}"/>
              </a:ext>
            </a:extLst>
          </p:cNvPr>
          <p:cNvSpPr txBox="1"/>
          <p:nvPr/>
        </p:nvSpPr>
        <p:spPr>
          <a:xfrm>
            <a:off x="3006662" y="4837653"/>
            <a:ext cx="1372534" cy="253754"/>
          </a:xfrm>
          <a:prstGeom prst="rect">
            <a:avLst/>
          </a:prstGeom>
          <a:noFill/>
        </p:spPr>
        <p:txBody>
          <a:bodyPr wrap="square" lIns="0" tIns="0" rIns="0" bIns="0" rtlCol="0" anchor="t" anchorCtr="0">
            <a:spAutoFit/>
          </a:bodyPr>
          <a:lstStyle/>
          <a:p>
            <a:pPr>
              <a:lnSpc>
                <a:spcPct val="110000"/>
              </a:lnSpc>
            </a:pPr>
            <a:r>
              <a:rPr lang="en-US" sz="1600" b="1" dirty="0">
                <a:solidFill>
                  <a:schemeClr val="bg1"/>
                </a:solidFill>
                <a:latin typeface="Montserrat" pitchFamily="2" charset="77"/>
                <a:ea typeface="League Spartan" charset="0"/>
                <a:cs typeface="Poppins" pitchFamily="2" charset="77"/>
              </a:rPr>
              <a:t>Integrations</a:t>
            </a:r>
          </a:p>
        </p:txBody>
      </p:sp>
      <p:sp>
        <p:nvSpPr>
          <p:cNvPr id="53" name="Subtitle 2">
            <a:extLst>
              <a:ext uri="{FF2B5EF4-FFF2-40B4-BE49-F238E27FC236}">
                <a16:creationId xmlns:a16="http://schemas.microsoft.com/office/drawing/2014/main" id="{8A4A9ACE-79B1-8341-B75D-965DB8AAF52E}"/>
              </a:ext>
            </a:extLst>
          </p:cNvPr>
          <p:cNvSpPr txBox="1">
            <a:spLocks/>
          </p:cNvSpPr>
          <p:nvPr/>
        </p:nvSpPr>
        <p:spPr>
          <a:xfrm>
            <a:off x="3001768" y="5209709"/>
            <a:ext cx="1460349" cy="1233415"/>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050"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rPr>
              <a:t>Integrations to Active Directory, collaboration tools, robotic process automation (RPA), and aligned applications can improve workflows and access to information.</a:t>
            </a:r>
          </a:p>
        </p:txBody>
      </p:sp>
      <p:sp>
        <p:nvSpPr>
          <p:cNvPr id="55" name="TextBox 54">
            <a:extLst>
              <a:ext uri="{FF2B5EF4-FFF2-40B4-BE49-F238E27FC236}">
                <a16:creationId xmlns:a16="http://schemas.microsoft.com/office/drawing/2014/main" id="{260749E9-55C2-8746-BE8D-B09A73377226}"/>
              </a:ext>
            </a:extLst>
          </p:cNvPr>
          <p:cNvSpPr txBox="1"/>
          <p:nvPr/>
        </p:nvSpPr>
        <p:spPr>
          <a:xfrm>
            <a:off x="1407150" y="5453804"/>
            <a:ext cx="1372534" cy="253754"/>
          </a:xfrm>
          <a:prstGeom prst="rect">
            <a:avLst/>
          </a:prstGeom>
          <a:noFill/>
        </p:spPr>
        <p:txBody>
          <a:bodyPr wrap="square" lIns="0" tIns="0" rIns="0" bIns="0" rtlCol="0" anchor="t" anchorCtr="0">
            <a:spAutoFit/>
          </a:bodyPr>
          <a:lstStyle/>
          <a:p>
            <a:pPr>
              <a:lnSpc>
                <a:spcPct val="110000"/>
              </a:lnSpc>
            </a:pPr>
            <a:r>
              <a:rPr lang="en-US" sz="1600" b="1" dirty="0">
                <a:solidFill>
                  <a:schemeClr val="bg1"/>
                </a:solidFill>
                <a:latin typeface="Montserrat" pitchFamily="2" charset="77"/>
                <a:ea typeface="League Spartan" charset="0"/>
                <a:cs typeface="Poppins" pitchFamily="2" charset="77"/>
              </a:rPr>
              <a:t>Workflows</a:t>
            </a:r>
          </a:p>
        </p:txBody>
      </p:sp>
      <p:sp>
        <p:nvSpPr>
          <p:cNvPr id="56" name="Subtitle 2">
            <a:extLst>
              <a:ext uri="{FF2B5EF4-FFF2-40B4-BE49-F238E27FC236}">
                <a16:creationId xmlns:a16="http://schemas.microsoft.com/office/drawing/2014/main" id="{E8659D94-CDBE-3649-B5AE-20EDDEB890E4}"/>
              </a:ext>
            </a:extLst>
          </p:cNvPr>
          <p:cNvSpPr txBox="1">
            <a:spLocks/>
          </p:cNvSpPr>
          <p:nvPr/>
        </p:nvSpPr>
        <p:spPr>
          <a:xfrm>
            <a:off x="1407149" y="5796748"/>
            <a:ext cx="1430598" cy="877933"/>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050" dirty="0">
                <a:solidFill>
                  <a:schemeClr val="bg1"/>
                </a:solidFill>
                <a:latin typeface="Roboto Light" panose="02000000000000000000" pitchFamily="2" charset="0"/>
                <a:ea typeface="Roboto Light" panose="02000000000000000000" pitchFamily="2" charset="0"/>
                <a:cs typeface="Mukta ExtraLight" panose="020B0000000000000000" pitchFamily="34" charset="77"/>
              </a:rPr>
              <a:t>Reduce administrative overhead with templates and workflows to improve task management.</a:t>
            </a:r>
          </a:p>
        </p:txBody>
      </p:sp>
      <p:sp>
        <p:nvSpPr>
          <p:cNvPr id="2" name="Title 1">
            <a:extLst>
              <a:ext uri="{FF2B5EF4-FFF2-40B4-BE49-F238E27FC236}">
                <a16:creationId xmlns:a16="http://schemas.microsoft.com/office/drawing/2014/main" id="{16B3283F-6008-4249-AB67-D676612360BA}"/>
              </a:ext>
            </a:extLst>
          </p:cNvPr>
          <p:cNvSpPr>
            <a:spLocks noGrp="1"/>
          </p:cNvSpPr>
          <p:nvPr>
            <p:ph type="title"/>
          </p:nvPr>
        </p:nvSpPr>
        <p:spPr>
          <a:xfrm>
            <a:off x="369889" y="296267"/>
            <a:ext cx="11364911" cy="854176"/>
          </a:xfrm>
        </p:spPr>
        <p:txBody>
          <a:bodyPr>
            <a:normAutofit/>
          </a:bodyPr>
          <a:lstStyle/>
          <a:p>
            <a:r>
              <a:rPr lang="en-US" sz="3000" dirty="0">
                <a:solidFill>
                  <a:srgbClr val="0070C0"/>
                </a:solidFill>
              </a:rPr>
              <a:t>Visualize where you can realistically be in 1 to 3 years based on current maturity and effort to get there</a:t>
            </a:r>
          </a:p>
        </p:txBody>
      </p:sp>
      <p:sp>
        <p:nvSpPr>
          <p:cNvPr id="3" name="Text Placeholder 2">
            <a:extLst>
              <a:ext uri="{FF2B5EF4-FFF2-40B4-BE49-F238E27FC236}">
                <a16:creationId xmlns:a16="http://schemas.microsoft.com/office/drawing/2014/main" id="{1F110DD8-C7D3-EE4B-8A70-63DA0C027DBD}"/>
              </a:ext>
            </a:extLst>
          </p:cNvPr>
          <p:cNvSpPr>
            <a:spLocks noGrp="1"/>
          </p:cNvSpPr>
          <p:nvPr>
            <p:ph type="body" sz="quarter" idx="10"/>
          </p:nvPr>
        </p:nvSpPr>
        <p:spPr>
          <a:xfrm>
            <a:off x="382113" y="1174285"/>
            <a:ext cx="11197988" cy="1125278"/>
          </a:xfrm>
          <a:ln>
            <a:noFill/>
          </a:ln>
        </p:spPr>
        <p:txBody>
          <a:bodyPr/>
          <a:lstStyle/>
          <a:p>
            <a:r>
              <a:rPr lang="en-US" sz="1200" dirty="0">
                <a:solidFill>
                  <a:schemeClr val="tx1"/>
                </a:solidFill>
                <a:latin typeface="Montserrat SemiBold" panose="00000700000000000000" pitchFamily="2" charset="0"/>
              </a:rPr>
              <a:t>Success will vary depending on your starting point and how much time can be dedicated to fixing existing processes and bringing together stakeholders for planning and creating processes where none exist. Buying a new solution without a concerted effort to evaluate how you were using the old one may result in user dissatisfaction and bringing poor habits and workarounds into a new shiny solution.  </a:t>
            </a:r>
          </a:p>
        </p:txBody>
      </p:sp>
    </p:spTree>
    <p:extLst>
      <p:ext uri="{BB962C8B-B14F-4D97-AF65-F5344CB8AC3E}">
        <p14:creationId xmlns:p14="http://schemas.microsoft.com/office/powerpoint/2010/main" val="1131558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DE126B2F-F3B8-455C-B05C-435A79F074B8}"/>
              </a:ext>
            </a:extLst>
          </p:cNvPr>
          <p:cNvGrpSpPr/>
          <p:nvPr/>
        </p:nvGrpSpPr>
        <p:grpSpPr>
          <a:xfrm>
            <a:off x="762697" y="2045959"/>
            <a:ext cx="4878440" cy="1013122"/>
            <a:chOff x="762697" y="1312777"/>
            <a:chExt cx="4878440" cy="1013122"/>
          </a:xfrm>
        </p:grpSpPr>
        <p:sp>
          <p:nvSpPr>
            <p:cNvPr id="4" name="Pentagon 3">
              <a:extLst>
                <a:ext uri="{FF2B5EF4-FFF2-40B4-BE49-F238E27FC236}">
                  <a16:creationId xmlns:a16="http://schemas.microsoft.com/office/drawing/2014/main" id="{8CF6A47E-2BE2-FE47-BD94-9E0FA71B2D83}"/>
                </a:ext>
              </a:extLst>
            </p:cNvPr>
            <p:cNvSpPr/>
            <p:nvPr/>
          </p:nvSpPr>
          <p:spPr>
            <a:xfrm>
              <a:off x="762697" y="1312777"/>
              <a:ext cx="4878440" cy="101312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12" name="Oval 11">
              <a:extLst>
                <a:ext uri="{FF2B5EF4-FFF2-40B4-BE49-F238E27FC236}">
                  <a16:creationId xmlns:a16="http://schemas.microsoft.com/office/drawing/2014/main" id="{A342E773-106A-4245-8B5E-D19FB90E55A1}"/>
                </a:ext>
              </a:extLst>
            </p:cNvPr>
            <p:cNvSpPr/>
            <p:nvPr/>
          </p:nvSpPr>
          <p:spPr>
            <a:xfrm>
              <a:off x="4435070" y="1442460"/>
              <a:ext cx="718794" cy="7187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21" name="TextBox 20">
              <a:extLst>
                <a:ext uri="{FF2B5EF4-FFF2-40B4-BE49-F238E27FC236}">
                  <a16:creationId xmlns:a16="http://schemas.microsoft.com/office/drawing/2014/main" id="{21472F5B-284D-2F43-8860-00B5AD657B02}"/>
                </a:ext>
              </a:extLst>
            </p:cNvPr>
            <p:cNvSpPr txBox="1"/>
            <p:nvPr/>
          </p:nvSpPr>
          <p:spPr>
            <a:xfrm>
              <a:off x="4629218" y="1524895"/>
              <a:ext cx="330497" cy="553926"/>
            </a:xfrm>
            <a:prstGeom prst="rect">
              <a:avLst/>
            </a:prstGeom>
            <a:noFill/>
          </p:spPr>
          <p:txBody>
            <a:bodyPr wrap="none" rtlCol="0" anchor="ctr" anchorCtr="0">
              <a:spAutoFit/>
            </a:bodyPr>
            <a:lstStyle/>
            <a:p>
              <a:pPr algn="ctr" defTabSz="554437"/>
              <a:r>
                <a:rPr lang="en-US" sz="3000" b="1" dirty="0">
                  <a:solidFill>
                    <a:srgbClr val="494949"/>
                  </a:solidFill>
                  <a:latin typeface="Montserrat SemiBold" pitchFamily="2" charset="77"/>
                  <a:ea typeface="League Spartan" charset="0"/>
                  <a:cs typeface="Poppins" pitchFamily="2" charset="77"/>
                </a:rPr>
                <a:t>1</a:t>
              </a:r>
            </a:p>
          </p:txBody>
        </p:sp>
      </p:grpSp>
      <p:grpSp>
        <p:nvGrpSpPr>
          <p:cNvPr id="43" name="Group 42">
            <a:extLst>
              <a:ext uri="{FF2B5EF4-FFF2-40B4-BE49-F238E27FC236}">
                <a16:creationId xmlns:a16="http://schemas.microsoft.com/office/drawing/2014/main" id="{391DA389-6E65-4534-B0D8-99622B97D1CC}"/>
              </a:ext>
            </a:extLst>
          </p:cNvPr>
          <p:cNvGrpSpPr/>
          <p:nvPr/>
        </p:nvGrpSpPr>
        <p:grpSpPr>
          <a:xfrm>
            <a:off x="6549081" y="2038197"/>
            <a:ext cx="4878440" cy="1013122"/>
            <a:chOff x="6938683" y="1280874"/>
            <a:chExt cx="4878440" cy="1013122"/>
          </a:xfrm>
        </p:grpSpPr>
        <p:sp>
          <p:nvSpPr>
            <p:cNvPr id="8" name="Pentagon 7">
              <a:extLst>
                <a:ext uri="{FF2B5EF4-FFF2-40B4-BE49-F238E27FC236}">
                  <a16:creationId xmlns:a16="http://schemas.microsoft.com/office/drawing/2014/main" id="{8E87C8C5-B0D9-954F-95AC-68076DE8543F}"/>
                </a:ext>
              </a:extLst>
            </p:cNvPr>
            <p:cNvSpPr/>
            <p:nvPr/>
          </p:nvSpPr>
          <p:spPr>
            <a:xfrm rot="10800000">
              <a:off x="6938683" y="1280874"/>
              <a:ext cx="4878440" cy="10131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13" name="Oval 12">
              <a:extLst>
                <a:ext uri="{FF2B5EF4-FFF2-40B4-BE49-F238E27FC236}">
                  <a16:creationId xmlns:a16="http://schemas.microsoft.com/office/drawing/2014/main" id="{3734A978-BE81-B64A-A748-0C4D1F5847FF}"/>
                </a:ext>
              </a:extLst>
            </p:cNvPr>
            <p:cNvSpPr/>
            <p:nvPr/>
          </p:nvSpPr>
          <p:spPr>
            <a:xfrm>
              <a:off x="7309251" y="1428038"/>
              <a:ext cx="718794" cy="7187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22" name="TextBox 21">
              <a:extLst>
                <a:ext uri="{FF2B5EF4-FFF2-40B4-BE49-F238E27FC236}">
                  <a16:creationId xmlns:a16="http://schemas.microsoft.com/office/drawing/2014/main" id="{F5CD1B68-377A-AC49-BC1F-F545AD1DFC70}"/>
                </a:ext>
              </a:extLst>
            </p:cNvPr>
            <p:cNvSpPr txBox="1"/>
            <p:nvPr/>
          </p:nvSpPr>
          <p:spPr>
            <a:xfrm>
              <a:off x="7464132" y="1510473"/>
              <a:ext cx="409033" cy="553926"/>
            </a:xfrm>
            <a:prstGeom prst="rect">
              <a:avLst/>
            </a:prstGeom>
            <a:noFill/>
          </p:spPr>
          <p:txBody>
            <a:bodyPr wrap="none" rtlCol="0" anchor="ctr" anchorCtr="0">
              <a:spAutoFit/>
            </a:bodyPr>
            <a:lstStyle/>
            <a:p>
              <a:pPr algn="ctr" defTabSz="554437"/>
              <a:r>
                <a:rPr lang="en-US" sz="3000" b="1" dirty="0">
                  <a:solidFill>
                    <a:srgbClr val="494949"/>
                  </a:solidFill>
                  <a:latin typeface="Montserrat SemiBold" pitchFamily="2" charset="77"/>
                  <a:ea typeface="League Spartan" charset="0"/>
                  <a:cs typeface="Poppins" pitchFamily="2" charset="77"/>
                </a:rPr>
                <a:t>2</a:t>
              </a:r>
            </a:p>
          </p:txBody>
        </p:sp>
      </p:grpSp>
      <p:grpSp>
        <p:nvGrpSpPr>
          <p:cNvPr id="41" name="Group 40">
            <a:extLst>
              <a:ext uri="{FF2B5EF4-FFF2-40B4-BE49-F238E27FC236}">
                <a16:creationId xmlns:a16="http://schemas.microsoft.com/office/drawing/2014/main" id="{E9029AA4-86BE-4372-92A6-722D73D09C5E}"/>
              </a:ext>
            </a:extLst>
          </p:cNvPr>
          <p:cNvGrpSpPr/>
          <p:nvPr/>
        </p:nvGrpSpPr>
        <p:grpSpPr>
          <a:xfrm>
            <a:off x="762697" y="3122563"/>
            <a:ext cx="4878440" cy="1013122"/>
            <a:chOff x="762697" y="2554141"/>
            <a:chExt cx="4878440" cy="1013122"/>
          </a:xfrm>
        </p:grpSpPr>
        <p:sp>
          <p:nvSpPr>
            <p:cNvPr id="5" name="Pentagon 4">
              <a:extLst>
                <a:ext uri="{FF2B5EF4-FFF2-40B4-BE49-F238E27FC236}">
                  <a16:creationId xmlns:a16="http://schemas.microsoft.com/office/drawing/2014/main" id="{42DC11A0-F1A4-384B-87EC-20C31F308EFA}"/>
                </a:ext>
              </a:extLst>
            </p:cNvPr>
            <p:cNvSpPr/>
            <p:nvPr/>
          </p:nvSpPr>
          <p:spPr>
            <a:xfrm>
              <a:off x="762697" y="2554141"/>
              <a:ext cx="4878440" cy="101312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15" name="Oval 14">
              <a:extLst>
                <a:ext uri="{FF2B5EF4-FFF2-40B4-BE49-F238E27FC236}">
                  <a16:creationId xmlns:a16="http://schemas.microsoft.com/office/drawing/2014/main" id="{D4259FE4-DD78-1443-9B31-E096EDEEECBF}"/>
                </a:ext>
              </a:extLst>
            </p:cNvPr>
            <p:cNvSpPr/>
            <p:nvPr/>
          </p:nvSpPr>
          <p:spPr>
            <a:xfrm>
              <a:off x="4435070" y="2715727"/>
              <a:ext cx="718794" cy="7187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23" name="TextBox 22">
              <a:extLst>
                <a:ext uri="{FF2B5EF4-FFF2-40B4-BE49-F238E27FC236}">
                  <a16:creationId xmlns:a16="http://schemas.microsoft.com/office/drawing/2014/main" id="{23BF1F56-DD55-CD45-8658-1676797469BA}"/>
                </a:ext>
              </a:extLst>
            </p:cNvPr>
            <p:cNvSpPr txBox="1"/>
            <p:nvPr/>
          </p:nvSpPr>
          <p:spPr>
            <a:xfrm>
              <a:off x="4589951" y="2798161"/>
              <a:ext cx="409033" cy="553926"/>
            </a:xfrm>
            <a:prstGeom prst="rect">
              <a:avLst/>
            </a:prstGeom>
            <a:noFill/>
          </p:spPr>
          <p:txBody>
            <a:bodyPr wrap="none" rtlCol="0" anchor="ctr" anchorCtr="0">
              <a:spAutoFit/>
            </a:bodyPr>
            <a:lstStyle/>
            <a:p>
              <a:pPr algn="ctr" defTabSz="554437"/>
              <a:r>
                <a:rPr lang="en-US" sz="3000" b="1" dirty="0">
                  <a:solidFill>
                    <a:srgbClr val="494949"/>
                  </a:solidFill>
                  <a:latin typeface="Montserrat SemiBold" pitchFamily="2" charset="77"/>
                  <a:ea typeface="League Spartan" charset="0"/>
                  <a:cs typeface="Poppins" pitchFamily="2" charset="77"/>
                </a:rPr>
                <a:t>3</a:t>
              </a:r>
            </a:p>
          </p:txBody>
        </p:sp>
      </p:grpSp>
      <p:grpSp>
        <p:nvGrpSpPr>
          <p:cNvPr id="44" name="Group 43">
            <a:extLst>
              <a:ext uri="{FF2B5EF4-FFF2-40B4-BE49-F238E27FC236}">
                <a16:creationId xmlns:a16="http://schemas.microsoft.com/office/drawing/2014/main" id="{7C7E605A-1E23-49D2-89A7-F4AD14625D22}"/>
              </a:ext>
            </a:extLst>
          </p:cNvPr>
          <p:cNvGrpSpPr/>
          <p:nvPr/>
        </p:nvGrpSpPr>
        <p:grpSpPr>
          <a:xfrm>
            <a:off x="6549081" y="3146704"/>
            <a:ext cx="4878440" cy="1013122"/>
            <a:chOff x="6938683" y="2554141"/>
            <a:chExt cx="4878440" cy="1013122"/>
          </a:xfrm>
        </p:grpSpPr>
        <p:sp>
          <p:nvSpPr>
            <p:cNvPr id="9" name="Pentagon 8">
              <a:extLst>
                <a:ext uri="{FF2B5EF4-FFF2-40B4-BE49-F238E27FC236}">
                  <a16:creationId xmlns:a16="http://schemas.microsoft.com/office/drawing/2014/main" id="{71DE0C52-A509-CE44-91DF-72170FC7A767}"/>
                </a:ext>
              </a:extLst>
            </p:cNvPr>
            <p:cNvSpPr/>
            <p:nvPr/>
          </p:nvSpPr>
          <p:spPr>
            <a:xfrm rot="10800000">
              <a:off x="6938683" y="2554141"/>
              <a:ext cx="4878440" cy="101312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16" name="Oval 15">
              <a:extLst>
                <a:ext uri="{FF2B5EF4-FFF2-40B4-BE49-F238E27FC236}">
                  <a16:creationId xmlns:a16="http://schemas.microsoft.com/office/drawing/2014/main" id="{0D864902-0091-F84E-B629-BAE8F99C8035}"/>
                </a:ext>
              </a:extLst>
            </p:cNvPr>
            <p:cNvSpPr/>
            <p:nvPr/>
          </p:nvSpPr>
          <p:spPr>
            <a:xfrm>
              <a:off x="7309251" y="2701305"/>
              <a:ext cx="718794" cy="7187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24" name="TextBox 23">
              <a:extLst>
                <a:ext uri="{FF2B5EF4-FFF2-40B4-BE49-F238E27FC236}">
                  <a16:creationId xmlns:a16="http://schemas.microsoft.com/office/drawing/2014/main" id="{E5416F0D-367B-604C-9FBA-AE0230543B2E}"/>
                </a:ext>
              </a:extLst>
            </p:cNvPr>
            <p:cNvSpPr txBox="1"/>
            <p:nvPr/>
          </p:nvSpPr>
          <p:spPr>
            <a:xfrm>
              <a:off x="7445699" y="2783739"/>
              <a:ext cx="445898" cy="553926"/>
            </a:xfrm>
            <a:prstGeom prst="rect">
              <a:avLst/>
            </a:prstGeom>
            <a:noFill/>
          </p:spPr>
          <p:txBody>
            <a:bodyPr wrap="none" rtlCol="0" anchor="ctr" anchorCtr="0">
              <a:spAutoFit/>
            </a:bodyPr>
            <a:lstStyle/>
            <a:p>
              <a:pPr algn="ctr" defTabSz="554437"/>
              <a:r>
                <a:rPr lang="en-US" sz="3000" b="1" dirty="0">
                  <a:solidFill>
                    <a:srgbClr val="494949"/>
                  </a:solidFill>
                  <a:latin typeface="Montserrat SemiBold" pitchFamily="2" charset="77"/>
                  <a:ea typeface="League Spartan" charset="0"/>
                  <a:cs typeface="Poppins" pitchFamily="2" charset="77"/>
                </a:rPr>
                <a:t>4</a:t>
              </a:r>
            </a:p>
          </p:txBody>
        </p:sp>
      </p:grpSp>
      <p:grpSp>
        <p:nvGrpSpPr>
          <p:cNvPr id="14" name="Group 13">
            <a:extLst>
              <a:ext uri="{FF2B5EF4-FFF2-40B4-BE49-F238E27FC236}">
                <a16:creationId xmlns:a16="http://schemas.microsoft.com/office/drawing/2014/main" id="{3DA901F4-72A8-4892-86C0-8992CABA1553}"/>
              </a:ext>
            </a:extLst>
          </p:cNvPr>
          <p:cNvGrpSpPr/>
          <p:nvPr/>
        </p:nvGrpSpPr>
        <p:grpSpPr>
          <a:xfrm>
            <a:off x="762697" y="4198117"/>
            <a:ext cx="4878440" cy="1013122"/>
            <a:chOff x="762697" y="3827407"/>
            <a:chExt cx="4878440" cy="1013122"/>
          </a:xfrm>
        </p:grpSpPr>
        <p:sp>
          <p:nvSpPr>
            <p:cNvPr id="6" name="Pentagon 5">
              <a:extLst>
                <a:ext uri="{FF2B5EF4-FFF2-40B4-BE49-F238E27FC236}">
                  <a16:creationId xmlns:a16="http://schemas.microsoft.com/office/drawing/2014/main" id="{CF286625-E80B-1E43-9608-F8AE83FFC86D}"/>
                </a:ext>
              </a:extLst>
            </p:cNvPr>
            <p:cNvSpPr/>
            <p:nvPr/>
          </p:nvSpPr>
          <p:spPr>
            <a:xfrm>
              <a:off x="762697" y="3827407"/>
              <a:ext cx="4878440" cy="101312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17" name="Oval 16">
              <a:extLst>
                <a:ext uri="{FF2B5EF4-FFF2-40B4-BE49-F238E27FC236}">
                  <a16:creationId xmlns:a16="http://schemas.microsoft.com/office/drawing/2014/main" id="{F5D41E4E-9A6E-8143-B4DA-A3FC45165066}"/>
                </a:ext>
              </a:extLst>
            </p:cNvPr>
            <p:cNvSpPr/>
            <p:nvPr/>
          </p:nvSpPr>
          <p:spPr>
            <a:xfrm>
              <a:off x="4435070" y="3988993"/>
              <a:ext cx="718794" cy="7187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25" name="TextBox 24">
              <a:extLst>
                <a:ext uri="{FF2B5EF4-FFF2-40B4-BE49-F238E27FC236}">
                  <a16:creationId xmlns:a16="http://schemas.microsoft.com/office/drawing/2014/main" id="{2470916F-40CD-1A47-B35F-8A4347E9EA85}"/>
                </a:ext>
              </a:extLst>
            </p:cNvPr>
            <p:cNvSpPr txBox="1"/>
            <p:nvPr/>
          </p:nvSpPr>
          <p:spPr>
            <a:xfrm>
              <a:off x="4589951" y="4071428"/>
              <a:ext cx="409033" cy="553926"/>
            </a:xfrm>
            <a:prstGeom prst="rect">
              <a:avLst/>
            </a:prstGeom>
            <a:noFill/>
          </p:spPr>
          <p:txBody>
            <a:bodyPr wrap="none" rtlCol="0" anchor="ctr" anchorCtr="0">
              <a:spAutoFit/>
            </a:bodyPr>
            <a:lstStyle/>
            <a:p>
              <a:pPr algn="ctr" defTabSz="554437"/>
              <a:r>
                <a:rPr lang="en-US" sz="3000" b="1" dirty="0">
                  <a:solidFill>
                    <a:srgbClr val="494949"/>
                  </a:solidFill>
                  <a:latin typeface="Montserrat SemiBold" pitchFamily="2" charset="77"/>
                  <a:ea typeface="League Spartan" charset="0"/>
                  <a:cs typeface="Poppins" pitchFamily="2" charset="77"/>
                </a:rPr>
                <a:t>5</a:t>
              </a:r>
            </a:p>
          </p:txBody>
        </p:sp>
      </p:grpSp>
      <p:grpSp>
        <p:nvGrpSpPr>
          <p:cNvPr id="45" name="Group 44">
            <a:extLst>
              <a:ext uri="{FF2B5EF4-FFF2-40B4-BE49-F238E27FC236}">
                <a16:creationId xmlns:a16="http://schemas.microsoft.com/office/drawing/2014/main" id="{4FD69968-BD1F-462D-B0DD-1D332A1F5730}"/>
              </a:ext>
            </a:extLst>
          </p:cNvPr>
          <p:cNvGrpSpPr/>
          <p:nvPr/>
        </p:nvGrpSpPr>
        <p:grpSpPr>
          <a:xfrm>
            <a:off x="6549081" y="4222258"/>
            <a:ext cx="4878440" cy="1013122"/>
            <a:chOff x="6938683" y="3827407"/>
            <a:chExt cx="4878440" cy="1013122"/>
          </a:xfrm>
        </p:grpSpPr>
        <p:sp>
          <p:nvSpPr>
            <p:cNvPr id="10" name="Pentagon 9">
              <a:extLst>
                <a:ext uri="{FF2B5EF4-FFF2-40B4-BE49-F238E27FC236}">
                  <a16:creationId xmlns:a16="http://schemas.microsoft.com/office/drawing/2014/main" id="{7AF07F62-5917-E34C-BB26-85EA4D4E2DF1}"/>
                </a:ext>
              </a:extLst>
            </p:cNvPr>
            <p:cNvSpPr/>
            <p:nvPr/>
          </p:nvSpPr>
          <p:spPr>
            <a:xfrm rot="10800000">
              <a:off x="6938683" y="3827407"/>
              <a:ext cx="4878440" cy="101312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18" name="Oval 17">
              <a:extLst>
                <a:ext uri="{FF2B5EF4-FFF2-40B4-BE49-F238E27FC236}">
                  <a16:creationId xmlns:a16="http://schemas.microsoft.com/office/drawing/2014/main" id="{F85593B5-6828-2849-8D23-D98CA2E4CF71}"/>
                </a:ext>
              </a:extLst>
            </p:cNvPr>
            <p:cNvSpPr/>
            <p:nvPr/>
          </p:nvSpPr>
          <p:spPr>
            <a:xfrm>
              <a:off x="7309251" y="3974571"/>
              <a:ext cx="718794" cy="7187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26" name="TextBox 25">
              <a:extLst>
                <a:ext uri="{FF2B5EF4-FFF2-40B4-BE49-F238E27FC236}">
                  <a16:creationId xmlns:a16="http://schemas.microsoft.com/office/drawing/2014/main" id="{16932F7B-50E2-7B41-8FC5-8B9ADBD7292E}"/>
                </a:ext>
              </a:extLst>
            </p:cNvPr>
            <p:cNvSpPr txBox="1"/>
            <p:nvPr/>
          </p:nvSpPr>
          <p:spPr>
            <a:xfrm>
              <a:off x="7456118" y="4057006"/>
              <a:ext cx="425062" cy="553926"/>
            </a:xfrm>
            <a:prstGeom prst="rect">
              <a:avLst/>
            </a:prstGeom>
            <a:noFill/>
          </p:spPr>
          <p:txBody>
            <a:bodyPr wrap="none" rtlCol="0" anchor="ctr" anchorCtr="0">
              <a:spAutoFit/>
            </a:bodyPr>
            <a:lstStyle/>
            <a:p>
              <a:pPr algn="ctr" defTabSz="554437"/>
              <a:r>
                <a:rPr lang="en-US" sz="3000" b="1" dirty="0">
                  <a:solidFill>
                    <a:srgbClr val="494949"/>
                  </a:solidFill>
                  <a:latin typeface="Montserrat SemiBold" pitchFamily="2" charset="77"/>
                  <a:ea typeface="League Spartan" charset="0"/>
                  <a:cs typeface="Poppins" pitchFamily="2" charset="77"/>
                </a:rPr>
                <a:t>6</a:t>
              </a:r>
            </a:p>
          </p:txBody>
        </p:sp>
      </p:grpSp>
      <p:grpSp>
        <p:nvGrpSpPr>
          <p:cNvPr id="3" name="Group 2">
            <a:extLst>
              <a:ext uri="{FF2B5EF4-FFF2-40B4-BE49-F238E27FC236}">
                <a16:creationId xmlns:a16="http://schemas.microsoft.com/office/drawing/2014/main" id="{B38B3885-A7AD-449F-A8B6-2769A6EF008C}"/>
              </a:ext>
            </a:extLst>
          </p:cNvPr>
          <p:cNvGrpSpPr/>
          <p:nvPr/>
        </p:nvGrpSpPr>
        <p:grpSpPr>
          <a:xfrm>
            <a:off x="764479" y="5276492"/>
            <a:ext cx="4878440" cy="1013122"/>
            <a:chOff x="764479" y="5095256"/>
            <a:chExt cx="4878440" cy="1013122"/>
          </a:xfrm>
        </p:grpSpPr>
        <p:sp>
          <p:nvSpPr>
            <p:cNvPr id="7" name="Pentagon 6">
              <a:extLst>
                <a:ext uri="{FF2B5EF4-FFF2-40B4-BE49-F238E27FC236}">
                  <a16:creationId xmlns:a16="http://schemas.microsoft.com/office/drawing/2014/main" id="{96EE6861-6DA8-5F4B-89A2-9C0E55C353DB}"/>
                </a:ext>
              </a:extLst>
            </p:cNvPr>
            <p:cNvSpPr/>
            <p:nvPr/>
          </p:nvSpPr>
          <p:spPr>
            <a:xfrm>
              <a:off x="764479" y="5095256"/>
              <a:ext cx="4878440" cy="1013122"/>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19" name="Oval 18">
              <a:extLst>
                <a:ext uri="{FF2B5EF4-FFF2-40B4-BE49-F238E27FC236}">
                  <a16:creationId xmlns:a16="http://schemas.microsoft.com/office/drawing/2014/main" id="{735901D9-998E-D84B-8CE3-21B8E6F93C44}"/>
                </a:ext>
              </a:extLst>
            </p:cNvPr>
            <p:cNvSpPr/>
            <p:nvPr/>
          </p:nvSpPr>
          <p:spPr>
            <a:xfrm>
              <a:off x="4435070" y="5262259"/>
              <a:ext cx="718794" cy="7187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27" name="TextBox 26">
              <a:extLst>
                <a:ext uri="{FF2B5EF4-FFF2-40B4-BE49-F238E27FC236}">
                  <a16:creationId xmlns:a16="http://schemas.microsoft.com/office/drawing/2014/main" id="{9D6B25F0-FB8E-A242-A933-43B14428C22F}"/>
                </a:ext>
              </a:extLst>
            </p:cNvPr>
            <p:cNvSpPr txBox="1"/>
            <p:nvPr/>
          </p:nvSpPr>
          <p:spPr>
            <a:xfrm>
              <a:off x="4585144" y="5344694"/>
              <a:ext cx="418650" cy="553926"/>
            </a:xfrm>
            <a:prstGeom prst="rect">
              <a:avLst/>
            </a:prstGeom>
            <a:noFill/>
          </p:spPr>
          <p:txBody>
            <a:bodyPr wrap="none" rtlCol="0" anchor="ctr" anchorCtr="0">
              <a:spAutoFit/>
            </a:bodyPr>
            <a:lstStyle/>
            <a:p>
              <a:pPr algn="ctr" defTabSz="554437"/>
              <a:r>
                <a:rPr lang="en-US" sz="3000" b="1" dirty="0">
                  <a:solidFill>
                    <a:srgbClr val="494949"/>
                  </a:solidFill>
                  <a:latin typeface="Montserrat SemiBold" pitchFamily="2" charset="77"/>
                  <a:ea typeface="League Spartan" charset="0"/>
                  <a:cs typeface="Poppins" pitchFamily="2" charset="77"/>
                </a:rPr>
                <a:t>7</a:t>
              </a:r>
            </a:p>
          </p:txBody>
        </p:sp>
      </p:grpSp>
      <p:grpSp>
        <p:nvGrpSpPr>
          <p:cNvPr id="46" name="Group 45">
            <a:extLst>
              <a:ext uri="{FF2B5EF4-FFF2-40B4-BE49-F238E27FC236}">
                <a16:creationId xmlns:a16="http://schemas.microsoft.com/office/drawing/2014/main" id="{848A44C1-D50C-4F60-B5C1-2CCB6020D7D5}"/>
              </a:ext>
            </a:extLst>
          </p:cNvPr>
          <p:cNvGrpSpPr/>
          <p:nvPr/>
        </p:nvGrpSpPr>
        <p:grpSpPr>
          <a:xfrm>
            <a:off x="6549081" y="5306050"/>
            <a:ext cx="4878440" cy="1013122"/>
            <a:chOff x="6938683" y="5100673"/>
            <a:chExt cx="4878440" cy="1013122"/>
          </a:xfrm>
        </p:grpSpPr>
        <p:sp>
          <p:nvSpPr>
            <p:cNvPr id="11" name="Pentagon 10">
              <a:extLst>
                <a:ext uri="{FF2B5EF4-FFF2-40B4-BE49-F238E27FC236}">
                  <a16:creationId xmlns:a16="http://schemas.microsoft.com/office/drawing/2014/main" id="{31D83BAE-D4B5-4145-9ADE-A9A7C2026F16}"/>
                </a:ext>
              </a:extLst>
            </p:cNvPr>
            <p:cNvSpPr/>
            <p:nvPr/>
          </p:nvSpPr>
          <p:spPr>
            <a:xfrm rot="10800000">
              <a:off x="6938683" y="5100673"/>
              <a:ext cx="4878440" cy="1013122"/>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20" name="Oval 19">
              <a:extLst>
                <a:ext uri="{FF2B5EF4-FFF2-40B4-BE49-F238E27FC236}">
                  <a16:creationId xmlns:a16="http://schemas.microsoft.com/office/drawing/2014/main" id="{78DF4177-1891-D244-A8B1-2EB34D76026C}"/>
                </a:ext>
              </a:extLst>
            </p:cNvPr>
            <p:cNvSpPr/>
            <p:nvPr/>
          </p:nvSpPr>
          <p:spPr>
            <a:xfrm>
              <a:off x="7309251" y="5247837"/>
              <a:ext cx="718794" cy="7187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28" name="TextBox 27">
              <a:extLst>
                <a:ext uri="{FF2B5EF4-FFF2-40B4-BE49-F238E27FC236}">
                  <a16:creationId xmlns:a16="http://schemas.microsoft.com/office/drawing/2014/main" id="{EAE64179-2091-B14A-8A26-396585D01D3A}"/>
                </a:ext>
              </a:extLst>
            </p:cNvPr>
            <p:cNvSpPr txBox="1"/>
            <p:nvPr/>
          </p:nvSpPr>
          <p:spPr>
            <a:xfrm>
              <a:off x="7451310" y="5330272"/>
              <a:ext cx="434677" cy="553926"/>
            </a:xfrm>
            <a:prstGeom prst="rect">
              <a:avLst/>
            </a:prstGeom>
            <a:noFill/>
          </p:spPr>
          <p:txBody>
            <a:bodyPr wrap="none" rtlCol="0" anchor="ctr" anchorCtr="0">
              <a:spAutoFit/>
            </a:bodyPr>
            <a:lstStyle/>
            <a:p>
              <a:pPr algn="ctr" defTabSz="554437"/>
              <a:r>
                <a:rPr lang="en-US" sz="3000" b="1" dirty="0">
                  <a:solidFill>
                    <a:srgbClr val="494949"/>
                  </a:solidFill>
                  <a:latin typeface="Montserrat SemiBold" pitchFamily="2" charset="77"/>
                  <a:ea typeface="League Spartan" charset="0"/>
                  <a:cs typeface="Poppins" pitchFamily="2" charset="77"/>
                </a:rPr>
                <a:t>8</a:t>
              </a:r>
            </a:p>
          </p:txBody>
        </p:sp>
      </p:grpSp>
      <p:sp>
        <p:nvSpPr>
          <p:cNvPr id="29" name="TextBox 28">
            <a:extLst>
              <a:ext uri="{FF2B5EF4-FFF2-40B4-BE49-F238E27FC236}">
                <a16:creationId xmlns:a16="http://schemas.microsoft.com/office/drawing/2014/main" id="{69002286-B018-574C-91FE-3340FDB5BE94}"/>
              </a:ext>
            </a:extLst>
          </p:cNvPr>
          <p:cNvSpPr txBox="1"/>
          <p:nvPr/>
        </p:nvSpPr>
        <p:spPr>
          <a:xfrm>
            <a:off x="934504" y="2258077"/>
            <a:ext cx="3310003" cy="584775"/>
          </a:xfrm>
          <a:prstGeom prst="rect">
            <a:avLst/>
          </a:prstGeom>
          <a:noFill/>
        </p:spPr>
        <p:txBody>
          <a:bodyPr wrap="square" rtlCol="0" anchor="b" anchorCtr="0">
            <a:spAutoFit/>
          </a:bodyPr>
          <a:lstStyle/>
          <a:p>
            <a:pPr algn="r" defTabSz="554437"/>
            <a:r>
              <a:rPr lang="en-US" sz="1600" b="1" dirty="0">
                <a:solidFill>
                  <a:srgbClr val="FFFFFF"/>
                </a:solidFill>
                <a:latin typeface="Montserrat SemiBold" pitchFamily="2" charset="77"/>
                <a:ea typeface="League Spartan" charset="0"/>
                <a:cs typeface="Poppins" pitchFamily="2" charset="77"/>
              </a:rPr>
              <a:t>Workflows are key to reducing administrative work</a:t>
            </a:r>
          </a:p>
        </p:txBody>
      </p:sp>
      <p:sp>
        <p:nvSpPr>
          <p:cNvPr id="30" name="TextBox 29">
            <a:extLst>
              <a:ext uri="{FF2B5EF4-FFF2-40B4-BE49-F238E27FC236}">
                <a16:creationId xmlns:a16="http://schemas.microsoft.com/office/drawing/2014/main" id="{67A12053-6748-9E41-9008-5DD23844F7F3}"/>
              </a:ext>
            </a:extLst>
          </p:cNvPr>
          <p:cNvSpPr txBox="1"/>
          <p:nvPr/>
        </p:nvSpPr>
        <p:spPr>
          <a:xfrm>
            <a:off x="824065" y="3222770"/>
            <a:ext cx="3439042" cy="830997"/>
          </a:xfrm>
          <a:prstGeom prst="rect">
            <a:avLst/>
          </a:prstGeom>
          <a:noFill/>
        </p:spPr>
        <p:txBody>
          <a:bodyPr wrap="square" rtlCol="0" anchor="b" anchorCtr="0">
            <a:spAutoFit/>
          </a:bodyPr>
          <a:lstStyle/>
          <a:p>
            <a:pPr algn="r" defTabSz="554437"/>
            <a:r>
              <a:rPr lang="en-US" sz="1600" b="1" dirty="0">
                <a:solidFill>
                  <a:srgbClr val="FFFFFF"/>
                </a:solidFill>
                <a:latin typeface="Montserrat SemiBold" pitchFamily="2" charset="77"/>
                <a:ea typeface="League Spartan" charset="0"/>
                <a:cs typeface="Poppins" pitchFamily="2" charset="77"/>
              </a:rPr>
              <a:t>Integrations between modules enable transparency between technical teams</a:t>
            </a:r>
          </a:p>
        </p:txBody>
      </p:sp>
      <p:sp>
        <p:nvSpPr>
          <p:cNvPr id="31" name="TextBox 30">
            <a:extLst>
              <a:ext uri="{FF2B5EF4-FFF2-40B4-BE49-F238E27FC236}">
                <a16:creationId xmlns:a16="http://schemas.microsoft.com/office/drawing/2014/main" id="{99FC00CC-43A9-7346-8FC4-5B3A486948DA}"/>
              </a:ext>
            </a:extLst>
          </p:cNvPr>
          <p:cNvSpPr txBox="1"/>
          <p:nvPr/>
        </p:nvSpPr>
        <p:spPr>
          <a:xfrm>
            <a:off x="1044490" y="4303601"/>
            <a:ext cx="3205296" cy="830997"/>
          </a:xfrm>
          <a:prstGeom prst="rect">
            <a:avLst/>
          </a:prstGeom>
          <a:noFill/>
        </p:spPr>
        <p:txBody>
          <a:bodyPr wrap="square" rtlCol="0" anchor="b" anchorCtr="0">
            <a:spAutoFit/>
          </a:bodyPr>
          <a:lstStyle/>
          <a:p>
            <a:pPr algn="r" defTabSz="554437"/>
            <a:r>
              <a:rPr lang="en-US" sz="1600" b="1" dirty="0">
                <a:solidFill>
                  <a:srgbClr val="FFFFFF"/>
                </a:solidFill>
                <a:latin typeface="Montserrat SemiBold" pitchFamily="2" charset="77"/>
                <a:ea typeface="League Spartan" charset="0"/>
                <a:cs typeface="Poppins" pitchFamily="2" charset="77"/>
              </a:rPr>
              <a:t>Integrations between multiple systems enable more accurate data transfer</a:t>
            </a:r>
          </a:p>
        </p:txBody>
      </p:sp>
      <p:sp>
        <p:nvSpPr>
          <p:cNvPr id="32" name="TextBox 31">
            <a:extLst>
              <a:ext uri="{FF2B5EF4-FFF2-40B4-BE49-F238E27FC236}">
                <a16:creationId xmlns:a16="http://schemas.microsoft.com/office/drawing/2014/main" id="{394589A3-FAA8-4A40-ABF4-C0C92ADA0D68}"/>
              </a:ext>
            </a:extLst>
          </p:cNvPr>
          <p:cNvSpPr txBox="1"/>
          <p:nvPr/>
        </p:nvSpPr>
        <p:spPr>
          <a:xfrm>
            <a:off x="966812" y="5231446"/>
            <a:ext cx="3296295" cy="1077218"/>
          </a:xfrm>
          <a:prstGeom prst="rect">
            <a:avLst/>
          </a:prstGeom>
          <a:noFill/>
        </p:spPr>
        <p:txBody>
          <a:bodyPr wrap="square" rtlCol="0" anchor="b" anchorCtr="0">
            <a:spAutoFit/>
          </a:bodyPr>
          <a:lstStyle/>
          <a:p>
            <a:pPr algn="r" defTabSz="554437"/>
            <a:r>
              <a:rPr lang="en-US" sz="1600" b="1" dirty="0">
                <a:solidFill>
                  <a:srgbClr val="FFFFFF"/>
                </a:solidFill>
                <a:latin typeface="Montserrat SemiBold" pitchFamily="2" charset="77"/>
                <a:ea typeface="League Spartan" charset="0"/>
                <a:cs typeface="Poppins" pitchFamily="2" charset="77"/>
              </a:rPr>
              <a:t>Intelligent knowledgebase enables faster access to information and reduces tickets and time to resolve</a:t>
            </a:r>
          </a:p>
        </p:txBody>
      </p:sp>
      <p:sp>
        <p:nvSpPr>
          <p:cNvPr id="33" name="TextBox 32">
            <a:extLst>
              <a:ext uri="{FF2B5EF4-FFF2-40B4-BE49-F238E27FC236}">
                <a16:creationId xmlns:a16="http://schemas.microsoft.com/office/drawing/2014/main" id="{972489A7-3892-A243-905C-099B32E03FF9}"/>
              </a:ext>
            </a:extLst>
          </p:cNvPr>
          <p:cNvSpPr txBox="1"/>
          <p:nvPr/>
        </p:nvSpPr>
        <p:spPr>
          <a:xfrm>
            <a:off x="7800387" y="1979548"/>
            <a:ext cx="3457109" cy="1077218"/>
          </a:xfrm>
          <a:prstGeom prst="rect">
            <a:avLst/>
          </a:prstGeom>
          <a:noFill/>
        </p:spPr>
        <p:txBody>
          <a:bodyPr wrap="square" rtlCol="0" anchor="b" anchorCtr="0">
            <a:spAutoFit/>
          </a:bodyPr>
          <a:lstStyle/>
          <a:p>
            <a:pPr defTabSz="554437"/>
            <a:r>
              <a:rPr lang="en-US" sz="1600" b="1" dirty="0">
                <a:solidFill>
                  <a:srgbClr val="FFFFFF"/>
                </a:solidFill>
                <a:latin typeface="Montserrat SemiBold" pitchFamily="2" charset="77"/>
                <a:ea typeface="League Spartan" charset="0"/>
                <a:cs typeface="Poppins" pitchFamily="2" charset="77"/>
              </a:rPr>
              <a:t>Reporting, dashboards, and analytics improve daily functions and enable proactive problem solving</a:t>
            </a:r>
          </a:p>
        </p:txBody>
      </p:sp>
      <p:sp>
        <p:nvSpPr>
          <p:cNvPr id="34" name="TextBox 33">
            <a:extLst>
              <a:ext uri="{FF2B5EF4-FFF2-40B4-BE49-F238E27FC236}">
                <a16:creationId xmlns:a16="http://schemas.microsoft.com/office/drawing/2014/main" id="{C5348939-EB60-7541-8568-6BDE5CCBB9F0}"/>
              </a:ext>
            </a:extLst>
          </p:cNvPr>
          <p:cNvSpPr txBox="1"/>
          <p:nvPr/>
        </p:nvSpPr>
        <p:spPr>
          <a:xfrm>
            <a:off x="7764358" y="3109564"/>
            <a:ext cx="3664946" cy="1077218"/>
          </a:xfrm>
          <a:prstGeom prst="rect">
            <a:avLst/>
          </a:prstGeom>
          <a:noFill/>
        </p:spPr>
        <p:txBody>
          <a:bodyPr wrap="square" rtlCol="0" anchor="b" anchorCtr="0">
            <a:spAutoFit/>
          </a:bodyPr>
          <a:lstStyle/>
          <a:p>
            <a:pPr defTabSz="554437"/>
            <a:r>
              <a:rPr lang="en-US" sz="1600" b="1" dirty="0">
                <a:solidFill>
                  <a:srgbClr val="FFFFFF"/>
                </a:solidFill>
                <a:latin typeface="Montserrat SemiBold" pitchFamily="2" charset="77"/>
                <a:ea typeface="League Spartan" charset="0"/>
                <a:cs typeface="Poppins" pitchFamily="2" charset="77"/>
              </a:rPr>
              <a:t>Enterprise service management can transform the way the business manages their workload</a:t>
            </a:r>
          </a:p>
        </p:txBody>
      </p:sp>
      <p:sp>
        <p:nvSpPr>
          <p:cNvPr id="35" name="TextBox 34">
            <a:extLst>
              <a:ext uri="{FF2B5EF4-FFF2-40B4-BE49-F238E27FC236}">
                <a16:creationId xmlns:a16="http://schemas.microsoft.com/office/drawing/2014/main" id="{133C613F-6B44-544F-B225-8EB798A665C8}"/>
              </a:ext>
            </a:extLst>
          </p:cNvPr>
          <p:cNvSpPr txBox="1"/>
          <p:nvPr/>
        </p:nvSpPr>
        <p:spPr>
          <a:xfrm>
            <a:off x="7764358" y="5420028"/>
            <a:ext cx="3647019" cy="830997"/>
          </a:xfrm>
          <a:prstGeom prst="rect">
            <a:avLst/>
          </a:prstGeom>
          <a:noFill/>
        </p:spPr>
        <p:txBody>
          <a:bodyPr wrap="square" rtlCol="0" anchor="b" anchorCtr="0">
            <a:spAutoFit/>
          </a:bodyPr>
          <a:lstStyle/>
          <a:p>
            <a:pPr defTabSz="554437"/>
            <a:r>
              <a:rPr lang="en-US" sz="1600" b="1" dirty="0">
                <a:solidFill>
                  <a:srgbClr val="FFFFFF"/>
                </a:solidFill>
                <a:latin typeface="Montserrat SemiBold" pitchFamily="2" charset="77"/>
                <a:ea typeface="League Spartan" charset="0"/>
                <a:cs typeface="Poppins" pitchFamily="2" charset="77"/>
              </a:rPr>
              <a:t>Chat/chatbots, service catalogs, and app stores will transform your self-serve options</a:t>
            </a:r>
          </a:p>
        </p:txBody>
      </p:sp>
      <p:sp>
        <p:nvSpPr>
          <p:cNvPr id="36" name="TextBox 35">
            <a:extLst>
              <a:ext uri="{FF2B5EF4-FFF2-40B4-BE49-F238E27FC236}">
                <a16:creationId xmlns:a16="http://schemas.microsoft.com/office/drawing/2014/main" id="{B1E0136A-53B1-964E-B9A5-94C9E52EC38B}"/>
              </a:ext>
            </a:extLst>
          </p:cNvPr>
          <p:cNvSpPr txBox="1"/>
          <p:nvPr/>
        </p:nvSpPr>
        <p:spPr>
          <a:xfrm>
            <a:off x="7801445" y="4317273"/>
            <a:ext cx="3454992" cy="830997"/>
          </a:xfrm>
          <a:prstGeom prst="rect">
            <a:avLst/>
          </a:prstGeom>
          <a:noFill/>
        </p:spPr>
        <p:txBody>
          <a:bodyPr wrap="square" rtlCol="0" anchor="b" anchorCtr="0">
            <a:spAutoFit/>
          </a:bodyPr>
          <a:lstStyle/>
          <a:p>
            <a:pPr defTabSz="554437"/>
            <a:r>
              <a:rPr lang="en-US" sz="1600" b="1" dirty="0">
                <a:solidFill>
                  <a:srgbClr val="FFFFFF"/>
                </a:solidFill>
                <a:latin typeface="Montserrat SemiBold" pitchFamily="2" charset="77"/>
                <a:ea typeface="League Spartan" charset="0"/>
                <a:cs typeface="Poppins" pitchFamily="2" charset="77"/>
              </a:rPr>
              <a:t>AI, RPA, machine learning, and self-healing will provide faster analysis and resolution</a:t>
            </a:r>
          </a:p>
        </p:txBody>
      </p:sp>
      <p:sp>
        <p:nvSpPr>
          <p:cNvPr id="37" name="Oval 36">
            <a:extLst>
              <a:ext uri="{FF2B5EF4-FFF2-40B4-BE49-F238E27FC236}">
                <a16:creationId xmlns:a16="http://schemas.microsoft.com/office/drawing/2014/main" id="{AB74349D-AB33-2145-8465-F37CBDFA00AE}"/>
              </a:ext>
            </a:extLst>
          </p:cNvPr>
          <p:cNvSpPr/>
          <p:nvPr/>
        </p:nvSpPr>
        <p:spPr>
          <a:xfrm>
            <a:off x="5974572" y="2399189"/>
            <a:ext cx="242856" cy="2428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38" name="Oval 37">
            <a:extLst>
              <a:ext uri="{FF2B5EF4-FFF2-40B4-BE49-F238E27FC236}">
                <a16:creationId xmlns:a16="http://schemas.microsoft.com/office/drawing/2014/main" id="{36FE7085-74ED-4844-A874-1B46DBE1726A}"/>
              </a:ext>
            </a:extLst>
          </p:cNvPr>
          <p:cNvSpPr/>
          <p:nvPr/>
        </p:nvSpPr>
        <p:spPr>
          <a:xfrm>
            <a:off x="5974572" y="3507695"/>
            <a:ext cx="242856" cy="2428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39" name="Oval 38">
            <a:extLst>
              <a:ext uri="{FF2B5EF4-FFF2-40B4-BE49-F238E27FC236}">
                <a16:creationId xmlns:a16="http://schemas.microsoft.com/office/drawing/2014/main" id="{7D972F97-3D13-B342-B692-BFB0B56972D4}"/>
              </a:ext>
            </a:extLst>
          </p:cNvPr>
          <p:cNvSpPr/>
          <p:nvPr/>
        </p:nvSpPr>
        <p:spPr>
          <a:xfrm>
            <a:off x="5974572" y="4583249"/>
            <a:ext cx="242856" cy="2428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40" name="Oval 39">
            <a:extLst>
              <a:ext uri="{FF2B5EF4-FFF2-40B4-BE49-F238E27FC236}">
                <a16:creationId xmlns:a16="http://schemas.microsoft.com/office/drawing/2014/main" id="{332962CF-8C59-6342-B521-3088C3763E48}"/>
              </a:ext>
            </a:extLst>
          </p:cNvPr>
          <p:cNvSpPr/>
          <p:nvPr/>
        </p:nvSpPr>
        <p:spPr>
          <a:xfrm>
            <a:off x="5974572" y="5667043"/>
            <a:ext cx="242856" cy="24285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2" name="Title 1">
            <a:extLst>
              <a:ext uri="{FF2B5EF4-FFF2-40B4-BE49-F238E27FC236}">
                <a16:creationId xmlns:a16="http://schemas.microsoft.com/office/drawing/2014/main" id="{26170B64-5329-7A4C-BAA9-9794E46C2B96}"/>
              </a:ext>
            </a:extLst>
          </p:cNvPr>
          <p:cNvSpPr>
            <a:spLocks noGrp="1"/>
          </p:cNvSpPr>
          <p:nvPr>
            <p:ph type="title"/>
          </p:nvPr>
        </p:nvSpPr>
        <p:spPr>
          <a:xfrm>
            <a:off x="311302" y="332353"/>
            <a:ext cx="11188719" cy="824416"/>
          </a:xfrm>
        </p:spPr>
        <p:txBody>
          <a:bodyPr>
            <a:noAutofit/>
          </a:bodyPr>
          <a:lstStyle/>
          <a:p>
            <a:r>
              <a:rPr lang="en-CA" sz="3000" b="1" dirty="0">
                <a:solidFill>
                  <a:schemeClr val="accent1"/>
                </a:solidFill>
                <a:effectLst/>
                <a:latin typeface="Montserrat SemiBold" panose="00000700000000000000" pitchFamily="2" charset="0"/>
                <a:ea typeface="MS Gothic" panose="020B0609070205080204" pitchFamily="49" charset="-128"/>
                <a:cs typeface="Times New Roman" panose="02020603050405020304" pitchFamily="18" charset="0"/>
              </a:rPr>
              <a:t>As you start to think about use cases, consider how these features could improve or transform your practice</a:t>
            </a:r>
            <a:endParaRPr lang="en-US" sz="3000" dirty="0">
              <a:solidFill>
                <a:schemeClr val="accent1"/>
              </a:solidFill>
              <a:latin typeface="Montserrat SemiBold" panose="00000700000000000000" pitchFamily="2" charset="0"/>
            </a:endParaRPr>
          </a:p>
        </p:txBody>
      </p:sp>
      <p:sp>
        <p:nvSpPr>
          <p:cNvPr id="47" name="TextBox 46">
            <a:extLst>
              <a:ext uri="{FF2B5EF4-FFF2-40B4-BE49-F238E27FC236}">
                <a16:creationId xmlns:a16="http://schemas.microsoft.com/office/drawing/2014/main" id="{2B7C92D9-4402-4322-837E-89D5217990A5}"/>
              </a:ext>
            </a:extLst>
          </p:cNvPr>
          <p:cNvSpPr txBox="1"/>
          <p:nvPr/>
        </p:nvSpPr>
        <p:spPr>
          <a:xfrm>
            <a:off x="352492" y="1227438"/>
            <a:ext cx="11188719" cy="576611"/>
          </a:xfrm>
          <a:prstGeom prst="rect">
            <a:avLst/>
          </a:prstGeom>
        </p:spPr>
        <p:txBody>
          <a:bodyPr wrap="square" lIns="0" tIns="0" rIns="0" bIns="0" numCol="1" spcCol="360000" rtlCol="0">
            <a:noAutofit/>
          </a:bodyPr>
          <a:lstStyle/>
          <a:p>
            <a:pPr>
              <a:lnSpc>
                <a:spcPct val="110000"/>
              </a:lnSpc>
            </a:pPr>
            <a:r>
              <a:rPr lang="en-US" sz="1200" dirty="0">
                <a:effectLst/>
                <a:latin typeface="Montserrat Medium" panose="00000600000000000000" pitchFamily="2" charset="0"/>
                <a:ea typeface="Calibri" panose="020F0502020204030204" pitchFamily="34" charset="0"/>
                <a:cs typeface="Arial" panose="020B0604020202020204" pitchFamily="34" charset="0"/>
              </a:rPr>
              <a:t>As companies become more sophisticated in their approach and look for ways to digitally tie together various functions, many ITSM solutions are stepping up to fill this space, allowing for improved technician knowledge and efficiency and better user experiences. </a:t>
            </a:r>
            <a:endParaRPr lang="en-CA" sz="1200" dirty="0">
              <a:effectLst/>
              <a:latin typeface="Montserrat Medium" panose="00000600000000000000" pitchFamily="2" charset="0"/>
              <a:ea typeface="Calibri" panose="020F0502020204030204" pitchFamily="34" charset="0"/>
              <a:cs typeface="Arial" panose="020B0604020202020204" pitchFamily="34" charset="0"/>
            </a:endParaRPr>
          </a:p>
          <a:p>
            <a:pPr marL="179388" indent="-179388" algn="l">
              <a:lnSpc>
                <a:spcPct val="110000"/>
              </a:lnSpc>
              <a:buFont typeface="Arial" panose="020B0604020202020204" pitchFamily="34" charset="0"/>
              <a:buChar char="•"/>
              <a:tabLst/>
            </a:pPr>
            <a:endParaRPr lang="en-CA" sz="1200" dirty="0">
              <a:solidFill>
                <a:schemeClr val="tx1">
                  <a:lumMod val="50000"/>
                </a:schemeClr>
              </a:solidFill>
              <a:latin typeface="Montserrat Medium" panose="00000600000000000000" pitchFamily="2" charset="0"/>
              <a:ea typeface="Roboto Condensed Light" panose="02000000000000000000" pitchFamily="2" charset="0"/>
            </a:endParaRPr>
          </a:p>
        </p:txBody>
      </p:sp>
    </p:spTree>
    <p:extLst>
      <p:ext uri="{BB962C8B-B14F-4D97-AF65-F5344CB8AC3E}">
        <p14:creationId xmlns:p14="http://schemas.microsoft.com/office/powerpoint/2010/main" val="3429585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331F2F4-9510-44D1-B470-0B2925C3FB30}"/>
              </a:ext>
            </a:extLst>
          </p:cNvPr>
          <p:cNvSpPr>
            <a:spLocks noGrp="1"/>
          </p:cNvSpPr>
          <p:nvPr>
            <p:ph type="body" sz="quarter" idx="11"/>
          </p:nvPr>
        </p:nvSpPr>
        <p:spPr>
          <a:xfrm>
            <a:off x="354059" y="1379876"/>
            <a:ext cx="7208791" cy="710193"/>
          </a:xfrm>
        </p:spPr>
        <p:txBody>
          <a:bodyPr/>
          <a:lstStyle/>
          <a:p>
            <a:r>
              <a:rPr lang="en-US" dirty="0"/>
              <a:t>Add to your business case with by identifying which use cases will meet your goals </a:t>
            </a:r>
            <a:endParaRPr lang="en-CA" dirty="0"/>
          </a:p>
        </p:txBody>
      </p:sp>
      <p:sp>
        <p:nvSpPr>
          <p:cNvPr id="7" name="Text Placeholder 6">
            <a:extLst>
              <a:ext uri="{FF2B5EF4-FFF2-40B4-BE49-F238E27FC236}">
                <a16:creationId xmlns:a16="http://schemas.microsoft.com/office/drawing/2014/main" id="{30DF8B42-0982-4CBC-9DA6-0B3E61D73174}"/>
              </a:ext>
            </a:extLst>
          </p:cNvPr>
          <p:cNvSpPr>
            <a:spLocks noGrp="1"/>
          </p:cNvSpPr>
          <p:nvPr>
            <p:ph type="body" sz="quarter" idx="13"/>
          </p:nvPr>
        </p:nvSpPr>
        <p:spPr>
          <a:xfrm>
            <a:off x="354059" y="2223257"/>
            <a:ext cx="6351540" cy="473616"/>
          </a:xfrm>
        </p:spPr>
        <p:txBody>
          <a:bodyPr/>
          <a:lstStyle/>
          <a:p>
            <a:r>
              <a:rPr lang="en-US" b="1" dirty="0"/>
              <a:t>Common use cases are listed below and on the following pages.</a:t>
            </a:r>
            <a:endParaRPr lang="en-CA" b="1" dirty="0"/>
          </a:p>
        </p:txBody>
      </p:sp>
      <p:sp>
        <p:nvSpPr>
          <p:cNvPr id="5" name="Title 4">
            <a:extLst>
              <a:ext uri="{FF2B5EF4-FFF2-40B4-BE49-F238E27FC236}">
                <a16:creationId xmlns:a16="http://schemas.microsoft.com/office/drawing/2014/main" id="{799F836A-1891-40B9-801B-976024EBFD86}"/>
              </a:ext>
            </a:extLst>
          </p:cNvPr>
          <p:cNvSpPr>
            <a:spLocks noGrp="1"/>
          </p:cNvSpPr>
          <p:nvPr>
            <p:ph type="title"/>
          </p:nvPr>
        </p:nvSpPr>
        <p:spPr>
          <a:xfrm>
            <a:off x="354059" y="398874"/>
            <a:ext cx="11463900" cy="847814"/>
          </a:xfrm>
        </p:spPr>
        <p:txBody>
          <a:bodyPr/>
          <a:lstStyle/>
          <a:p>
            <a:r>
              <a:rPr lang="en-US" sz="3000" dirty="0">
                <a:solidFill>
                  <a:schemeClr val="accent1"/>
                </a:solidFill>
              </a:rPr>
              <a:t>Start requirements gathering by identifying your most important use cases</a:t>
            </a:r>
            <a:endParaRPr lang="en-CA" sz="3000" dirty="0">
              <a:solidFill>
                <a:schemeClr val="accent1"/>
              </a:solidFill>
            </a:endParaRPr>
          </a:p>
        </p:txBody>
      </p:sp>
      <p:sp>
        <p:nvSpPr>
          <p:cNvPr id="8" name="Text Placeholder 7">
            <a:extLst>
              <a:ext uri="{FF2B5EF4-FFF2-40B4-BE49-F238E27FC236}">
                <a16:creationId xmlns:a16="http://schemas.microsoft.com/office/drawing/2014/main" id="{B75068F6-F721-4BAC-ADB9-4087C7EA0F69}"/>
              </a:ext>
            </a:extLst>
          </p:cNvPr>
          <p:cNvSpPr>
            <a:spLocks noGrp="1"/>
          </p:cNvSpPr>
          <p:nvPr>
            <p:ph type="body" sz="quarter" idx="33"/>
          </p:nvPr>
        </p:nvSpPr>
        <p:spPr>
          <a:xfrm>
            <a:off x="407661" y="2632526"/>
            <a:ext cx="6924956" cy="2744168"/>
          </a:xfrm>
        </p:spPr>
        <p:txBody>
          <a:bodyPr/>
          <a:lstStyle/>
          <a:p>
            <a:r>
              <a:rPr lang="en-US" sz="1600" dirty="0">
                <a:latin typeface="Roboto Light" panose="02000000000000000000" pitchFamily="2" charset="0"/>
                <a:ea typeface="Roboto Light" panose="02000000000000000000" pitchFamily="2" charset="0"/>
              </a:rPr>
              <a:t>Improve business processes.</a:t>
            </a:r>
          </a:p>
          <a:p>
            <a:r>
              <a:rPr lang="en-US" sz="1600" dirty="0">
                <a:latin typeface="Roboto Light" panose="02000000000000000000" pitchFamily="2" charset="0"/>
                <a:ea typeface="Roboto Light" panose="02000000000000000000" pitchFamily="2" charset="0"/>
              </a:rPr>
              <a:t>Improve end-user experience employing shift-left.</a:t>
            </a:r>
          </a:p>
          <a:p>
            <a:r>
              <a:rPr lang="en-US" sz="1600" dirty="0">
                <a:latin typeface="Roboto Light" panose="02000000000000000000" pitchFamily="2" charset="0"/>
                <a:ea typeface="Roboto Light" panose="02000000000000000000" pitchFamily="2" charset="0"/>
              </a:rPr>
              <a:t>Gain visibility into IT spending and drive evidence-based decision making.</a:t>
            </a:r>
          </a:p>
          <a:p>
            <a:r>
              <a:rPr lang="en-US" sz="1600" dirty="0">
                <a:latin typeface="Roboto Light" panose="02000000000000000000" pitchFamily="2" charset="0"/>
                <a:ea typeface="Roboto Light" panose="02000000000000000000" pitchFamily="2" charset="0"/>
              </a:rPr>
              <a:t>Reduce end-user impacts to recurring incidents.</a:t>
            </a:r>
          </a:p>
          <a:p>
            <a:r>
              <a:rPr lang="en-US" sz="1600" dirty="0">
                <a:latin typeface="Roboto Light" panose="02000000000000000000" pitchFamily="2" charset="0"/>
                <a:ea typeface="Roboto Light" panose="02000000000000000000" pitchFamily="2" charset="0"/>
              </a:rPr>
              <a:t>Reduce time to resolve and improve accountability to the business.</a:t>
            </a:r>
          </a:p>
          <a:p>
            <a:r>
              <a:rPr lang="en-US" sz="1600" dirty="0">
                <a:latin typeface="Roboto Light" panose="02000000000000000000" pitchFamily="2" charset="0"/>
                <a:ea typeface="Roboto Light" panose="02000000000000000000" pitchFamily="2" charset="0"/>
              </a:rPr>
              <a:t>Support DevOps or site reliability engineering (SRE).</a:t>
            </a:r>
          </a:p>
          <a:p>
            <a:r>
              <a:rPr lang="en-US" sz="1600" dirty="0">
                <a:latin typeface="Roboto Light" panose="02000000000000000000" pitchFamily="2" charset="0"/>
                <a:ea typeface="Roboto Light" panose="02000000000000000000" pitchFamily="2" charset="0"/>
              </a:rPr>
              <a:t>Serve external clients and integrate with CRM.</a:t>
            </a:r>
          </a:p>
          <a:p>
            <a:endParaRPr lang="en-CA" dirty="0">
              <a:latin typeface="Roboto Light" panose="02000000000000000000" pitchFamily="2" charset="0"/>
              <a:ea typeface="Roboto Light" panose="02000000000000000000" pitchFamily="2" charset="0"/>
            </a:endParaRPr>
          </a:p>
        </p:txBody>
      </p:sp>
      <p:sp>
        <p:nvSpPr>
          <p:cNvPr id="2" name="TextBox 1">
            <a:extLst>
              <a:ext uri="{FF2B5EF4-FFF2-40B4-BE49-F238E27FC236}">
                <a16:creationId xmlns:a16="http://schemas.microsoft.com/office/drawing/2014/main" id="{67E58A40-0A2E-4F2B-AFDA-4B5140C02568}"/>
              </a:ext>
            </a:extLst>
          </p:cNvPr>
          <p:cNvSpPr txBox="1"/>
          <p:nvPr/>
        </p:nvSpPr>
        <p:spPr>
          <a:xfrm>
            <a:off x="8376744" y="1365920"/>
            <a:ext cx="3090042" cy="4962059"/>
          </a:xfrm>
          <a:prstGeom prst="rect">
            <a:avLst/>
          </a:prstGeom>
        </p:spPr>
        <p:txBody>
          <a:bodyPr wrap="square" lIns="0" tIns="0" rIns="0" bIns="0" numCol="1" spcCol="360000" rtlCol="0">
            <a:noAutofit/>
          </a:bodyPr>
          <a:lstStyle/>
          <a:p>
            <a:pPr algn="l">
              <a:lnSpc>
                <a:spcPct val="110000"/>
              </a:lnSpc>
              <a:tabLst/>
            </a:pPr>
            <a:r>
              <a:rPr lang="en-US" sz="1600" b="1" dirty="0">
                <a:solidFill>
                  <a:srgbClr val="2576B7"/>
                </a:solidFill>
                <a:latin typeface="Montserrat Medium" panose="00000600000000000000" pitchFamily="2" charset="0"/>
                <a:ea typeface="Roboto Condensed Light" panose="02000000000000000000" pitchFamily="2" charset="0"/>
              </a:rPr>
              <a:t>Benefits of a successful deployment of use cases will include:</a:t>
            </a:r>
          </a:p>
          <a:p>
            <a:pPr marL="179388" indent="-179388" algn="l">
              <a:lnSpc>
                <a:spcPct val="110000"/>
              </a:lnSpc>
              <a:spcBef>
                <a:spcPts val="600"/>
              </a:spcBef>
              <a:buFont typeface="Arial" panose="020B0604020202020204" pitchFamily="34" charset="0"/>
              <a:buChar char="•"/>
              <a:tabLst/>
            </a:pPr>
            <a:r>
              <a:rPr lang="en-US" sz="1200" dirty="0">
                <a:solidFill>
                  <a:schemeClr val="tx1">
                    <a:lumMod val="50000"/>
                  </a:schemeClr>
                </a:solidFill>
                <a:latin typeface="Roboto Condensed Light" panose="02000000000000000000" pitchFamily="2" charset="0"/>
                <a:ea typeface="Roboto Condensed Light" panose="02000000000000000000" pitchFamily="2" charset="0"/>
              </a:rPr>
              <a:t>Improved customer satisfaction</a:t>
            </a:r>
          </a:p>
          <a:p>
            <a:pPr marL="179388" indent="-179388" algn="l">
              <a:lnSpc>
                <a:spcPct val="110000"/>
              </a:lnSpc>
              <a:spcBef>
                <a:spcPts val="600"/>
              </a:spcBef>
              <a:buFont typeface="Arial" panose="020B0604020202020204" pitchFamily="34" charset="0"/>
              <a:buChar char="•"/>
              <a:tabLst/>
            </a:pPr>
            <a:r>
              <a:rPr lang="en-US" sz="1200" dirty="0">
                <a:solidFill>
                  <a:schemeClr val="tx1">
                    <a:lumMod val="50000"/>
                  </a:schemeClr>
                </a:solidFill>
                <a:latin typeface="Roboto Condensed Light" panose="02000000000000000000" pitchFamily="2" charset="0"/>
                <a:ea typeface="Roboto Condensed Light" panose="02000000000000000000" pitchFamily="2" charset="0"/>
              </a:rPr>
              <a:t>Improved operational efficiencies</a:t>
            </a:r>
          </a:p>
          <a:p>
            <a:pPr marL="179388" indent="-179388" algn="l">
              <a:lnSpc>
                <a:spcPct val="110000"/>
              </a:lnSpc>
              <a:spcBef>
                <a:spcPts val="600"/>
              </a:spcBef>
              <a:buFont typeface="Arial" panose="020B0604020202020204" pitchFamily="34" charset="0"/>
              <a:buChar char="•"/>
              <a:tabLst/>
            </a:pPr>
            <a:r>
              <a:rPr lang="en-US" sz="1200" dirty="0">
                <a:solidFill>
                  <a:schemeClr val="tx1">
                    <a:lumMod val="50000"/>
                  </a:schemeClr>
                </a:solidFill>
                <a:latin typeface="Roboto Condensed Light" panose="02000000000000000000" pitchFamily="2" charset="0"/>
                <a:ea typeface="Roboto Condensed Light" panose="02000000000000000000" pitchFamily="2" charset="0"/>
              </a:rPr>
              <a:t>Reduced staff turnover</a:t>
            </a:r>
          </a:p>
          <a:p>
            <a:pPr marL="179388" indent="-179388" algn="l">
              <a:lnSpc>
                <a:spcPct val="110000"/>
              </a:lnSpc>
              <a:spcBef>
                <a:spcPts val="600"/>
              </a:spcBef>
              <a:buFont typeface="Arial" panose="020B0604020202020204" pitchFamily="34" charset="0"/>
              <a:buChar char="•"/>
              <a:tabLst/>
            </a:pPr>
            <a:r>
              <a:rPr lang="en-US" sz="1200" dirty="0">
                <a:solidFill>
                  <a:schemeClr val="tx1">
                    <a:lumMod val="50000"/>
                  </a:schemeClr>
                </a:solidFill>
                <a:latin typeface="Roboto Condensed Light" panose="02000000000000000000" pitchFamily="2" charset="0"/>
                <a:ea typeface="Roboto Condensed Light" panose="02000000000000000000" pitchFamily="2" charset="0"/>
              </a:rPr>
              <a:t>Increased uptime</a:t>
            </a:r>
          </a:p>
          <a:p>
            <a:pPr marL="179388" indent="-179388" algn="l">
              <a:lnSpc>
                <a:spcPct val="110000"/>
              </a:lnSpc>
              <a:spcBef>
                <a:spcPts val="600"/>
              </a:spcBef>
              <a:buFont typeface="Arial" panose="020B0604020202020204" pitchFamily="34" charset="0"/>
              <a:buChar char="•"/>
              <a:tabLst/>
            </a:pPr>
            <a:r>
              <a:rPr lang="en-US" sz="1200" dirty="0">
                <a:solidFill>
                  <a:schemeClr val="tx1">
                    <a:lumMod val="50000"/>
                  </a:schemeClr>
                </a:solidFill>
                <a:latin typeface="Roboto Condensed Light" panose="02000000000000000000" pitchFamily="2" charset="0"/>
                <a:ea typeface="Roboto Condensed Light" panose="02000000000000000000" pitchFamily="2" charset="0"/>
              </a:rPr>
              <a:t>License or regulatory compliance</a:t>
            </a:r>
          </a:p>
          <a:p>
            <a:pPr marL="179388" indent="-179388" algn="l">
              <a:lnSpc>
                <a:spcPct val="110000"/>
              </a:lnSpc>
              <a:spcBef>
                <a:spcPts val="600"/>
              </a:spcBef>
              <a:buFont typeface="Arial" panose="020B0604020202020204" pitchFamily="34" charset="0"/>
              <a:buChar char="•"/>
              <a:tabLst/>
            </a:pPr>
            <a:r>
              <a:rPr lang="en-US" sz="1200" dirty="0">
                <a:solidFill>
                  <a:schemeClr val="tx1">
                    <a:lumMod val="50000"/>
                  </a:schemeClr>
                </a:solidFill>
                <a:latin typeface="Roboto Condensed Light" panose="02000000000000000000" pitchFamily="2" charset="0"/>
                <a:ea typeface="Roboto Condensed Light" panose="02000000000000000000" pitchFamily="2" charset="0"/>
              </a:rPr>
              <a:t>Positioned for growth</a:t>
            </a:r>
          </a:p>
          <a:p>
            <a:pPr marL="179388" indent="-179388" algn="l">
              <a:lnSpc>
                <a:spcPct val="110000"/>
              </a:lnSpc>
              <a:spcBef>
                <a:spcPts val="600"/>
              </a:spcBef>
              <a:buFont typeface="Arial" panose="020B0604020202020204" pitchFamily="34" charset="0"/>
              <a:buChar char="•"/>
              <a:tabLst/>
            </a:pPr>
            <a:endParaRPr lang="en-US" sz="1100" dirty="0">
              <a:solidFill>
                <a:srgbClr val="2576B7"/>
              </a:solidFill>
              <a:latin typeface="Roboto Condensed Light" panose="02000000000000000000" pitchFamily="2" charset="0"/>
              <a:ea typeface="Roboto Condensed Light" panose="02000000000000000000" pitchFamily="2" charset="0"/>
            </a:endParaRPr>
          </a:p>
          <a:p>
            <a:pPr marL="0" indent="0">
              <a:lnSpc>
                <a:spcPct val="110000"/>
              </a:lnSpc>
              <a:buNone/>
            </a:pPr>
            <a:r>
              <a:rPr lang="en-CA" sz="1400" b="1" dirty="0">
                <a:solidFill>
                  <a:srgbClr val="2576B7"/>
                </a:solidFill>
                <a:effectLst/>
                <a:latin typeface="Montserrat Medium" panose="00000600000000000000" pitchFamily="2" charset="0"/>
                <a:ea typeface="Roboto Condensed Light" panose="02000000000000000000" pitchFamily="2" charset="0"/>
                <a:cs typeface="Arial" panose="020B0604020202020204" pitchFamily="34" charset="0"/>
              </a:rPr>
              <a:t>Typically we see business benefits in this order of importance. Lead with the outcome that is most important to your stakeholders.</a:t>
            </a:r>
          </a:p>
          <a:p>
            <a:pPr marL="285750" indent="-285750">
              <a:lnSpc>
                <a:spcPct val="110000"/>
              </a:lnSpc>
              <a:spcBef>
                <a:spcPts val="600"/>
              </a:spcBef>
              <a:buFont typeface="Arial" panose="020B0604020202020204" pitchFamily="34" charset="0"/>
              <a:buChar char="•"/>
            </a:pPr>
            <a:r>
              <a:rPr lang="en-CA" sz="1200" dirty="0">
                <a:effectLst/>
                <a:latin typeface="Roboto Condensed Light" panose="02000000000000000000" pitchFamily="2" charset="0"/>
                <a:ea typeface="Roboto Condensed Light" panose="02000000000000000000" pitchFamily="2" charset="0"/>
                <a:cs typeface="Arial" panose="020B0604020202020204" pitchFamily="34" charset="0"/>
              </a:rPr>
              <a:t>Net income increases</a:t>
            </a:r>
          </a:p>
          <a:p>
            <a:pPr marL="285750" indent="-285750">
              <a:lnSpc>
                <a:spcPct val="110000"/>
              </a:lnSpc>
              <a:spcBef>
                <a:spcPts val="600"/>
              </a:spcBef>
              <a:buFont typeface="Arial" panose="020B0604020202020204" pitchFamily="34" charset="0"/>
              <a:buChar char="•"/>
            </a:pPr>
            <a:r>
              <a:rPr lang="en-CA" sz="1200" dirty="0">
                <a:effectLst/>
                <a:latin typeface="Roboto Condensed Light" panose="02000000000000000000" pitchFamily="2" charset="0"/>
                <a:ea typeface="Roboto Condensed Light" panose="02000000000000000000" pitchFamily="2" charset="0"/>
                <a:cs typeface="Arial" panose="020B0604020202020204" pitchFamily="34" charset="0"/>
              </a:rPr>
              <a:t>Revenue generators</a:t>
            </a:r>
          </a:p>
          <a:p>
            <a:pPr marL="285750" indent="-285750">
              <a:lnSpc>
                <a:spcPct val="110000"/>
              </a:lnSpc>
              <a:spcBef>
                <a:spcPts val="600"/>
              </a:spcBef>
              <a:buFont typeface="Arial" panose="020B0604020202020204" pitchFamily="34" charset="0"/>
              <a:buChar char="•"/>
            </a:pPr>
            <a:r>
              <a:rPr lang="en-CA" sz="1200" dirty="0">
                <a:effectLst/>
                <a:latin typeface="Roboto Condensed Light" panose="02000000000000000000" pitchFamily="2" charset="0"/>
                <a:ea typeface="Roboto Condensed Light" panose="02000000000000000000" pitchFamily="2" charset="0"/>
                <a:cs typeface="Arial" panose="020B0604020202020204" pitchFamily="34" charset="0"/>
              </a:rPr>
              <a:t>Cost reductions </a:t>
            </a:r>
          </a:p>
          <a:p>
            <a:pPr marL="285750" indent="-285750">
              <a:lnSpc>
                <a:spcPct val="110000"/>
              </a:lnSpc>
              <a:spcBef>
                <a:spcPts val="600"/>
              </a:spcBef>
              <a:buFont typeface="Arial" panose="020B0604020202020204" pitchFamily="34" charset="0"/>
              <a:buChar char="•"/>
            </a:pPr>
            <a:r>
              <a:rPr lang="en-CA" sz="1200" dirty="0">
                <a:effectLst/>
                <a:latin typeface="Roboto Condensed Light" panose="02000000000000000000" pitchFamily="2" charset="0"/>
                <a:ea typeface="Roboto Condensed Light" panose="02000000000000000000" pitchFamily="2" charset="0"/>
                <a:cs typeface="Arial" panose="020B0604020202020204" pitchFamily="34" charset="0"/>
              </a:rPr>
              <a:t>Improved customer service</a:t>
            </a:r>
          </a:p>
          <a:p>
            <a:pPr marL="179388" indent="-179388" algn="l">
              <a:lnSpc>
                <a:spcPct val="110000"/>
              </a:lnSpc>
              <a:spcBef>
                <a:spcPts val="600"/>
              </a:spcBef>
              <a:buFont typeface="Arial" panose="020B0604020202020204" pitchFamily="34" charset="0"/>
              <a:buChar char="•"/>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grpSp>
        <p:nvGrpSpPr>
          <p:cNvPr id="18" name="Group 17">
            <a:extLst>
              <a:ext uri="{FF2B5EF4-FFF2-40B4-BE49-F238E27FC236}">
                <a16:creationId xmlns:a16="http://schemas.microsoft.com/office/drawing/2014/main" id="{8D2924E7-2D6B-473A-8047-FC505545B2C5}"/>
              </a:ext>
            </a:extLst>
          </p:cNvPr>
          <p:cNvGrpSpPr/>
          <p:nvPr/>
        </p:nvGrpSpPr>
        <p:grpSpPr>
          <a:xfrm>
            <a:off x="354059" y="5361022"/>
            <a:ext cx="7307981" cy="1175567"/>
            <a:chOff x="6140688" y="2986526"/>
            <a:chExt cx="4256857" cy="1140448"/>
          </a:xfrm>
        </p:grpSpPr>
        <p:sp>
          <p:nvSpPr>
            <p:cNvPr id="19" name="Rectangle 18">
              <a:extLst>
                <a:ext uri="{FF2B5EF4-FFF2-40B4-BE49-F238E27FC236}">
                  <a16:creationId xmlns:a16="http://schemas.microsoft.com/office/drawing/2014/main" id="{30E48D6B-29F2-4A7A-88B0-F8E49DD5DD4C}"/>
                </a:ext>
              </a:extLst>
            </p:cNvPr>
            <p:cNvSpPr/>
            <p:nvPr/>
          </p:nvSpPr>
          <p:spPr>
            <a:xfrm>
              <a:off x="6140688" y="2986527"/>
              <a:ext cx="4256857" cy="1140447"/>
            </a:xfrm>
            <a:prstGeom prst="rect">
              <a:avLst/>
            </a:prstGeom>
            <a:gradFill>
              <a:gsLst>
                <a:gs pos="5000">
                  <a:srgbClr val="2576B7">
                    <a:lumMod val="94000"/>
                  </a:srgbClr>
                </a:gs>
                <a:gs pos="100000">
                  <a:schemeClr val="accent1">
                    <a:lumMod val="60000"/>
                    <a:lumOff val="40000"/>
                  </a:schemeClr>
                </a:gs>
              </a:gsLst>
              <a:lin ang="2700000" scaled="0"/>
            </a:gradFill>
            <a:ln w="1047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3958" tIns="323958" rIns="251967" bIns="323958" rtlCol="0" anchor="ctr">
              <a:noAutofit/>
            </a:bodyPr>
            <a:lstStyle/>
            <a:p>
              <a:pPr>
                <a:spcBef>
                  <a:spcPts val="800"/>
                </a:spcBef>
              </a:pPr>
              <a:r>
                <a:rPr lang="en-US" b="1" dirty="0">
                  <a:solidFill>
                    <a:schemeClr val="bg1"/>
                  </a:solidFill>
                  <a:latin typeface="Montserrat SemiBold" pitchFamily="2" charset="77"/>
                </a:rPr>
                <a:t>Info-Tech Insight</a:t>
              </a:r>
            </a:p>
            <a:p>
              <a:pPr marL="0" indent="0">
                <a:buNone/>
              </a:pPr>
              <a:r>
                <a:rPr lang="en-CA" sz="1200" dirty="0">
                  <a:effectLst/>
                  <a:latin typeface="Roboto Condensed Light" panose="02000000000000000000" pitchFamily="2" charset="0"/>
                  <a:ea typeface="Calibri" panose="020F0502020204030204" pitchFamily="34" charset="0"/>
                  <a:cs typeface="Arial" panose="020B0604020202020204" pitchFamily="34" charset="0"/>
                </a:rPr>
                <a:t>Lead with the most important benefit and consider the timeline. Can you reach that goal and report success to your stakeholders within the first year? As you look toward that one-year goal, you can consider secondary benefits, some of which may be opportunities to bring early value in the solution.</a:t>
              </a:r>
              <a:endParaRPr lang="en-CA"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4757112C-2378-4EAF-AB9C-72742E52B760}"/>
                </a:ext>
              </a:extLst>
            </p:cNvPr>
            <p:cNvSpPr/>
            <p:nvPr/>
          </p:nvSpPr>
          <p:spPr>
            <a:xfrm>
              <a:off x="6140688" y="2986526"/>
              <a:ext cx="4256857" cy="1140448"/>
            </a:xfrm>
            <a:prstGeom prst="rect">
              <a:avLst/>
            </a:prstGeom>
            <a:noFill/>
            <a:ln w="3175" cmpd="thinThick">
              <a:gradFill>
                <a:gsLst>
                  <a:gs pos="0">
                    <a:srgbClr val="2576B7">
                      <a:alpha val="40000"/>
                    </a:srgbClr>
                  </a:gs>
                  <a:gs pos="47000">
                    <a:srgbClr val="2576B7">
                      <a:alpha val="0"/>
                    </a:srgbClr>
                  </a:gs>
                  <a:gs pos="100000">
                    <a:srgbClr val="2576B7">
                      <a:alpha val="40000"/>
                    </a:srgb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5972" tIns="215972" rIns="215972" bIns="215972"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1158485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8C9866F-9F57-4D0A-954A-01E6B369D416}"/>
              </a:ext>
            </a:extLst>
          </p:cNvPr>
          <p:cNvSpPr>
            <a:spLocks noGrp="1"/>
          </p:cNvSpPr>
          <p:nvPr>
            <p:ph type="title"/>
          </p:nvPr>
        </p:nvSpPr>
        <p:spPr/>
        <p:txBody>
          <a:bodyPr/>
          <a:lstStyle/>
          <a:p>
            <a:r>
              <a:rPr lang="en-US" sz="3600" b="1" dirty="0"/>
              <a:t>Use</a:t>
            </a:r>
            <a:br>
              <a:rPr lang="en-US" sz="3600" b="1" dirty="0"/>
            </a:br>
            <a:r>
              <a:rPr lang="en-US" sz="3600" b="1" dirty="0"/>
              <a:t>Cases</a:t>
            </a:r>
          </a:p>
        </p:txBody>
      </p:sp>
      <p:sp>
        <p:nvSpPr>
          <p:cNvPr id="12" name="Rectangle 11">
            <a:extLst>
              <a:ext uri="{FF2B5EF4-FFF2-40B4-BE49-F238E27FC236}">
                <a16:creationId xmlns:a16="http://schemas.microsoft.com/office/drawing/2014/main" id="{8826C7F8-E753-47A3-88D0-557B1D25388E}"/>
              </a:ext>
            </a:extLst>
          </p:cNvPr>
          <p:cNvSpPr/>
          <p:nvPr/>
        </p:nvSpPr>
        <p:spPr>
          <a:xfrm>
            <a:off x="3846786" y="2774731"/>
            <a:ext cx="7756635" cy="16080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a:t>What will move the needle?</a:t>
            </a:r>
          </a:p>
          <a:p>
            <a:br>
              <a:rPr lang="en-US" sz="2800" dirty="0"/>
            </a:br>
            <a:r>
              <a:rPr lang="en-US" sz="1600" dirty="0">
                <a:latin typeface="Roboto Light" panose="02000000000000000000" pitchFamily="2" charset="0"/>
                <a:ea typeface="Roboto Light" panose="02000000000000000000" pitchFamily="2" charset="0"/>
              </a:rPr>
              <a:t>Understanding your key pain points and use cases for an improve ITSM platform.</a:t>
            </a:r>
            <a:endParaRPr lang="en-US" sz="2800" dirty="0">
              <a:latin typeface="Roboto Light" panose="02000000000000000000" pitchFamily="2" charset="0"/>
              <a:ea typeface="Roboto Light" panose="02000000000000000000" pitchFamily="2" charset="0"/>
            </a:endParaRPr>
          </a:p>
          <a:p>
            <a:pPr algn="ctr"/>
            <a:endParaRPr lang="en-US" sz="2800" dirty="0"/>
          </a:p>
        </p:txBody>
      </p:sp>
    </p:spTree>
    <p:extLst>
      <p:ext uri="{BB962C8B-B14F-4D97-AF65-F5344CB8AC3E}">
        <p14:creationId xmlns:p14="http://schemas.microsoft.com/office/powerpoint/2010/main" val="3021273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20F90-4AA1-4760-AF14-E8E2336B15B8}"/>
              </a:ext>
            </a:extLst>
          </p:cNvPr>
          <p:cNvSpPr>
            <a:spLocks noGrp="1"/>
          </p:cNvSpPr>
          <p:nvPr>
            <p:ph type="title"/>
          </p:nvPr>
        </p:nvSpPr>
        <p:spPr>
          <a:xfrm>
            <a:off x="311280" y="478888"/>
            <a:ext cx="2643727" cy="1662573"/>
          </a:xfrm>
        </p:spPr>
        <p:txBody>
          <a:bodyPr/>
          <a:lstStyle/>
          <a:p>
            <a:r>
              <a:rPr lang="en-US" sz="3000" dirty="0"/>
              <a:t>Improve business processes</a:t>
            </a:r>
            <a:endParaRPr lang="en-CA" sz="3000" dirty="0"/>
          </a:p>
        </p:txBody>
      </p:sp>
      <p:sp>
        <p:nvSpPr>
          <p:cNvPr id="4" name="Text Placeholder 3">
            <a:extLst>
              <a:ext uri="{FF2B5EF4-FFF2-40B4-BE49-F238E27FC236}">
                <a16:creationId xmlns:a16="http://schemas.microsoft.com/office/drawing/2014/main" id="{742700C1-1F7D-4A36-872D-2FB4DDD2AFCF}"/>
              </a:ext>
            </a:extLst>
          </p:cNvPr>
          <p:cNvSpPr>
            <a:spLocks noGrp="1"/>
          </p:cNvSpPr>
          <p:nvPr>
            <p:ph type="body" sz="quarter" idx="14"/>
          </p:nvPr>
        </p:nvSpPr>
        <p:spPr>
          <a:xfrm>
            <a:off x="3616162" y="2043944"/>
            <a:ext cx="8152505" cy="2612723"/>
          </a:xfrm>
          <a:ln>
            <a:noFill/>
          </a:ln>
        </p:spPr>
        <p:txBody>
          <a:bodyPr numCol="1"/>
          <a:lstStyle/>
          <a:p>
            <a:pPr marL="0" indent="0">
              <a:buNone/>
            </a:pPr>
            <a:r>
              <a:rPr lang="en-CA" sz="1200" dirty="0">
                <a:effectLst/>
                <a:latin typeface="Roboto Condensed Light" panose="02000000000000000000" pitchFamily="2" charset="0"/>
                <a:ea typeface="Calibri" panose="020F0502020204030204" pitchFamily="34" charset="0"/>
                <a:cs typeface="Arial" panose="020B0604020202020204" pitchFamily="34" charset="0"/>
              </a:rPr>
              <a:t>Where the business is looking to IT to help solve issues, or where the business is </a:t>
            </a:r>
            <a:r>
              <a:rPr lang="en-CA" sz="1200" dirty="0">
                <a:ea typeface="Calibri" panose="020F0502020204030204" pitchFamily="34" charset="0"/>
                <a:cs typeface="Arial" panose="020B0604020202020204" pitchFamily="34" charset="0"/>
              </a:rPr>
              <a:t>looking to bring in new, unsupported case management solutions, there may be value in using one system to manage all requests</a:t>
            </a:r>
            <a:r>
              <a:rPr lang="en-CA" sz="1200" dirty="0">
                <a:effectLst/>
                <a:latin typeface="Roboto Condensed Light" panose="02000000000000000000" pitchFamily="2" charset="0"/>
                <a:ea typeface="Calibri" panose="020F0502020204030204" pitchFamily="34" charset="0"/>
                <a:cs typeface="Arial" panose="020B0604020202020204" pitchFamily="34" charset="0"/>
              </a:rPr>
              <a:t>. Most notably organizations are using this capability for HR, facilities, legal, and customer support but may also use it for engineering, corporate operations, event management, and business support and development. Business outcomes may include increased employee satisfaction and productivity, visibility into workflows and information flow, lower total cost of ownership (TCO), and risk mitigation. </a:t>
            </a:r>
          </a:p>
          <a:p>
            <a:pPr marL="0" indent="0">
              <a:buNone/>
            </a:pPr>
            <a:r>
              <a:rPr lang="en-CA" sz="1200" b="1" dirty="0">
                <a:cs typeface="Arial" panose="020B0604020202020204" pitchFamily="34" charset="0"/>
              </a:rPr>
              <a:t>To identify features to meet this use case look to the following sections:</a:t>
            </a:r>
          </a:p>
          <a:p>
            <a:pPr>
              <a:spcBef>
                <a:spcPts val="0"/>
              </a:spcBef>
              <a:tabLst>
                <a:tab pos="628650" algn="l"/>
              </a:tabLst>
            </a:pPr>
            <a:r>
              <a:rPr lang="en-CA" sz="1200" dirty="0">
                <a:effectLst/>
                <a:latin typeface="Roboto Condensed Light" panose="02000000000000000000" pitchFamily="2" charset="0"/>
                <a:ea typeface="Calibri" panose="020F0502020204030204" pitchFamily="34" charset="0"/>
                <a:cs typeface="Arial" panose="020B0604020202020204" pitchFamily="34" charset="0"/>
                <a:hlinkClick r:id="rId2" action="ppaction://hlinksldjump"/>
              </a:rPr>
              <a:t>Self-Serve Features</a:t>
            </a:r>
            <a:endParaRPr lang="en-CA" sz="1200" dirty="0">
              <a:effectLst/>
              <a:latin typeface="Roboto Condensed Light" panose="02000000000000000000" pitchFamily="2" charset="0"/>
              <a:ea typeface="Calibri" panose="020F0502020204030204" pitchFamily="34" charset="0"/>
              <a:cs typeface="Arial" panose="020B0604020202020204" pitchFamily="34" charset="0"/>
            </a:endParaRPr>
          </a:p>
          <a:p>
            <a:pPr>
              <a:spcBef>
                <a:spcPts val="0"/>
              </a:spcBef>
              <a:tabLst>
                <a:tab pos="628650" algn="l"/>
              </a:tabLst>
            </a:pPr>
            <a:r>
              <a:rPr lang="en-CA" sz="1200" dirty="0">
                <a:ea typeface="Calibri" panose="020F0502020204030204" pitchFamily="34" charset="0"/>
                <a:cs typeface="Arial" panose="020B0604020202020204" pitchFamily="34" charset="0"/>
                <a:hlinkClick r:id="rId3" action="ppaction://hlinksldjump"/>
              </a:rPr>
              <a:t>Service and Solutions Design</a:t>
            </a:r>
            <a:endParaRPr lang="en-CA" sz="1200" dirty="0">
              <a:ea typeface="Calibri" panose="020F0502020204030204" pitchFamily="34" charset="0"/>
              <a:cs typeface="Arial" panose="020B0604020202020204" pitchFamily="34" charset="0"/>
            </a:endParaRPr>
          </a:p>
          <a:p>
            <a:pPr>
              <a:spcBef>
                <a:spcPts val="0"/>
              </a:spcBef>
              <a:tabLst>
                <a:tab pos="628650" algn="l"/>
              </a:tabLst>
            </a:pPr>
            <a:r>
              <a:rPr lang="en-CA" sz="1200" dirty="0">
                <a:effectLst/>
                <a:ea typeface="Calibri" panose="020F0502020204030204" pitchFamily="34" charset="0"/>
                <a:cs typeface="Arial" panose="020B0604020202020204" pitchFamily="34" charset="0"/>
                <a:hlinkClick r:id="rId4" action="ppaction://hlinksldjump"/>
              </a:rPr>
              <a:t>Knowledge and </a:t>
            </a:r>
            <a:r>
              <a:rPr lang="en-CA" sz="1200" dirty="0">
                <a:ea typeface="Calibri" panose="020F0502020204030204" pitchFamily="34" charset="0"/>
                <a:cs typeface="Arial" panose="020B0604020202020204" pitchFamily="34" charset="0"/>
                <a:hlinkClick r:id="rId4" action="ppaction://hlinksldjump"/>
              </a:rPr>
              <a:t>Reporting</a:t>
            </a:r>
            <a:endParaRPr lang="en-CA" sz="1200" dirty="0">
              <a:effectLst/>
              <a:latin typeface="Roboto Condensed Light" panose="02000000000000000000" pitchFamily="2" charset="0"/>
              <a:ea typeface="Calibri" panose="020F0502020204030204" pitchFamily="34" charset="0"/>
              <a:cs typeface="Arial" panose="020B0604020202020204" pitchFamily="34" charset="0"/>
            </a:endParaRPr>
          </a:p>
          <a:p>
            <a:pPr>
              <a:spcBef>
                <a:spcPts val="600"/>
              </a:spcBef>
            </a:pP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a:spcBef>
                <a:spcPts val="600"/>
              </a:spcBef>
            </a:pPr>
            <a:endParaRPr lang="en-CA" sz="12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800E1F8B-1983-46AB-B149-6658A5C7EF97}"/>
              </a:ext>
            </a:extLst>
          </p:cNvPr>
          <p:cNvGrpSpPr/>
          <p:nvPr/>
        </p:nvGrpSpPr>
        <p:grpSpPr>
          <a:xfrm>
            <a:off x="347390" y="3276082"/>
            <a:ext cx="2200505" cy="2761169"/>
            <a:chOff x="336218" y="2638435"/>
            <a:chExt cx="2097806" cy="2939847"/>
          </a:xfrm>
        </p:grpSpPr>
        <p:sp>
          <p:nvSpPr>
            <p:cNvPr id="5" name="Arrow: Up 4">
              <a:extLst>
                <a:ext uri="{FF2B5EF4-FFF2-40B4-BE49-F238E27FC236}">
                  <a16:creationId xmlns:a16="http://schemas.microsoft.com/office/drawing/2014/main" id="{88FDD717-EDEA-4D5E-B1DE-5AA0AE6D470B}"/>
                </a:ext>
              </a:extLst>
            </p:cNvPr>
            <p:cNvSpPr/>
            <p:nvPr/>
          </p:nvSpPr>
          <p:spPr>
            <a:xfrm>
              <a:off x="336220" y="2638435"/>
              <a:ext cx="1217277" cy="1163598"/>
            </a:xfrm>
            <a:prstGeom prst="upArrow">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latin typeface="Exo" panose="02000303000000000000" pitchFamily="2" charset="0"/>
                </a:rPr>
                <a:t>75%</a:t>
              </a:r>
              <a:endParaRPr lang="en-CA" sz="1600" b="1" dirty="0">
                <a:latin typeface="Exo" panose="02000303000000000000" pitchFamily="2" charset="0"/>
              </a:endParaRPr>
            </a:p>
          </p:txBody>
        </p:sp>
        <p:sp>
          <p:nvSpPr>
            <p:cNvPr id="6" name="Arrow: Up 5">
              <a:extLst>
                <a:ext uri="{FF2B5EF4-FFF2-40B4-BE49-F238E27FC236}">
                  <a16:creationId xmlns:a16="http://schemas.microsoft.com/office/drawing/2014/main" id="{2EDCCB87-547D-48DE-A81A-C4E4617A6145}"/>
                </a:ext>
              </a:extLst>
            </p:cNvPr>
            <p:cNvSpPr/>
            <p:nvPr/>
          </p:nvSpPr>
          <p:spPr>
            <a:xfrm rot="10800000">
              <a:off x="336218" y="4414684"/>
              <a:ext cx="1217277" cy="1163598"/>
            </a:xfrm>
            <a:prstGeom prst="upArrow">
              <a:avLst/>
            </a:prstGeom>
            <a:solidFill>
              <a:srgbClr val="C996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32089982-077B-4620-9577-46001C52FF07}"/>
                </a:ext>
              </a:extLst>
            </p:cNvPr>
            <p:cNvSpPr/>
            <p:nvPr/>
          </p:nvSpPr>
          <p:spPr>
            <a:xfrm>
              <a:off x="649888" y="3901881"/>
              <a:ext cx="589935" cy="41295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Exo" panose="02000303000000000000" pitchFamily="2" charset="0"/>
                </a:rPr>
                <a:t>23%</a:t>
              </a:r>
              <a:endParaRPr lang="en-CA" sz="1600" b="1" dirty="0">
                <a:latin typeface="Exo" panose="02000303000000000000" pitchFamily="2" charset="0"/>
              </a:endParaRPr>
            </a:p>
          </p:txBody>
        </p:sp>
        <p:sp>
          <p:nvSpPr>
            <p:cNvPr id="8" name="TextBox 7">
              <a:extLst>
                <a:ext uri="{FF2B5EF4-FFF2-40B4-BE49-F238E27FC236}">
                  <a16:creationId xmlns:a16="http://schemas.microsoft.com/office/drawing/2014/main" id="{78E8051D-550F-48C7-B1C8-E27D64DC4C7E}"/>
                </a:ext>
              </a:extLst>
            </p:cNvPr>
            <p:cNvSpPr txBox="1"/>
            <p:nvPr/>
          </p:nvSpPr>
          <p:spPr>
            <a:xfrm>
              <a:off x="737419" y="4689987"/>
              <a:ext cx="383458" cy="237500"/>
            </a:xfrm>
            <a:prstGeom prst="rect">
              <a:avLst/>
            </a:prstGeom>
          </p:spPr>
          <p:txBody>
            <a:bodyPr wrap="square" lIns="0" tIns="0" rIns="0" bIns="0" numCol="1" spcCol="360000" rtlCol="0">
              <a:noAutofit/>
            </a:bodyPr>
            <a:lstStyle/>
            <a:p>
              <a:pPr algn="ctr">
                <a:lnSpc>
                  <a:spcPct val="110000"/>
                </a:lnSpc>
                <a:tabLst/>
              </a:pPr>
              <a:r>
                <a:rPr lang="en-US" sz="1600" b="1" dirty="0">
                  <a:solidFill>
                    <a:schemeClr val="bg1"/>
                  </a:solidFill>
                  <a:latin typeface="Exo" panose="02000303000000000000" pitchFamily="2" charset="0"/>
                  <a:ea typeface="Roboto Condensed Light" panose="02000000000000000000" pitchFamily="2" charset="0"/>
                </a:rPr>
                <a:t>2%</a:t>
              </a:r>
              <a:endParaRPr lang="en-CA" sz="1600" b="1" dirty="0">
                <a:solidFill>
                  <a:schemeClr val="bg1"/>
                </a:solidFill>
                <a:latin typeface="Exo" panose="02000303000000000000" pitchFamily="2" charset="0"/>
                <a:ea typeface="Roboto Condensed Light" panose="02000000000000000000" pitchFamily="2" charset="0"/>
              </a:endParaRPr>
            </a:p>
          </p:txBody>
        </p:sp>
        <p:sp>
          <p:nvSpPr>
            <p:cNvPr id="9" name="Rectangle: Rounded Corners 8">
              <a:extLst>
                <a:ext uri="{FF2B5EF4-FFF2-40B4-BE49-F238E27FC236}">
                  <a16:creationId xmlns:a16="http://schemas.microsoft.com/office/drawing/2014/main" id="{E3F60B76-1C7F-4B6A-9309-339D0853D06E}"/>
                </a:ext>
              </a:extLst>
            </p:cNvPr>
            <p:cNvSpPr/>
            <p:nvPr/>
          </p:nvSpPr>
          <p:spPr>
            <a:xfrm>
              <a:off x="1207838" y="3409039"/>
              <a:ext cx="1217277" cy="37303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a:extLst>
                <a:ext uri="{FF2B5EF4-FFF2-40B4-BE49-F238E27FC236}">
                  <a16:creationId xmlns:a16="http://schemas.microsoft.com/office/drawing/2014/main" id="{CB4B0C65-1A43-4703-8778-0A4273E10E75}"/>
                </a:ext>
              </a:extLst>
            </p:cNvPr>
            <p:cNvSpPr txBox="1"/>
            <p:nvPr/>
          </p:nvSpPr>
          <p:spPr>
            <a:xfrm>
              <a:off x="1513639" y="3458771"/>
              <a:ext cx="828972" cy="262124"/>
            </a:xfrm>
            <a:prstGeom prst="rect">
              <a:avLst/>
            </a:prstGeom>
          </p:spPr>
          <p:txBody>
            <a:bodyPr wrap="square" lIns="0" tIns="0" rIns="0" bIns="0" numCol="1" spcCol="360000" rtlCol="0">
              <a:noAutofit/>
            </a:bodyPr>
            <a:lstStyle/>
            <a:p>
              <a:pPr algn="l">
                <a:lnSpc>
                  <a:spcPct val="110000"/>
                </a:lnSpc>
                <a:tabLst/>
              </a:pPr>
              <a:r>
                <a:rPr lang="en-US" sz="1600" b="1" dirty="0">
                  <a:solidFill>
                    <a:srgbClr val="7030A0"/>
                  </a:solidFill>
                  <a:latin typeface="Roboto Condensed Light" panose="02000000000000000000" pitchFamily="2" charset="0"/>
                  <a:ea typeface="Roboto Condensed Light" panose="02000000000000000000" pitchFamily="2" charset="0"/>
                </a:rPr>
                <a:t>Increase</a:t>
              </a:r>
              <a:endParaRPr lang="en-CA" sz="1600" b="1" dirty="0">
                <a:solidFill>
                  <a:srgbClr val="7030A0"/>
                </a:solidFill>
                <a:latin typeface="Roboto Condensed Light" panose="02000000000000000000" pitchFamily="2" charset="0"/>
                <a:ea typeface="Roboto Condensed Light" panose="02000000000000000000" pitchFamily="2" charset="0"/>
              </a:endParaRPr>
            </a:p>
          </p:txBody>
        </p:sp>
        <p:sp>
          <p:nvSpPr>
            <p:cNvPr id="11" name="Rectangle: Rounded Corners 10">
              <a:extLst>
                <a:ext uri="{FF2B5EF4-FFF2-40B4-BE49-F238E27FC236}">
                  <a16:creationId xmlns:a16="http://schemas.microsoft.com/office/drawing/2014/main" id="{EA766F6B-A0C6-4E8A-93A3-884A4EC590AD}"/>
                </a:ext>
              </a:extLst>
            </p:cNvPr>
            <p:cNvSpPr/>
            <p:nvPr/>
          </p:nvSpPr>
          <p:spPr>
            <a:xfrm>
              <a:off x="1212774" y="3926715"/>
              <a:ext cx="1217277" cy="37799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solidFill>
                    <a:schemeClr val="accent1"/>
                  </a:solidFill>
                </a:ln>
                <a:solidFill>
                  <a:schemeClr val="accent1"/>
                </a:solidFill>
              </a:endParaRPr>
            </a:p>
          </p:txBody>
        </p:sp>
        <p:sp>
          <p:nvSpPr>
            <p:cNvPr id="12" name="TextBox 11">
              <a:extLst>
                <a:ext uri="{FF2B5EF4-FFF2-40B4-BE49-F238E27FC236}">
                  <a16:creationId xmlns:a16="http://schemas.microsoft.com/office/drawing/2014/main" id="{C00A65DA-D7F5-4557-97C1-436297910B51}"/>
                </a:ext>
              </a:extLst>
            </p:cNvPr>
            <p:cNvSpPr txBox="1"/>
            <p:nvPr/>
          </p:nvSpPr>
          <p:spPr>
            <a:xfrm>
              <a:off x="1515546" y="3971573"/>
              <a:ext cx="803882" cy="256297"/>
            </a:xfrm>
            <a:prstGeom prst="rect">
              <a:avLst/>
            </a:prstGeom>
            <a:ln>
              <a:noFill/>
            </a:ln>
          </p:spPr>
          <p:txBody>
            <a:bodyPr wrap="square" lIns="0" tIns="0" rIns="0" bIns="0" numCol="1" spcCol="360000" rtlCol="0">
              <a:noAutofit/>
            </a:bodyPr>
            <a:lstStyle/>
            <a:p>
              <a:pPr algn="l">
                <a:lnSpc>
                  <a:spcPct val="110000"/>
                </a:lnSpc>
                <a:tabLst/>
              </a:pPr>
              <a:r>
                <a:rPr lang="en-US" sz="1600" b="1" dirty="0">
                  <a:solidFill>
                    <a:schemeClr val="accent1"/>
                  </a:solidFill>
                  <a:latin typeface="Roboto Condensed Light" panose="02000000000000000000" pitchFamily="2" charset="0"/>
                  <a:ea typeface="Roboto Condensed Light" panose="02000000000000000000" pitchFamily="2" charset="0"/>
                </a:rPr>
                <a:t>Maintain</a:t>
              </a:r>
              <a:endParaRPr lang="en-CA" sz="1600" b="1" dirty="0">
                <a:solidFill>
                  <a:schemeClr val="accent1"/>
                </a:solidFill>
                <a:latin typeface="Roboto Condensed Light" panose="02000000000000000000" pitchFamily="2" charset="0"/>
                <a:ea typeface="Roboto Condensed Light" panose="02000000000000000000" pitchFamily="2" charset="0"/>
              </a:endParaRPr>
            </a:p>
          </p:txBody>
        </p:sp>
        <p:sp>
          <p:nvSpPr>
            <p:cNvPr id="13" name="Rectangle: Rounded Corners 12">
              <a:extLst>
                <a:ext uri="{FF2B5EF4-FFF2-40B4-BE49-F238E27FC236}">
                  <a16:creationId xmlns:a16="http://schemas.microsoft.com/office/drawing/2014/main" id="{3E588750-14BA-4C79-BB5B-098E96A9E5D8}"/>
                </a:ext>
              </a:extLst>
            </p:cNvPr>
            <p:cNvSpPr/>
            <p:nvPr/>
          </p:nvSpPr>
          <p:spPr>
            <a:xfrm>
              <a:off x="1216747" y="4433690"/>
              <a:ext cx="1217277" cy="373033"/>
            </a:xfrm>
            <a:prstGeom prst="roundRect">
              <a:avLst/>
            </a:prstGeom>
            <a:noFill/>
            <a:ln w="38100">
              <a:solidFill>
                <a:srgbClr val="C996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a:extLst>
                <a:ext uri="{FF2B5EF4-FFF2-40B4-BE49-F238E27FC236}">
                  <a16:creationId xmlns:a16="http://schemas.microsoft.com/office/drawing/2014/main" id="{36DF65E6-9020-4162-8455-E78A0B629591}"/>
                </a:ext>
              </a:extLst>
            </p:cNvPr>
            <p:cNvSpPr txBox="1"/>
            <p:nvPr/>
          </p:nvSpPr>
          <p:spPr>
            <a:xfrm>
              <a:off x="1513175" y="4483422"/>
              <a:ext cx="828972" cy="262124"/>
            </a:xfrm>
            <a:prstGeom prst="rect">
              <a:avLst/>
            </a:prstGeom>
          </p:spPr>
          <p:txBody>
            <a:bodyPr wrap="square" lIns="0" tIns="0" rIns="0" bIns="0" numCol="1" spcCol="360000" rtlCol="0">
              <a:noAutofit/>
            </a:bodyPr>
            <a:lstStyle/>
            <a:p>
              <a:pPr algn="l">
                <a:lnSpc>
                  <a:spcPct val="110000"/>
                </a:lnSpc>
                <a:tabLst/>
              </a:pPr>
              <a:r>
                <a:rPr lang="en-US" sz="1600" b="1" dirty="0">
                  <a:solidFill>
                    <a:srgbClr val="C99607"/>
                  </a:solidFill>
                  <a:latin typeface="Roboto Condensed Light" panose="02000000000000000000" pitchFamily="2" charset="0"/>
                  <a:ea typeface="Roboto Condensed Light" panose="02000000000000000000" pitchFamily="2" charset="0"/>
                </a:rPr>
                <a:t>Decrease</a:t>
              </a:r>
              <a:endParaRPr lang="en-CA" sz="1600" b="1" dirty="0">
                <a:solidFill>
                  <a:srgbClr val="C99607"/>
                </a:solidFill>
                <a:latin typeface="Roboto Condensed Light" panose="02000000000000000000" pitchFamily="2" charset="0"/>
                <a:ea typeface="Roboto Condensed Light" panose="02000000000000000000" pitchFamily="2" charset="0"/>
              </a:endParaRPr>
            </a:p>
          </p:txBody>
        </p:sp>
      </p:grpSp>
      <p:sp>
        <p:nvSpPr>
          <p:cNvPr id="15" name="TextBox 14">
            <a:extLst>
              <a:ext uri="{FF2B5EF4-FFF2-40B4-BE49-F238E27FC236}">
                <a16:creationId xmlns:a16="http://schemas.microsoft.com/office/drawing/2014/main" id="{FE1AA13D-C4E5-4552-8A57-C15165F67C3D}"/>
              </a:ext>
            </a:extLst>
          </p:cNvPr>
          <p:cNvSpPr txBox="1"/>
          <p:nvPr/>
        </p:nvSpPr>
        <p:spPr>
          <a:xfrm>
            <a:off x="1038224" y="6037251"/>
            <a:ext cx="1513709" cy="564148"/>
          </a:xfrm>
          <a:prstGeom prst="rect">
            <a:avLst/>
          </a:prstGeom>
        </p:spPr>
        <p:txBody>
          <a:bodyPr wrap="square" lIns="0" tIns="0" rIns="0" bIns="0" numCol="1" spcCol="360000" rtlCol="0">
            <a:noAutofit/>
          </a:bodyPr>
          <a:lstStyle/>
          <a:p>
            <a:pPr algn="r">
              <a:lnSpc>
                <a:spcPct val="110000"/>
              </a:lnSpc>
              <a:tabLst/>
            </a:pPr>
            <a:r>
              <a:rPr lang="en-US" sz="1200" dirty="0">
                <a:latin typeface="Roboto Condensed Light" panose="02000000000000000000" pitchFamily="2" charset="0"/>
                <a:ea typeface="Roboto Condensed Light" panose="02000000000000000000" pitchFamily="2" charset="0"/>
              </a:rPr>
              <a:t>Source: HDI, 2018</a:t>
            </a:r>
            <a:endParaRPr lang="en-CA" sz="1200" dirty="0">
              <a:latin typeface="Roboto Condensed Light" panose="02000000000000000000" pitchFamily="2" charset="0"/>
              <a:ea typeface="Roboto Condensed Light" panose="02000000000000000000" pitchFamily="2" charset="0"/>
            </a:endParaRPr>
          </a:p>
        </p:txBody>
      </p:sp>
      <p:sp>
        <p:nvSpPr>
          <p:cNvPr id="17" name="TextBox 16">
            <a:extLst>
              <a:ext uri="{FF2B5EF4-FFF2-40B4-BE49-F238E27FC236}">
                <a16:creationId xmlns:a16="http://schemas.microsoft.com/office/drawing/2014/main" id="{ABC04C4A-0F80-42CA-9A95-B5C084A9B985}"/>
              </a:ext>
            </a:extLst>
          </p:cNvPr>
          <p:cNvSpPr txBox="1"/>
          <p:nvPr/>
        </p:nvSpPr>
        <p:spPr>
          <a:xfrm>
            <a:off x="289890" y="2195538"/>
            <a:ext cx="2841523" cy="806657"/>
          </a:xfrm>
          <a:prstGeom prst="rect">
            <a:avLst/>
          </a:prstGeom>
        </p:spPr>
        <p:txBody>
          <a:bodyPr wrap="square" lIns="0" tIns="0" rIns="0" bIns="0" numCol="1" spcCol="360000" rtlCol="0">
            <a:noAutofit/>
          </a:bodyPr>
          <a:lstStyle/>
          <a:p>
            <a:pPr algn="l">
              <a:lnSpc>
                <a:spcPct val="110000"/>
              </a:lnSpc>
              <a:tabLst/>
            </a:pPr>
            <a:r>
              <a:rPr lang="en-US" sz="1600" dirty="0">
                <a:solidFill>
                  <a:schemeClr val="bg1"/>
                </a:solidFill>
                <a:latin typeface="Roboto Condensed Light" panose="02000000000000000000" pitchFamily="2" charset="0"/>
                <a:ea typeface="Roboto Condensed Light" panose="02000000000000000000" pitchFamily="2" charset="0"/>
              </a:rPr>
              <a:t>How has productivity changed since expanding service management outside IT?</a:t>
            </a:r>
            <a:endParaRPr lang="en-CA" sz="1600" dirty="0">
              <a:solidFill>
                <a:schemeClr val="bg1"/>
              </a:solidFill>
              <a:latin typeface="Roboto Condensed Light" panose="02000000000000000000" pitchFamily="2" charset="0"/>
              <a:ea typeface="Roboto Condensed Light" panose="02000000000000000000" pitchFamily="2" charset="0"/>
            </a:endParaRPr>
          </a:p>
        </p:txBody>
      </p:sp>
      <p:grpSp>
        <p:nvGrpSpPr>
          <p:cNvPr id="26" name="Group 25">
            <a:extLst>
              <a:ext uri="{FF2B5EF4-FFF2-40B4-BE49-F238E27FC236}">
                <a16:creationId xmlns:a16="http://schemas.microsoft.com/office/drawing/2014/main" id="{963FD142-CEBD-4330-9246-FEDC5CC2E437}"/>
              </a:ext>
            </a:extLst>
          </p:cNvPr>
          <p:cNvGrpSpPr/>
          <p:nvPr/>
        </p:nvGrpSpPr>
        <p:grpSpPr>
          <a:xfrm>
            <a:off x="9543919" y="357321"/>
            <a:ext cx="2336801" cy="1013122"/>
            <a:chOff x="7349066" y="200304"/>
            <a:chExt cx="2336801" cy="1013122"/>
          </a:xfrm>
        </p:grpSpPr>
        <p:sp>
          <p:nvSpPr>
            <p:cNvPr id="20" name="Pentagon 8">
              <a:extLst>
                <a:ext uri="{FF2B5EF4-FFF2-40B4-BE49-F238E27FC236}">
                  <a16:creationId xmlns:a16="http://schemas.microsoft.com/office/drawing/2014/main" id="{346BA276-DDF2-4A5C-A2F3-F2EC21E81560}"/>
                </a:ext>
              </a:extLst>
            </p:cNvPr>
            <p:cNvSpPr/>
            <p:nvPr/>
          </p:nvSpPr>
          <p:spPr>
            <a:xfrm rot="10800000">
              <a:off x="7349066" y="200304"/>
              <a:ext cx="2336801" cy="101312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21" name="Oval 20">
              <a:extLst>
                <a:ext uri="{FF2B5EF4-FFF2-40B4-BE49-F238E27FC236}">
                  <a16:creationId xmlns:a16="http://schemas.microsoft.com/office/drawing/2014/main" id="{A577F56E-DA11-4ECA-9882-61E0638EF9CA}"/>
                </a:ext>
              </a:extLst>
            </p:cNvPr>
            <p:cNvSpPr/>
            <p:nvPr/>
          </p:nvSpPr>
          <p:spPr>
            <a:xfrm>
              <a:off x="7628186" y="347468"/>
              <a:ext cx="762281" cy="7187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23" name="TextBox 22">
              <a:extLst>
                <a:ext uri="{FF2B5EF4-FFF2-40B4-BE49-F238E27FC236}">
                  <a16:creationId xmlns:a16="http://schemas.microsoft.com/office/drawing/2014/main" id="{BA43D807-C1ED-4E7A-9E93-15B472C9CFBC}"/>
                </a:ext>
              </a:extLst>
            </p:cNvPr>
            <p:cNvSpPr txBox="1"/>
            <p:nvPr/>
          </p:nvSpPr>
          <p:spPr>
            <a:xfrm>
              <a:off x="8230217" y="291366"/>
              <a:ext cx="1194693" cy="830997"/>
            </a:xfrm>
            <a:prstGeom prst="rect">
              <a:avLst/>
            </a:prstGeom>
            <a:noFill/>
          </p:spPr>
          <p:txBody>
            <a:bodyPr wrap="square" rtlCol="0" anchor="b" anchorCtr="0">
              <a:spAutoFit/>
            </a:bodyPr>
            <a:lstStyle/>
            <a:p>
              <a:pPr algn="r" defTabSz="554437"/>
              <a:r>
                <a:rPr lang="en-US" sz="2400" b="1" dirty="0">
                  <a:solidFill>
                    <a:srgbClr val="FFFFFF"/>
                  </a:solidFill>
                  <a:latin typeface="Montserrat SemiBold" pitchFamily="2" charset="77"/>
                  <a:ea typeface="League Spartan" charset="0"/>
                  <a:cs typeface="Poppins" pitchFamily="2" charset="77"/>
                </a:rPr>
                <a:t>Use Case</a:t>
              </a:r>
            </a:p>
          </p:txBody>
        </p:sp>
        <p:pic>
          <p:nvPicPr>
            <p:cNvPr id="24" name="Picture 23">
              <a:extLst>
                <a:ext uri="{FF2B5EF4-FFF2-40B4-BE49-F238E27FC236}">
                  <a16:creationId xmlns:a16="http://schemas.microsoft.com/office/drawing/2014/main" id="{4E22434E-529A-4F2E-A594-83E9E023D687}"/>
                </a:ext>
              </a:extLst>
            </p:cNvPr>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91826" y="389364"/>
              <a:ext cx="635000" cy="635000"/>
            </a:xfrm>
            <a:prstGeom prst="rect">
              <a:avLst/>
            </a:prstGeom>
          </p:spPr>
        </p:pic>
      </p:grpSp>
      <p:sp>
        <p:nvSpPr>
          <p:cNvPr id="27" name="TextBox 26">
            <a:extLst>
              <a:ext uri="{FF2B5EF4-FFF2-40B4-BE49-F238E27FC236}">
                <a16:creationId xmlns:a16="http://schemas.microsoft.com/office/drawing/2014/main" id="{2D3895FB-80C2-43D5-879F-45D8CE70E046}"/>
              </a:ext>
            </a:extLst>
          </p:cNvPr>
          <p:cNvSpPr txBox="1"/>
          <p:nvPr/>
        </p:nvSpPr>
        <p:spPr>
          <a:xfrm>
            <a:off x="3616162" y="1004231"/>
            <a:ext cx="6009560" cy="1013123"/>
          </a:xfrm>
          <a:prstGeom prst="rect">
            <a:avLst/>
          </a:prstGeom>
        </p:spPr>
        <p:txBody>
          <a:bodyPr wrap="square" lIns="0" tIns="0" rIns="0" bIns="0" numCol="1" spcCol="360000" rtlCol="0">
            <a:noAutofit/>
          </a:bodyPr>
          <a:lstStyle/>
          <a:p>
            <a:pPr>
              <a:lnSpc>
                <a:spcPct val="110000"/>
              </a:lnSpc>
            </a:pPr>
            <a:r>
              <a:rPr lang="en-CA" sz="1200" dirty="0">
                <a:effectLst/>
                <a:latin typeface="Roboto Condensed Light" panose="02000000000000000000" pitchFamily="2" charset="0"/>
                <a:ea typeface="Calibri" panose="020F0502020204030204" pitchFamily="34" charset="0"/>
                <a:cs typeface="Arial" panose="020B0604020202020204" pitchFamily="34" charset="0"/>
              </a:rPr>
              <a:t>Extending the service management solution to the business will provide a means for each department to organize its workload in a similar manner to IT. Services typically used by the business include incident and service request management, knowledge management, and service catalog. </a:t>
            </a:r>
            <a:endParaRPr lang="en-CA" sz="1200" dirty="0">
              <a:effectLst/>
              <a:latin typeface="Calibri" panose="020F0502020204030204" pitchFamily="34" charset="0"/>
              <a:ea typeface="Calibri" panose="020F0502020204030204" pitchFamily="34" charset="0"/>
              <a:cs typeface="Arial" panose="020B0604020202020204" pitchFamily="34" charset="0"/>
            </a:endParaRPr>
          </a:p>
          <a:p>
            <a:pPr marL="179388" indent="-179388" algn="l">
              <a:lnSpc>
                <a:spcPct val="110000"/>
              </a:lnSpc>
              <a:buFont typeface="Arial" panose="020B0604020202020204" pitchFamily="34" charset="0"/>
              <a:buChar char="•"/>
              <a:tabLst/>
            </a:pPr>
            <a:endParaRPr lang="en-CA" sz="12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25" name="Title 4">
            <a:extLst>
              <a:ext uri="{FF2B5EF4-FFF2-40B4-BE49-F238E27FC236}">
                <a16:creationId xmlns:a16="http://schemas.microsoft.com/office/drawing/2014/main" id="{601226AE-45B1-4AC1-B89E-905FABCB4950}"/>
              </a:ext>
            </a:extLst>
          </p:cNvPr>
          <p:cNvSpPr txBox="1">
            <a:spLocks/>
          </p:cNvSpPr>
          <p:nvPr/>
        </p:nvSpPr>
        <p:spPr>
          <a:xfrm>
            <a:off x="3557038" y="504483"/>
            <a:ext cx="6338866" cy="443646"/>
          </a:xfrm>
          <a:prstGeom prst="rect">
            <a:avLst/>
          </a:prstGeom>
        </p:spPr>
        <p:txBody>
          <a:bodyPr vert="horz" lIns="0" tIns="0" rIns="0" bIns="0" rtlCol="0" anchor="t" anchorCtr="0">
            <a:noAutofit/>
          </a:bodyPr>
          <a:lstStyle>
            <a:lvl1pPr algn="l" defTabSz="914309" rtl="0" eaLnBrk="1" latinLnBrk="0" hangingPunct="1">
              <a:lnSpc>
                <a:spcPct val="90000"/>
              </a:lnSpc>
              <a:spcBef>
                <a:spcPct val="0"/>
              </a:spcBef>
              <a:buNone/>
              <a:defRPr sz="4000" b="0" i="0" kern="1200">
                <a:solidFill>
                  <a:schemeClr val="bg1"/>
                </a:solidFill>
                <a:latin typeface="Montserrat SemiBold" pitchFamily="2" charset="77"/>
                <a:ea typeface="+mj-ea"/>
                <a:cs typeface="Arial" panose="020B0604020202020204" pitchFamily="34" charset="0"/>
              </a:defRPr>
            </a:lvl1pPr>
          </a:lstStyle>
          <a:p>
            <a:r>
              <a:rPr lang="en-US" sz="2600" dirty="0">
                <a:solidFill>
                  <a:schemeClr val="accent1"/>
                </a:solidFill>
              </a:rPr>
              <a:t>Enterprise Service Management</a:t>
            </a:r>
            <a:endParaRPr lang="en-CA" sz="2600" dirty="0">
              <a:solidFill>
                <a:schemeClr val="accent1"/>
              </a:solidFill>
            </a:endParaRPr>
          </a:p>
        </p:txBody>
      </p:sp>
      <mc:AlternateContent xmlns:mc="http://schemas.openxmlformats.org/markup-compatibility/2006" xmlns:pslz="http://schemas.microsoft.com/office/powerpoint/2016/slidezoom">
        <mc:Choice Requires="pslz">
          <p:graphicFrame>
            <p:nvGraphicFramePr>
              <p:cNvPr id="22" name="Slide Zoom 21">
                <a:extLst>
                  <a:ext uri="{FF2B5EF4-FFF2-40B4-BE49-F238E27FC236}">
                    <a16:creationId xmlns:a16="http://schemas.microsoft.com/office/drawing/2014/main" id="{533278D6-DBE5-47C5-BA36-5AE89BA1500D}"/>
                  </a:ext>
                </a:extLst>
              </p:cNvPr>
              <p:cNvGraphicFramePr>
                <a:graphicFrameLocks noChangeAspect="1"/>
              </p:cNvGraphicFramePr>
              <p:nvPr>
                <p:extLst>
                  <p:ext uri="{D42A27DB-BD31-4B8C-83A1-F6EECF244321}">
                    <p14:modId xmlns:p14="http://schemas.microsoft.com/office/powerpoint/2010/main" val="801916303"/>
                  </p:ext>
                </p:extLst>
              </p:nvPr>
            </p:nvGraphicFramePr>
            <p:xfrm>
              <a:off x="9418569" y="3352800"/>
              <a:ext cx="2229886" cy="1254311"/>
            </p:xfrm>
            <a:graphic>
              <a:graphicData uri="http://schemas.microsoft.com/office/powerpoint/2016/slidezoom">
                <pslz:sldZm>
                  <pslz:sldZmObj sldId="4183" cId="486258321">
                    <pslz:zmPr id="{C677F679-AB59-48E3-AEE8-50E0A90BA890}" returnToParent="0" transitionDur="1000">
                      <p166:blipFill xmlns:p166="http://schemas.microsoft.com/office/powerpoint/2016/6/main">
                        <a:blip r:embed="rId6"/>
                        <a:stretch>
                          <a:fillRect/>
                        </a:stretch>
                      </p166:blipFill>
                      <p166:spPr xmlns:p166="http://schemas.microsoft.com/office/powerpoint/2016/6/main">
                        <a:xfrm>
                          <a:off x="0" y="0"/>
                          <a:ext cx="2229886" cy="1254311"/>
                        </a:xfrm>
                        <a:prstGeom prst="rect">
                          <a:avLst/>
                        </a:prstGeom>
                        <a:ln w="9525">
                          <a:solidFill>
                            <a:schemeClr val="tx1"/>
                          </a:solidFill>
                        </a:ln>
                      </p166:spPr>
                    </pslz:zmPr>
                  </pslz:sldZmObj>
                </pslz:sldZm>
              </a:graphicData>
            </a:graphic>
          </p:graphicFrame>
        </mc:Choice>
        <mc:Fallback xmlns="">
          <p:pic>
            <p:nvPicPr>
              <p:cNvPr id="22" name="Slide Zoom 21">
                <a:hlinkClick r:id="rId7" action="ppaction://hlinksldjump"/>
                <a:extLst>
                  <a:ext uri="{FF2B5EF4-FFF2-40B4-BE49-F238E27FC236}">
                    <a16:creationId xmlns:a16="http://schemas.microsoft.com/office/drawing/2014/main" id="{533278D6-DBE5-47C5-BA36-5AE89BA1500D}"/>
                  </a:ext>
                </a:extLst>
              </p:cNvPr>
              <p:cNvPicPr>
                <a:picLocks noGrp="1" noRot="1" noChangeAspect="1" noMove="1" noResize="1" noEditPoints="1" noAdjustHandles="1" noChangeArrowheads="1" noChangeShapeType="1"/>
              </p:cNvPicPr>
              <p:nvPr/>
            </p:nvPicPr>
            <p:blipFill>
              <a:blip r:embed="rId8"/>
              <a:stretch>
                <a:fillRect/>
              </a:stretch>
            </p:blipFill>
            <p:spPr>
              <a:xfrm>
                <a:off x="9418569" y="3352800"/>
                <a:ext cx="2229886" cy="1254311"/>
              </a:xfrm>
              <a:prstGeom prst="rect">
                <a:avLst/>
              </a:prstGeom>
              <a:ln w="9525">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77B501FB-71A0-4241-98D4-3D1FAEA9846E}"/>
                  </a:ext>
                </a:extLst>
              </p:cNvPr>
              <p:cNvGraphicFramePr>
                <a:graphicFrameLocks noChangeAspect="1"/>
              </p:cNvGraphicFramePr>
              <p:nvPr>
                <p:extLst>
                  <p:ext uri="{D42A27DB-BD31-4B8C-83A1-F6EECF244321}">
                    <p14:modId xmlns:p14="http://schemas.microsoft.com/office/powerpoint/2010/main" val="1940040644"/>
                  </p:ext>
                </p:extLst>
              </p:nvPr>
            </p:nvGraphicFramePr>
            <p:xfrm>
              <a:off x="9095559" y="4050283"/>
              <a:ext cx="2223870" cy="1250927"/>
            </p:xfrm>
            <a:graphic>
              <a:graphicData uri="http://schemas.microsoft.com/office/powerpoint/2016/slidezoom">
                <pslz:sldZm>
                  <pslz:sldZmObj sldId="4402" cId="2952888998">
                    <pslz:zmPr id="{1B434849-57D5-4E37-80C0-6C86B9DB19AF}" returnToParent="0" transitionDur="1000">
                      <p166:blipFill xmlns:p166="http://schemas.microsoft.com/office/powerpoint/2016/6/main">
                        <a:blip r:embed="rId9"/>
                        <a:stretch>
                          <a:fillRect/>
                        </a:stretch>
                      </p166:blipFill>
                      <p166:spPr xmlns:p166="http://schemas.microsoft.com/office/powerpoint/2016/6/main">
                        <a:xfrm>
                          <a:off x="0" y="0"/>
                          <a:ext cx="2223870" cy="1250927"/>
                        </a:xfrm>
                        <a:prstGeom prst="rect">
                          <a:avLst/>
                        </a:prstGeom>
                        <a:ln w="9525">
                          <a:solidFill>
                            <a:schemeClr val="tx1"/>
                          </a:solidFill>
                        </a:ln>
                      </p166:spPr>
                    </pslz:zmPr>
                  </pslz:sldZmObj>
                </pslz:sldZm>
              </a:graphicData>
            </a:graphic>
          </p:graphicFrame>
        </mc:Choice>
        <mc:Fallback xmlns="">
          <p:pic>
            <p:nvPicPr>
              <p:cNvPr id="29" name="Slide Zoom 28">
                <a:hlinkClick r:id="rId10" action="ppaction://hlinksldjump"/>
                <a:extLst>
                  <a:ext uri="{FF2B5EF4-FFF2-40B4-BE49-F238E27FC236}">
                    <a16:creationId xmlns:a16="http://schemas.microsoft.com/office/drawing/2014/main" id="{77B501FB-71A0-4241-98D4-3D1FAEA9846E}"/>
                  </a:ext>
                </a:extLst>
              </p:cNvPr>
              <p:cNvPicPr>
                <a:picLocks noGrp="1" noRot="1" noChangeAspect="1" noMove="1" noResize="1" noEditPoints="1" noAdjustHandles="1" noChangeArrowheads="1" noChangeShapeType="1"/>
              </p:cNvPicPr>
              <p:nvPr/>
            </p:nvPicPr>
            <p:blipFill>
              <a:blip r:embed="rId11"/>
              <a:stretch>
                <a:fillRect/>
              </a:stretch>
            </p:blipFill>
            <p:spPr>
              <a:xfrm>
                <a:off x="9095559" y="4050283"/>
                <a:ext cx="2223870" cy="1250927"/>
              </a:xfrm>
              <a:prstGeom prst="rect">
                <a:avLst/>
              </a:prstGeom>
              <a:ln w="9525">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31" name="Slide Zoom 30">
                <a:extLst>
                  <a:ext uri="{FF2B5EF4-FFF2-40B4-BE49-F238E27FC236}">
                    <a16:creationId xmlns:a16="http://schemas.microsoft.com/office/drawing/2014/main" id="{5EABB617-5D2E-4C4E-A41C-29D89E73CB35}"/>
                  </a:ext>
                </a:extLst>
              </p:cNvPr>
              <p:cNvGraphicFramePr>
                <a:graphicFrameLocks noChangeAspect="1"/>
              </p:cNvGraphicFramePr>
              <p:nvPr>
                <p:extLst>
                  <p:ext uri="{D42A27DB-BD31-4B8C-83A1-F6EECF244321}">
                    <p14:modId xmlns:p14="http://schemas.microsoft.com/office/powerpoint/2010/main" val="4219984154"/>
                  </p:ext>
                </p:extLst>
              </p:nvPr>
            </p:nvGraphicFramePr>
            <p:xfrm>
              <a:off x="9538781" y="4891052"/>
              <a:ext cx="2229886" cy="1254311"/>
            </p:xfrm>
            <a:graphic>
              <a:graphicData uri="http://schemas.microsoft.com/office/powerpoint/2016/slidezoom">
                <pslz:sldZm>
                  <pslz:sldZmObj sldId="4398" cId="506467154">
                    <pslz:zmPr id="{10ACA41B-4967-47CD-9C27-D80BAD9E77BF}" returnToParent="0" transitionDur="1000">
                      <p166:blipFill xmlns:p166="http://schemas.microsoft.com/office/powerpoint/2016/6/main">
                        <a:blip r:embed="rId12"/>
                        <a:stretch>
                          <a:fillRect/>
                        </a:stretch>
                      </p166:blipFill>
                      <p166:spPr xmlns:p166="http://schemas.microsoft.com/office/powerpoint/2016/6/main">
                        <a:xfrm>
                          <a:off x="0" y="0"/>
                          <a:ext cx="2229886" cy="1254311"/>
                        </a:xfrm>
                        <a:prstGeom prst="rect">
                          <a:avLst/>
                        </a:prstGeom>
                        <a:ln w="9525">
                          <a:solidFill>
                            <a:schemeClr val="tx1"/>
                          </a:solidFill>
                        </a:ln>
                      </p166:spPr>
                    </pslz:zmPr>
                  </pslz:sldZmObj>
                </pslz:sldZm>
              </a:graphicData>
            </a:graphic>
          </p:graphicFrame>
        </mc:Choice>
        <mc:Fallback xmlns="">
          <p:pic>
            <p:nvPicPr>
              <p:cNvPr id="31" name="Slide Zoom 30">
                <a:hlinkClick r:id="rId13" action="ppaction://hlinksldjump"/>
                <a:extLst>
                  <a:ext uri="{FF2B5EF4-FFF2-40B4-BE49-F238E27FC236}">
                    <a16:creationId xmlns:a16="http://schemas.microsoft.com/office/drawing/2014/main" id="{5EABB617-5D2E-4C4E-A41C-29D89E73CB35}"/>
                  </a:ext>
                </a:extLst>
              </p:cNvPr>
              <p:cNvPicPr>
                <a:picLocks noGrp="1" noRot="1" noChangeAspect="1" noMove="1" noResize="1" noEditPoints="1" noAdjustHandles="1" noChangeArrowheads="1" noChangeShapeType="1"/>
              </p:cNvPicPr>
              <p:nvPr/>
            </p:nvPicPr>
            <p:blipFill>
              <a:blip r:embed="rId14"/>
              <a:stretch>
                <a:fillRect/>
              </a:stretch>
            </p:blipFill>
            <p:spPr>
              <a:xfrm>
                <a:off x="9538781" y="4891052"/>
                <a:ext cx="2229886" cy="1254311"/>
              </a:xfrm>
              <a:prstGeom prst="rect">
                <a:avLst/>
              </a:prstGeom>
              <a:ln w="9525">
                <a:solidFill>
                  <a:schemeClr val="tx1"/>
                </a:solidFill>
              </a:ln>
            </p:spPr>
          </p:pic>
        </mc:Fallback>
      </mc:AlternateContent>
      <p:sp>
        <p:nvSpPr>
          <p:cNvPr id="32" name="TextBox 31">
            <a:extLst>
              <a:ext uri="{FF2B5EF4-FFF2-40B4-BE49-F238E27FC236}">
                <a16:creationId xmlns:a16="http://schemas.microsoft.com/office/drawing/2014/main" id="{9CDDBA5E-EA0D-4E63-9B4D-5CE384D12DFA}"/>
              </a:ext>
            </a:extLst>
          </p:cNvPr>
          <p:cNvSpPr txBox="1"/>
          <p:nvPr/>
        </p:nvSpPr>
        <p:spPr>
          <a:xfrm>
            <a:off x="3618501" y="4368959"/>
            <a:ext cx="5474720" cy="1339163"/>
          </a:xfrm>
          <a:prstGeom prst="rect">
            <a:avLst/>
          </a:prstGeom>
        </p:spPr>
        <p:txBody>
          <a:bodyPr wrap="square" lIns="0" tIns="0" rIns="0" bIns="0" numCol="1" spcCol="360000" rtlCol="0">
            <a:noAutofit/>
          </a:bodyPr>
          <a:lstStyle/>
          <a:p>
            <a:pPr marL="0" lvl="0" indent="0">
              <a:buNone/>
            </a:pPr>
            <a:r>
              <a:rPr lang="en-CA" sz="1200" b="1" dirty="0">
                <a:effectLst/>
                <a:latin typeface="Roboto Condensed Light" panose="02000000000000000000" pitchFamily="2" charset="0"/>
                <a:ea typeface="Calibri" panose="020F0502020204030204" pitchFamily="34" charset="0"/>
                <a:cs typeface="Arial" panose="020B0604020202020204" pitchFamily="34" charset="0"/>
              </a:rPr>
              <a:t>Features that will distinguish these capabilities include:</a:t>
            </a:r>
          </a:p>
          <a:p>
            <a:pPr marL="285750" indent="-285750">
              <a:spcBef>
                <a:spcPts val="600"/>
              </a:spcBef>
              <a:buFont typeface="Arial" panose="020B0604020202020204" pitchFamily="34" charset="0"/>
              <a:buChar char="•"/>
            </a:pPr>
            <a:r>
              <a:rPr lang="en-CA" sz="1200" dirty="0">
                <a:latin typeface="Roboto Condensed Light" panose="02000000000000000000" pitchFamily="2" charset="0"/>
                <a:ea typeface="Roboto Condensed Light" panose="02000000000000000000" pitchFamily="2" charset="0"/>
                <a:cs typeface="Arial" panose="020B0604020202020204" pitchFamily="34" charset="0"/>
              </a:rPr>
              <a:t>I</a:t>
            </a:r>
            <a:r>
              <a:rPr lang="en-CA" sz="1200" dirty="0">
                <a:effectLst/>
                <a:latin typeface="Roboto Condensed Light" panose="02000000000000000000" pitchFamily="2" charset="0"/>
                <a:ea typeface="Roboto Condensed Light" panose="02000000000000000000" pitchFamily="2" charset="0"/>
                <a:cs typeface="Arial" panose="020B0604020202020204" pitchFamily="34" charset="0"/>
              </a:rPr>
              <a:t>ntegrations to other business applications.</a:t>
            </a:r>
          </a:p>
          <a:p>
            <a:pPr marL="285750" indent="-285750">
              <a:spcBef>
                <a:spcPts val="600"/>
              </a:spcBef>
              <a:buFont typeface="Arial" panose="020B0604020202020204" pitchFamily="34" charset="0"/>
              <a:buChar char="•"/>
            </a:pPr>
            <a:r>
              <a:rPr lang="en-CA" sz="1200" dirty="0">
                <a:latin typeface="Roboto Condensed Light" panose="02000000000000000000" pitchFamily="2" charset="0"/>
                <a:ea typeface="Roboto Condensed Light" panose="02000000000000000000" pitchFamily="2" charset="0"/>
                <a:cs typeface="Arial" panose="020B0604020202020204" pitchFamily="34" charset="0"/>
              </a:rPr>
              <a:t>P</a:t>
            </a:r>
            <a:r>
              <a:rPr lang="en-CA" sz="1200" dirty="0">
                <a:effectLst/>
                <a:latin typeface="Roboto Condensed Light" panose="02000000000000000000" pitchFamily="2" charset="0"/>
                <a:ea typeface="Roboto Condensed Light" panose="02000000000000000000" pitchFamily="2" charset="0"/>
                <a:cs typeface="Arial" panose="020B0604020202020204" pitchFamily="34" charset="0"/>
              </a:rPr>
              <a:t>rebuilt industry-specific applications or departmental or function-specific applications. </a:t>
            </a:r>
            <a:r>
              <a:rPr lang="en-CA" sz="1200" dirty="0">
                <a:latin typeface="Roboto Condensed Light" panose="02000000000000000000" pitchFamily="2" charset="0"/>
                <a:ea typeface="Roboto Condensed Light" panose="02000000000000000000" pitchFamily="2" charset="0"/>
                <a:cs typeface="Arial" panose="020B0604020202020204" pitchFamily="34" charset="0"/>
              </a:rPr>
              <a:t>Prebuilt solutions may be offered by the vendor or their partners.</a:t>
            </a:r>
          </a:p>
          <a:p>
            <a:pPr marL="179388" indent="-179388" algn="l">
              <a:lnSpc>
                <a:spcPct val="110000"/>
              </a:lnSpc>
              <a:buFont typeface="Arial" panose="020B0604020202020204" pitchFamily="34" charset="0"/>
              <a:buChar char="•"/>
              <a:tabLst/>
            </a:pPr>
            <a:endParaRPr lang="en-CA" sz="1200" dirty="0">
              <a:solidFill>
                <a:schemeClr val="tx1">
                  <a:lumMod val="50000"/>
                </a:schemeClr>
              </a:solidFill>
              <a:latin typeface="Roboto Condensed Light" panose="02000000000000000000" pitchFamily="2" charset="0"/>
              <a:ea typeface="Roboto Condensed Light" panose="02000000000000000000" pitchFamily="2" charset="0"/>
            </a:endParaRPr>
          </a:p>
        </p:txBody>
      </p:sp>
      <p:grpSp>
        <p:nvGrpSpPr>
          <p:cNvPr id="37" name="Group 36">
            <a:extLst>
              <a:ext uri="{FF2B5EF4-FFF2-40B4-BE49-F238E27FC236}">
                <a16:creationId xmlns:a16="http://schemas.microsoft.com/office/drawing/2014/main" id="{DB0BFC94-F7D3-4453-B7E8-10EE3FC8044C}"/>
              </a:ext>
            </a:extLst>
          </p:cNvPr>
          <p:cNvGrpSpPr/>
          <p:nvPr/>
        </p:nvGrpSpPr>
        <p:grpSpPr>
          <a:xfrm>
            <a:off x="3507985" y="5796614"/>
            <a:ext cx="5910584" cy="894111"/>
            <a:chOff x="469425" y="5554796"/>
            <a:chExt cx="4888635" cy="628025"/>
          </a:xfrm>
        </p:grpSpPr>
        <p:sp>
          <p:nvSpPr>
            <p:cNvPr id="38" name="Rectangle 37">
              <a:extLst>
                <a:ext uri="{FF2B5EF4-FFF2-40B4-BE49-F238E27FC236}">
                  <a16:creationId xmlns:a16="http://schemas.microsoft.com/office/drawing/2014/main" id="{FD9E9B26-5373-4A05-A058-548A71A448E5}"/>
                </a:ext>
              </a:extLst>
            </p:cNvPr>
            <p:cNvSpPr/>
            <p:nvPr/>
          </p:nvSpPr>
          <p:spPr>
            <a:xfrm>
              <a:off x="1022782" y="5554796"/>
              <a:ext cx="4335278" cy="628022"/>
            </a:xfrm>
            <a:prstGeom prst="rect">
              <a:avLst/>
            </a:prstGeom>
            <a:solidFill>
              <a:srgbClr val="299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54437"/>
              <a:r>
                <a:rPr lang="en-US" sz="1400" b="1" dirty="0">
                  <a:solidFill>
                    <a:srgbClr val="FFFFFF"/>
                  </a:solidFill>
                  <a:latin typeface="Roboto Condensed Light" panose="02000000000000000000" pitchFamily="2" charset="0"/>
                  <a:ea typeface="Roboto Condensed Light" panose="02000000000000000000" pitchFamily="2" charset="0"/>
                </a:rPr>
                <a:t>Related Info-Tech Research: </a:t>
              </a:r>
              <a:br>
                <a:rPr lang="en-US" sz="1400" b="1" dirty="0">
                  <a:solidFill>
                    <a:srgbClr val="FFFFFF"/>
                  </a:solidFill>
                  <a:latin typeface="Roboto Condensed Light" panose="02000000000000000000" pitchFamily="2" charset="0"/>
                  <a:ea typeface="Roboto Condensed Light" panose="02000000000000000000" pitchFamily="2" charset="0"/>
                </a:rPr>
              </a:br>
              <a:r>
                <a:rPr lang="en-US" sz="1400" i="1" dirty="0">
                  <a:solidFill>
                    <a:schemeClr val="bg1"/>
                  </a:solidFill>
                  <a:latin typeface="Roboto Condensed Light" panose="02000000000000000000" pitchFamily="2" charset="0"/>
                  <a:ea typeface="Roboto Condensed Light" panose="02000000000000000000" pitchFamily="2" charset="0"/>
                  <a:hlinkClick r:id="rId15">
                    <a:extLst>
                      <a:ext uri="{A12FA001-AC4F-418D-AE19-62706E023703}">
                        <ahyp:hlinkClr xmlns:ahyp="http://schemas.microsoft.com/office/drawing/2018/hyperlinkcolor" val="tx"/>
                      </a:ext>
                    </a:extLst>
                  </a:hlinkClick>
                </a:rPr>
                <a:t>Extend the Service Desk to the Enterprise</a:t>
              </a:r>
              <a:r>
                <a:rPr lang="en-US" sz="1400" i="1" dirty="0">
                  <a:solidFill>
                    <a:schemeClr val="bg1"/>
                  </a:solidFill>
                  <a:latin typeface="Roboto Condensed Light" panose="02000000000000000000" pitchFamily="2" charset="0"/>
                  <a:ea typeface="Roboto Condensed Light" panose="02000000000000000000" pitchFamily="2" charset="0"/>
                </a:rPr>
                <a:t>, </a:t>
              </a:r>
              <a:r>
                <a:rPr lang="en-US" sz="1400" b="0" i="0" u="none" strike="noStrike" dirty="0">
                  <a:solidFill>
                    <a:schemeClr val="bg1"/>
                  </a:solidFill>
                  <a:effectLst/>
                  <a:latin typeface="Roboto Condensed Light" panose="02000000000000000000" pitchFamily="2" charset="0"/>
                  <a:ea typeface="Roboto Condensed Light" panose="02000000000000000000" pitchFamily="2" charset="0"/>
                  <a:hlinkClick r:id="rId16">
                    <a:extLst>
                      <a:ext uri="{A12FA001-AC4F-418D-AE19-62706E023703}">
                        <ahyp:hlinkClr xmlns:ahyp="http://schemas.microsoft.com/office/drawing/2018/hyperlinkcolor" val="tx"/>
                      </a:ext>
                    </a:extLst>
                  </a:hlinkClick>
                </a:rPr>
                <a:t>Develop </a:t>
              </a:r>
              <a:r>
                <a:rPr lang="en-US" sz="1400" b="0" i="1" u="none" strike="noStrike" dirty="0">
                  <a:solidFill>
                    <a:schemeClr val="bg1"/>
                  </a:solidFill>
                  <a:effectLst/>
                  <a:latin typeface="Roboto Condensed Light" panose="02000000000000000000" pitchFamily="2" charset="0"/>
                  <a:ea typeface="Roboto Condensed Light" panose="02000000000000000000" pitchFamily="2" charset="0"/>
                  <a:hlinkClick r:id="rId16">
                    <a:extLst>
                      <a:ext uri="{A12FA001-AC4F-418D-AE19-62706E023703}">
                        <ahyp:hlinkClr xmlns:ahyp="http://schemas.microsoft.com/office/drawing/2018/hyperlinkcolor" val="tx"/>
                      </a:ext>
                    </a:extLst>
                  </a:hlinkClick>
                </a:rPr>
                <a:t>a Plan to Pilot Enterprise Service Management</a:t>
              </a:r>
              <a:r>
                <a:rPr lang="en-US" sz="1400" b="0" i="0" u="none" strike="noStrike" dirty="0">
                  <a:solidFill>
                    <a:schemeClr val="bg1"/>
                  </a:solidFill>
                  <a:effectLst/>
                  <a:latin typeface="Roboto Condensed Light" panose="02000000000000000000" pitchFamily="2" charset="0"/>
                  <a:ea typeface="Roboto Condensed Light" panose="02000000000000000000" pitchFamily="2" charset="0"/>
                </a:rPr>
                <a:t>, </a:t>
              </a:r>
              <a:r>
                <a:rPr lang="en-US" sz="1400" b="0" i="1" u="none" strike="noStrike" dirty="0">
                  <a:solidFill>
                    <a:schemeClr val="bg1"/>
                  </a:solidFill>
                  <a:effectLst/>
                  <a:latin typeface="Roboto Condensed Light" panose="02000000000000000000" pitchFamily="2" charset="0"/>
                  <a:ea typeface="Roboto Condensed Light" panose="02000000000000000000" pitchFamily="2" charset="0"/>
                  <a:hlinkClick r:id="rId17">
                    <a:extLst>
                      <a:ext uri="{A12FA001-AC4F-418D-AE19-62706E023703}">
                        <ahyp:hlinkClr xmlns:ahyp="http://schemas.microsoft.com/office/drawing/2018/hyperlinkcolor" val="tx"/>
                      </a:ext>
                    </a:extLst>
                  </a:hlinkClick>
                </a:rPr>
                <a:t>Select and Implement a Human Resource Information System</a:t>
              </a:r>
              <a:r>
                <a:rPr lang="en-US" sz="1400" b="0" i="1" u="none" strike="noStrike" dirty="0">
                  <a:solidFill>
                    <a:schemeClr val="bg1"/>
                  </a:solidFill>
                  <a:effectLst/>
                  <a:latin typeface="Roboto Condensed Light" panose="02000000000000000000" pitchFamily="2" charset="0"/>
                  <a:ea typeface="Roboto Condensed Light" panose="02000000000000000000" pitchFamily="2" charset="0"/>
                </a:rPr>
                <a:t> </a:t>
              </a:r>
              <a:r>
                <a:rPr lang="en-US" sz="1400" b="0" i="0" u="none" strike="noStrike" dirty="0">
                  <a:solidFill>
                    <a:schemeClr val="bg1"/>
                  </a:solidFill>
                  <a:effectLst/>
                  <a:latin typeface="Roboto Condensed Light" panose="02000000000000000000" pitchFamily="2" charset="0"/>
                  <a:ea typeface="Roboto Condensed Light" panose="02000000000000000000" pitchFamily="2" charset="0"/>
                </a:rPr>
                <a:t>(</a:t>
              </a:r>
              <a:r>
                <a:rPr lang="en-US" sz="1400" b="0" i="1" u="none" strike="noStrike" dirty="0">
                  <a:solidFill>
                    <a:schemeClr val="bg2"/>
                  </a:solidFill>
                  <a:effectLst/>
                  <a:latin typeface="Roboto Condensed Light" panose="02000000000000000000" pitchFamily="2" charset="0"/>
                  <a:ea typeface="Roboto Condensed Light" panose="02000000000000000000" pitchFamily="2" charset="0"/>
                  <a:hlinkClick r:id="rId18">
                    <a:extLst>
                      <a:ext uri="{A12FA001-AC4F-418D-AE19-62706E023703}">
                        <ahyp:hlinkClr xmlns:ahyp="http://schemas.microsoft.com/office/drawing/2018/hyperlinkcolor" val="tx"/>
                      </a:ext>
                    </a:extLst>
                  </a:hlinkClick>
                </a:rPr>
                <a:t>HRIS Use-Case Fit Assessment Tool</a:t>
              </a:r>
              <a:r>
                <a:rPr lang="en-US" sz="1400" b="0" i="0" u="none" strike="noStrike" dirty="0">
                  <a:solidFill>
                    <a:schemeClr val="bg1"/>
                  </a:solidFill>
                  <a:effectLst/>
                  <a:latin typeface="Roboto Condensed Light" panose="02000000000000000000" pitchFamily="2" charset="0"/>
                  <a:ea typeface="Roboto Condensed Light" panose="02000000000000000000" pitchFamily="2" charset="0"/>
                </a:rPr>
                <a:t>)</a:t>
              </a:r>
              <a:endParaRPr lang="en-US" sz="1400" dirty="0">
                <a:solidFill>
                  <a:schemeClr val="bg1"/>
                </a:solidFill>
                <a:latin typeface="Exo" panose="02000503000000000000" pitchFamily="2" charset="77"/>
              </a:endParaRPr>
            </a:p>
          </p:txBody>
        </p:sp>
        <p:sp>
          <p:nvSpPr>
            <p:cNvPr id="39" name="Rectangle 38">
              <a:extLst>
                <a:ext uri="{FF2B5EF4-FFF2-40B4-BE49-F238E27FC236}">
                  <a16:creationId xmlns:a16="http://schemas.microsoft.com/office/drawing/2014/main" id="{5345A09E-DC45-4545-8B55-C64C1BA2DBAB}"/>
                </a:ext>
              </a:extLst>
            </p:cNvPr>
            <p:cNvSpPr>
              <a:spLocks noChangeAspect="1"/>
            </p:cNvSpPr>
            <p:nvPr/>
          </p:nvSpPr>
          <p:spPr>
            <a:xfrm>
              <a:off x="469425" y="5554797"/>
              <a:ext cx="554000" cy="62802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1600" dirty="0">
                <a:solidFill>
                  <a:srgbClr val="FFFFFF"/>
                </a:solidFill>
                <a:latin typeface="Exo" panose="02000503000000000000" pitchFamily="2" charset="77"/>
              </a:endParaRPr>
            </a:p>
          </p:txBody>
        </p:sp>
      </p:grpSp>
      <p:pic>
        <p:nvPicPr>
          <p:cNvPr id="33" name="Picture 32">
            <a:extLst>
              <a:ext uri="{FF2B5EF4-FFF2-40B4-BE49-F238E27FC236}">
                <a16:creationId xmlns:a16="http://schemas.microsoft.com/office/drawing/2014/main" id="{CF99A48D-965B-4771-AC92-C2AEE14E40CE}"/>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rot="5400000">
            <a:off x="3610264" y="5993204"/>
            <a:ext cx="446542" cy="446543"/>
          </a:xfrm>
          <a:prstGeom prst="rect">
            <a:avLst/>
          </a:prstGeom>
        </p:spPr>
      </p:pic>
    </p:spTree>
    <p:extLst>
      <p:ext uri="{BB962C8B-B14F-4D97-AF65-F5344CB8AC3E}">
        <p14:creationId xmlns:p14="http://schemas.microsoft.com/office/powerpoint/2010/main" val="454208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2312-E1EB-48E1-BFE7-796D857F121D}"/>
              </a:ext>
            </a:extLst>
          </p:cNvPr>
          <p:cNvSpPr>
            <a:spLocks noGrp="1"/>
          </p:cNvSpPr>
          <p:nvPr>
            <p:ph type="title"/>
          </p:nvPr>
        </p:nvSpPr>
        <p:spPr>
          <a:xfrm>
            <a:off x="268026" y="504483"/>
            <a:ext cx="3149452" cy="1193940"/>
          </a:xfrm>
        </p:spPr>
        <p:txBody>
          <a:bodyPr/>
          <a:lstStyle/>
          <a:p>
            <a:r>
              <a:rPr lang="en-US" sz="3000" dirty="0">
                <a:latin typeface="Roboto Light" panose="02000000000000000000" pitchFamily="2" charset="0"/>
                <a:ea typeface="Roboto Light" panose="02000000000000000000" pitchFamily="2" charset="0"/>
              </a:rPr>
              <a:t>Improve </a:t>
            </a:r>
            <a:br>
              <a:rPr lang="en-US" sz="3000" dirty="0">
                <a:latin typeface="Roboto Light" panose="02000000000000000000" pitchFamily="2" charset="0"/>
                <a:ea typeface="Roboto Light" panose="02000000000000000000" pitchFamily="2" charset="0"/>
              </a:rPr>
            </a:br>
            <a:r>
              <a:rPr lang="en-US" sz="3000" dirty="0">
                <a:latin typeface="Roboto Light" panose="02000000000000000000" pitchFamily="2" charset="0"/>
                <a:ea typeface="Roboto Light" panose="02000000000000000000" pitchFamily="2" charset="0"/>
              </a:rPr>
              <a:t>end-user experience</a:t>
            </a:r>
            <a:endParaRPr lang="en-CA" sz="3000" dirty="0">
              <a:latin typeface="Roboto Light" panose="02000000000000000000" pitchFamily="2" charset="0"/>
              <a:ea typeface="Roboto Light" panose="02000000000000000000" pitchFamily="2" charset="0"/>
            </a:endParaRPr>
          </a:p>
        </p:txBody>
      </p:sp>
      <p:sp>
        <p:nvSpPr>
          <p:cNvPr id="4" name="Text Placeholder 3">
            <a:extLst>
              <a:ext uri="{FF2B5EF4-FFF2-40B4-BE49-F238E27FC236}">
                <a16:creationId xmlns:a16="http://schemas.microsoft.com/office/drawing/2014/main" id="{812ADD56-B5E4-439D-BA87-FE1DAE75E64E}"/>
              </a:ext>
            </a:extLst>
          </p:cNvPr>
          <p:cNvSpPr>
            <a:spLocks noGrp="1"/>
          </p:cNvSpPr>
          <p:nvPr>
            <p:ph type="body" sz="quarter" idx="14"/>
          </p:nvPr>
        </p:nvSpPr>
        <p:spPr>
          <a:xfrm>
            <a:off x="3557038" y="2218129"/>
            <a:ext cx="5508018" cy="2770830"/>
          </a:xfrm>
        </p:spPr>
        <p:txBody>
          <a:bodyPr lIns="0" tIns="0" rIns="0" bIns="0" numCol="1" spcCol="292608" anchor="t"/>
          <a:lstStyle/>
          <a:p>
            <a:pPr marL="0" indent="0">
              <a:buNone/>
            </a:pPr>
            <a:r>
              <a:rPr lang="en-CA" b="1" dirty="0">
                <a:latin typeface="Roboto Light" panose="02000000000000000000" pitchFamily="2" charset="0"/>
                <a:ea typeface="Roboto Light" panose="02000000000000000000" pitchFamily="2" charset="0"/>
                <a:cs typeface="Arial" panose="020B0604020202020204" pitchFamily="34" charset="0"/>
              </a:rPr>
              <a:t>To identify features to meet this use case look to the following sections:</a:t>
            </a:r>
            <a:endParaRPr lang="en-CA" b="1" dirty="0">
              <a:effectLst/>
              <a:latin typeface="Roboto Light" panose="02000000000000000000" pitchFamily="2" charset="0"/>
              <a:ea typeface="Roboto Light" panose="02000000000000000000" pitchFamily="2" charset="0"/>
              <a:cs typeface="Arial" panose="020B0604020202020204" pitchFamily="34" charset="0"/>
            </a:endParaRPr>
          </a:p>
          <a:p>
            <a:pPr>
              <a:spcBef>
                <a:spcPts val="600"/>
              </a:spcBef>
              <a:tabLst>
                <a:tab pos="628650" algn="l"/>
              </a:tabLst>
            </a:pPr>
            <a:r>
              <a:rPr lang="en-CA" dirty="0">
                <a:effectLst/>
                <a:latin typeface="Roboto Light" panose="02000000000000000000" pitchFamily="2" charset="0"/>
                <a:ea typeface="Roboto Light" panose="02000000000000000000" pitchFamily="2" charset="0"/>
                <a:cs typeface="Arial" panose="020B0604020202020204" pitchFamily="34" charset="0"/>
                <a:hlinkClick r:id="rId2" action="ppaction://hlinksldjump"/>
              </a:rPr>
              <a:t>Self-Serve Features</a:t>
            </a:r>
            <a:r>
              <a:rPr lang="en-CA" dirty="0">
                <a:latin typeface="Roboto Light" panose="02000000000000000000" pitchFamily="2" charset="0"/>
                <a:ea typeface="Roboto Light" panose="02000000000000000000" pitchFamily="2" charset="0"/>
                <a:cs typeface="Arial" panose="020B0604020202020204" pitchFamily="34" charset="0"/>
              </a:rPr>
              <a:t> – basic and advanced.</a:t>
            </a:r>
            <a:endParaRPr lang="en-CA" dirty="0">
              <a:effectLst/>
              <a:latin typeface="Roboto Light" panose="02000000000000000000" pitchFamily="2" charset="0"/>
              <a:ea typeface="Roboto Light" panose="02000000000000000000" pitchFamily="2" charset="0"/>
              <a:cs typeface="Arial" panose="020B0604020202020204" pitchFamily="34" charset="0"/>
            </a:endParaRPr>
          </a:p>
          <a:p>
            <a:pPr>
              <a:spcBef>
                <a:spcPts val="600"/>
              </a:spcBef>
              <a:tabLst>
                <a:tab pos="628650" algn="l"/>
              </a:tabLst>
            </a:pPr>
            <a:r>
              <a:rPr lang="en-US" dirty="0">
                <a:latin typeface="Roboto Light" panose="02000000000000000000" pitchFamily="2" charset="0"/>
                <a:ea typeface="Roboto Light" panose="02000000000000000000" pitchFamily="2" charset="0"/>
                <a:cs typeface="Arial" panose="020B0604020202020204" pitchFamily="34" charset="0"/>
                <a:hlinkClick r:id="rId3" action="ppaction://hlinksldjump"/>
              </a:rPr>
              <a:t>Service and Solutions Design</a:t>
            </a:r>
            <a:r>
              <a:rPr lang="en-CA" dirty="0">
                <a:latin typeface="Roboto Light" panose="02000000000000000000" pitchFamily="2" charset="0"/>
                <a:ea typeface="Roboto Light" panose="02000000000000000000" pitchFamily="2" charset="0"/>
                <a:cs typeface="Arial" panose="020B0604020202020204" pitchFamily="34" charset="0"/>
              </a:rPr>
              <a:t> for moving beyond out-of-the-box self-serve and creating a personalized, well-designed, customer-oriented solution.</a:t>
            </a:r>
          </a:p>
          <a:p>
            <a:pPr>
              <a:spcBef>
                <a:spcPts val="600"/>
              </a:spcBef>
              <a:tabLst>
                <a:tab pos="628650" algn="l"/>
              </a:tabLst>
            </a:pPr>
            <a:r>
              <a:rPr lang="en-CA" dirty="0">
                <a:effectLst/>
                <a:latin typeface="Roboto Light" panose="02000000000000000000" pitchFamily="2" charset="0"/>
                <a:ea typeface="Roboto Light" panose="02000000000000000000" pitchFamily="2" charset="0"/>
                <a:cs typeface="Arial" panose="020B0604020202020204" pitchFamily="34" charset="0"/>
                <a:hlinkClick r:id="rId4" action="ppaction://hlinksldjump"/>
              </a:rPr>
              <a:t>Knowledge and </a:t>
            </a:r>
            <a:r>
              <a:rPr lang="en-CA" dirty="0">
                <a:latin typeface="Roboto Light" panose="02000000000000000000" pitchFamily="2" charset="0"/>
                <a:ea typeface="Roboto Light" panose="02000000000000000000" pitchFamily="2" charset="0"/>
                <a:cs typeface="Arial" panose="020B0604020202020204" pitchFamily="34" charset="0"/>
                <a:hlinkClick r:id="rId4" action="ppaction://hlinksldjump"/>
              </a:rPr>
              <a:t>Reporting</a:t>
            </a:r>
            <a:r>
              <a:rPr lang="en-CA" dirty="0">
                <a:latin typeface="Roboto Light" panose="02000000000000000000" pitchFamily="2" charset="0"/>
                <a:ea typeface="Roboto Light" panose="02000000000000000000" pitchFamily="2" charset="0"/>
                <a:cs typeface="Arial" panose="020B0604020202020204" pitchFamily="34" charset="0"/>
              </a:rPr>
              <a:t> for creating and managing end-user documentation and identifying areas for improvement.</a:t>
            </a:r>
          </a:p>
          <a:p>
            <a:pPr>
              <a:spcBef>
                <a:spcPts val="600"/>
              </a:spcBef>
              <a:tabLst>
                <a:tab pos="628650" algn="l"/>
              </a:tabLst>
            </a:pPr>
            <a:r>
              <a:rPr lang="en-CA" dirty="0">
                <a:effectLst/>
                <a:latin typeface="Roboto Light" panose="02000000000000000000" pitchFamily="2" charset="0"/>
                <a:ea typeface="Roboto Light" panose="02000000000000000000" pitchFamily="2" charset="0"/>
                <a:cs typeface="Arial" panose="020B0604020202020204" pitchFamily="34" charset="0"/>
                <a:hlinkClick r:id="rId5" action="ppaction://hlinksldjump"/>
              </a:rPr>
              <a:t>Technician Usability Features</a:t>
            </a:r>
            <a:r>
              <a:rPr lang="en-CA" dirty="0">
                <a:effectLst/>
                <a:latin typeface="Roboto Light" panose="02000000000000000000" pitchFamily="2" charset="0"/>
                <a:ea typeface="Roboto Light" panose="02000000000000000000" pitchFamily="2" charset="0"/>
                <a:cs typeface="Arial" panose="020B0604020202020204" pitchFamily="34" charset="0"/>
              </a:rPr>
              <a:t> </a:t>
            </a:r>
            <a:r>
              <a:rPr lang="en-CA" dirty="0">
                <a:latin typeface="Roboto Light" panose="02000000000000000000" pitchFamily="2" charset="0"/>
                <a:ea typeface="Roboto Light" panose="02000000000000000000" pitchFamily="2" charset="0"/>
                <a:cs typeface="Arial" panose="020B0604020202020204" pitchFamily="34" charset="0"/>
              </a:rPr>
              <a:t>including integrated solutions to improve process and ability to serve the business.</a:t>
            </a:r>
          </a:p>
        </p:txBody>
      </p:sp>
      <p:grpSp>
        <p:nvGrpSpPr>
          <p:cNvPr id="5" name="Group 4">
            <a:extLst>
              <a:ext uri="{FF2B5EF4-FFF2-40B4-BE49-F238E27FC236}">
                <a16:creationId xmlns:a16="http://schemas.microsoft.com/office/drawing/2014/main" id="{B2718CA0-F05A-4D63-97BE-8D021BAA20C4}"/>
              </a:ext>
            </a:extLst>
          </p:cNvPr>
          <p:cNvGrpSpPr/>
          <p:nvPr/>
        </p:nvGrpSpPr>
        <p:grpSpPr>
          <a:xfrm>
            <a:off x="354062" y="3236827"/>
            <a:ext cx="2200506" cy="2761169"/>
            <a:chOff x="336218" y="2638435"/>
            <a:chExt cx="2097806" cy="2939847"/>
          </a:xfrm>
        </p:grpSpPr>
        <p:sp>
          <p:nvSpPr>
            <p:cNvPr id="6" name="Arrow: Up 5">
              <a:extLst>
                <a:ext uri="{FF2B5EF4-FFF2-40B4-BE49-F238E27FC236}">
                  <a16:creationId xmlns:a16="http://schemas.microsoft.com/office/drawing/2014/main" id="{E9FD8A2D-2580-4FFD-8A84-4D9520CC6B94}"/>
                </a:ext>
              </a:extLst>
            </p:cNvPr>
            <p:cNvSpPr/>
            <p:nvPr/>
          </p:nvSpPr>
          <p:spPr>
            <a:xfrm>
              <a:off x="336220" y="2638435"/>
              <a:ext cx="1217277" cy="1163598"/>
            </a:xfrm>
            <a:prstGeom prst="upArrow">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latin typeface="Exo" panose="02000303000000000000" pitchFamily="2" charset="0"/>
                </a:rPr>
                <a:t>52%</a:t>
              </a:r>
              <a:endParaRPr lang="en-CA" sz="1600" b="1" dirty="0">
                <a:latin typeface="Exo" panose="02000303000000000000" pitchFamily="2" charset="0"/>
              </a:endParaRPr>
            </a:p>
          </p:txBody>
        </p:sp>
        <p:sp>
          <p:nvSpPr>
            <p:cNvPr id="7" name="Arrow: Up 6">
              <a:extLst>
                <a:ext uri="{FF2B5EF4-FFF2-40B4-BE49-F238E27FC236}">
                  <a16:creationId xmlns:a16="http://schemas.microsoft.com/office/drawing/2014/main" id="{5644F74E-21AE-4051-AC07-3D1D6D446C61}"/>
                </a:ext>
              </a:extLst>
            </p:cNvPr>
            <p:cNvSpPr/>
            <p:nvPr/>
          </p:nvSpPr>
          <p:spPr>
            <a:xfrm rot="10800000">
              <a:off x="336218" y="4414684"/>
              <a:ext cx="1217277" cy="1163598"/>
            </a:xfrm>
            <a:prstGeom prst="upArrow">
              <a:avLst/>
            </a:prstGeom>
            <a:solidFill>
              <a:srgbClr val="C996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791471F7-2CF3-450F-8DCE-4B1F24766C40}"/>
                </a:ext>
              </a:extLst>
            </p:cNvPr>
            <p:cNvSpPr/>
            <p:nvPr/>
          </p:nvSpPr>
          <p:spPr>
            <a:xfrm>
              <a:off x="649888" y="3901881"/>
              <a:ext cx="589935" cy="41295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600" b="1" dirty="0">
                  <a:latin typeface="Exo" panose="02000303000000000000" pitchFamily="2" charset="0"/>
                </a:rPr>
                <a:t>43%</a:t>
              </a:r>
              <a:endParaRPr lang="en-CA" sz="1600" b="1" dirty="0">
                <a:latin typeface="Exo" panose="02000303000000000000" pitchFamily="2" charset="0"/>
              </a:endParaRPr>
            </a:p>
          </p:txBody>
        </p:sp>
        <p:sp>
          <p:nvSpPr>
            <p:cNvPr id="9" name="TextBox 8">
              <a:extLst>
                <a:ext uri="{FF2B5EF4-FFF2-40B4-BE49-F238E27FC236}">
                  <a16:creationId xmlns:a16="http://schemas.microsoft.com/office/drawing/2014/main" id="{6EB69F88-4693-4CCA-B1C1-3984D877DF4F}"/>
                </a:ext>
              </a:extLst>
            </p:cNvPr>
            <p:cNvSpPr txBox="1"/>
            <p:nvPr/>
          </p:nvSpPr>
          <p:spPr>
            <a:xfrm>
              <a:off x="737419" y="4689987"/>
              <a:ext cx="383458" cy="237500"/>
            </a:xfrm>
            <a:prstGeom prst="rect">
              <a:avLst/>
            </a:prstGeom>
          </p:spPr>
          <p:txBody>
            <a:bodyPr wrap="square" lIns="0" tIns="0" rIns="0" bIns="0" numCol="1" spcCol="360000" rtlCol="0">
              <a:noAutofit/>
            </a:bodyPr>
            <a:lstStyle/>
            <a:p>
              <a:pPr algn="ctr">
                <a:lnSpc>
                  <a:spcPct val="110000"/>
                </a:lnSpc>
                <a:tabLst/>
              </a:pPr>
              <a:r>
                <a:rPr lang="en-US" sz="1600" b="1" dirty="0">
                  <a:solidFill>
                    <a:schemeClr val="bg1"/>
                  </a:solidFill>
                  <a:latin typeface="Exo" panose="02000303000000000000" pitchFamily="2" charset="0"/>
                  <a:ea typeface="Roboto Condensed Light" panose="02000000000000000000" pitchFamily="2" charset="0"/>
                </a:rPr>
                <a:t>5%</a:t>
              </a:r>
              <a:endParaRPr lang="en-CA" sz="1600" b="1" dirty="0">
                <a:solidFill>
                  <a:schemeClr val="bg1"/>
                </a:solidFill>
                <a:latin typeface="Exo" panose="02000303000000000000" pitchFamily="2" charset="0"/>
                <a:ea typeface="Roboto Condensed Light" panose="02000000000000000000" pitchFamily="2" charset="0"/>
              </a:endParaRPr>
            </a:p>
          </p:txBody>
        </p:sp>
        <p:sp>
          <p:nvSpPr>
            <p:cNvPr id="10" name="Rectangle: Rounded Corners 9">
              <a:extLst>
                <a:ext uri="{FF2B5EF4-FFF2-40B4-BE49-F238E27FC236}">
                  <a16:creationId xmlns:a16="http://schemas.microsoft.com/office/drawing/2014/main" id="{3C389B45-440E-4A6F-85A1-CF414828DE4B}"/>
                </a:ext>
              </a:extLst>
            </p:cNvPr>
            <p:cNvSpPr/>
            <p:nvPr/>
          </p:nvSpPr>
          <p:spPr>
            <a:xfrm>
              <a:off x="1207838" y="3409039"/>
              <a:ext cx="1217277" cy="37303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B4A9A1D3-279F-4724-A040-40CFCEA1D232}"/>
                </a:ext>
              </a:extLst>
            </p:cNvPr>
            <p:cNvSpPr txBox="1"/>
            <p:nvPr/>
          </p:nvSpPr>
          <p:spPr>
            <a:xfrm>
              <a:off x="1513639" y="3458771"/>
              <a:ext cx="828972" cy="262124"/>
            </a:xfrm>
            <a:prstGeom prst="rect">
              <a:avLst/>
            </a:prstGeom>
          </p:spPr>
          <p:txBody>
            <a:bodyPr wrap="square" lIns="0" tIns="0" rIns="0" bIns="0" numCol="1" spcCol="360000" rtlCol="0">
              <a:noAutofit/>
            </a:bodyPr>
            <a:lstStyle/>
            <a:p>
              <a:pPr algn="l">
                <a:lnSpc>
                  <a:spcPct val="110000"/>
                </a:lnSpc>
                <a:tabLst/>
              </a:pPr>
              <a:r>
                <a:rPr lang="en-US" sz="1600" b="1" dirty="0">
                  <a:solidFill>
                    <a:srgbClr val="7030A0"/>
                  </a:solidFill>
                  <a:latin typeface="Roboto Condensed Light" panose="02000000000000000000" pitchFamily="2" charset="0"/>
                  <a:ea typeface="Roboto Condensed Light" panose="02000000000000000000" pitchFamily="2" charset="0"/>
                </a:rPr>
                <a:t>Increase</a:t>
              </a:r>
              <a:endParaRPr lang="en-CA" sz="1600" b="1" dirty="0">
                <a:solidFill>
                  <a:srgbClr val="7030A0"/>
                </a:solidFill>
                <a:latin typeface="Roboto Condensed Light" panose="02000000000000000000" pitchFamily="2" charset="0"/>
                <a:ea typeface="Roboto Condensed Light" panose="02000000000000000000" pitchFamily="2" charset="0"/>
              </a:endParaRPr>
            </a:p>
          </p:txBody>
        </p:sp>
        <p:sp>
          <p:nvSpPr>
            <p:cNvPr id="12" name="Rectangle: Rounded Corners 11">
              <a:extLst>
                <a:ext uri="{FF2B5EF4-FFF2-40B4-BE49-F238E27FC236}">
                  <a16:creationId xmlns:a16="http://schemas.microsoft.com/office/drawing/2014/main" id="{84BE0CA3-657C-4C7E-999B-606BC6A8E18D}"/>
                </a:ext>
              </a:extLst>
            </p:cNvPr>
            <p:cNvSpPr/>
            <p:nvPr/>
          </p:nvSpPr>
          <p:spPr>
            <a:xfrm>
              <a:off x="1212774" y="3926715"/>
              <a:ext cx="1217277" cy="37799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solidFill>
                    <a:schemeClr val="accent1"/>
                  </a:solidFill>
                </a:ln>
                <a:solidFill>
                  <a:schemeClr val="accent1"/>
                </a:solidFill>
              </a:endParaRPr>
            </a:p>
          </p:txBody>
        </p:sp>
        <p:sp>
          <p:nvSpPr>
            <p:cNvPr id="13" name="TextBox 12">
              <a:extLst>
                <a:ext uri="{FF2B5EF4-FFF2-40B4-BE49-F238E27FC236}">
                  <a16:creationId xmlns:a16="http://schemas.microsoft.com/office/drawing/2014/main" id="{B810F259-A007-413E-BDEF-DD1418E7F99D}"/>
                </a:ext>
              </a:extLst>
            </p:cNvPr>
            <p:cNvSpPr txBox="1"/>
            <p:nvPr/>
          </p:nvSpPr>
          <p:spPr>
            <a:xfrm>
              <a:off x="1515546" y="3971573"/>
              <a:ext cx="803882" cy="256297"/>
            </a:xfrm>
            <a:prstGeom prst="rect">
              <a:avLst/>
            </a:prstGeom>
            <a:ln>
              <a:noFill/>
            </a:ln>
          </p:spPr>
          <p:txBody>
            <a:bodyPr wrap="square" lIns="0" tIns="0" rIns="0" bIns="0" numCol="1" spcCol="360000" rtlCol="0">
              <a:noAutofit/>
            </a:bodyPr>
            <a:lstStyle/>
            <a:p>
              <a:pPr algn="l">
                <a:lnSpc>
                  <a:spcPct val="110000"/>
                </a:lnSpc>
                <a:tabLst/>
              </a:pPr>
              <a:r>
                <a:rPr lang="en-US" sz="1600" b="1" dirty="0">
                  <a:solidFill>
                    <a:schemeClr val="accent1"/>
                  </a:solidFill>
                  <a:latin typeface="Roboto Condensed Light" panose="02000000000000000000" pitchFamily="2" charset="0"/>
                  <a:ea typeface="Roboto Condensed Light" panose="02000000000000000000" pitchFamily="2" charset="0"/>
                </a:rPr>
                <a:t>Maintain</a:t>
              </a:r>
              <a:endParaRPr lang="en-CA" sz="1600" b="1" dirty="0">
                <a:solidFill>
                  <a:schemeClr val="accent1"/>
                </a:solidFill>
                <a:latin typeface="Roboto Condensed Light" panose="02000000000000000000" pitchFamily="2" charset="0"/>
                <a:ea typeface="Roboto Condensed Light" panose="02000000000000000000" pitchFamily="2" charset="0"/>
              </a:endParaRPr>
            </a:p>
          </p:txBody>
        </p:sp>
        <p:sp>
          <p:nvSpPr>
            <p:cNvPr id="14" name="Rectangle: Rounded Corners 13">
              <a:extLst>
                <a:ext uri="{FF2B5EF4-FFF2-40B4-BE49-F238E27FC236}">
                  <a16:creationId xmlns:a16="http://schemas.microsoft.com/office/drawing/2014/main" id="{FBE3FEA1-0F60-4A32-9F1B-AB9DB7B050AE}"/>
                </a:ext>
              </a:extLst>
            </p:cNvPr>
            <p:cNvSpPr/>
            <p:nvPr/>
          </p:nvSpPr>
          <p:spPr>
            <a:xfrm>
              <a:off x="1216747" y="4433690"/>
              <a:ext cx="1217277" cy="373033"/>
            </a:xfrm>
            <a:prstGeom prst="roundRect">
              <a:avLst/>
            </a:prstGeom>
            <a:noFill/>
            <a:ln w="38100">
              <a:solidFill>
                <a:srgbClr val="C996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a typeface="Roboto Condensed Light" panose="02000000000000000000" pitchFamily="2" charset="0"/>
              </a:endParaRPr>
            </a:p>
          </p:txBody>
        </p:sp>
        <p:sp>
          <p:nvSpPr>
            <p:cNvPr id="15" name="TextBox 14">
              <a:extLst>
                <a:ext uri="{FF2B5EF4-FFF2-40B4-BE49-F238E27FC236}">
                  <a16:creationId xmlns:a16="http://schemas.microsoft.com/office/drawing/2014/main" id="{A1B43425-0466-4E36-AF37-CCA6C74676FB}"/>
                </a:ext>
              </a:extLst>
            </p:cNvPr>
            <p:cNvSpPr txBox="1"/>
            <p:nvPr/>
          </p:nvSpPr>
          <p:spPr>
            <a:xfrm>
              <a:off x="1513175" y="4483422"/>
              <a:ext cx="828972" cy="262124"/>
            </a:xfrm>
            <a:prstGeom prst="rect">
              <a:avLst/>
            </a:prstGeom>
          </p:spPr>
          <p:txBody>
            <a:bodyPr wrap="square" lIns="0" tIns="0" rIns="0" bIns="0" numCol="1" spcCol="360000" rtlCol="0">
              <a:noAutofit/>
            </a:bodyPr>
            <a:lstStyle/>
            <a:p>
              <a:pPr algn="l">
                <a:lnSpc>
                  <a:spcPct val="110000"/>
                </a:lnSpc>
                <a:tabLst/>
              </a:pPr>
              <a:r>
                <a:rPr lang="en-US" sz="1600" b="1" dirty="0">
                  <a:solidFill>
                    <a:srgbClr val="C99607"/>
                  </a:solidFill>
                  <a:latin typeface="Roboto Condensed Light" panose="02000000000000000000" pitchFamily="2" charset="0"/>
                  <a:ea typeface="Roboto Condensed Light" panose="02000000000000000000" pitchFamily="2" charset="0"/>
                </a:rPr>
                <a:t>Decrease</a:t>
              </a:r>
              <a:endParaRPr lang="en-CA" sz="1600" b="1" dirty="0">
                <a:solidFill>
                  <a:srgbClr val="C99607"/>
                </a:solidFill>
                <a:latin typeface="Roboto Condensed Light" panose="02000000000000000000" pitchFamily="2" charset="0"/>
                <a:ea typeface="Roboto Condensed Light" panose="02000000000000000000" pitchFamily="2" charset="0"/>
              </a:endParaRPr>
            </a:p>
          </p:txBody>
        </p:sp>
      </p:grpSp>
      <p:sp>
        <p:nvSpPr>
          <p:cNvPr id="16" name="TextBox 15">
            <a:extLst>
              <a:ext uri="{FF2B5EF4-FFF2-40B4-BE49-F238E27FC236}">
                <a16:creationId xmlns:a16="http://schemas.microsoft.com/office/drawing/2014/main" id="{EB300241-2D3E-466D-97CA-8C0DD57FBCC2}"/>
              </a:ext>
            </a:extLst>
          </p:cNvPr>
          <p:cNvSpPr txBox="1"/>
          <p:nvPr/>
        </p:nvSpPr>
        <p:spPr>
          <a:xfrm>
            <a:off x="1537013" y="5997996"/>
            <a:ext cx="1276870" cy="222960"/>
          </a:xfrm>
          <a:prstGeom prst="rect">
            <a:avLst/>
          </a:prstGeom>
        </p:spPr>
        <p:txBody>
          <a:bodyPr wrap="square" lIns="0" tIns="0" rIns="0" bIns="0" numCol="1" spcCol="360000" rtlCol="0">
            <a:noAutofit/>
          </a:bodyPr>
          <a:lstStyle/>
          <a:p>
            <a:pPr algn="l">
              <a:lnSpc>
                <a:spcPct val="110000"/>
              </a:lnSpc>
              <a:tabLst/>
            </a:pPr>
            <a:r>
              <a:rPr lang="en-US" sz="1200" dirty="0">
                <a:latin typeface="Roboto Condensed Light" panose="02000000000000000000" pitchFamily="2" charset="0"/>
                <a:ea typeface="Roboto Condensed Light" panose="02000000000000000000" pitchFamily="2" charset="0"/>
              </a:rPr>
              <a:t>Source: HDI, 2018</a:t>
            </a:r>
            <a:endParaRPr lang="en-CA" sz="1200" dirty="0">
              <a:latin typeface="Roboto Condensed Light" panose="02000000000000000000" pitchFamily="2" charset="0"/>
              <a:ea typeface="Roboto Condensed Light" panose="02000000000000000000" pitchFamily="2" charset="0"/>
            </a:endParaRPr>
          </a:p>
        </p:txBody>
      </p:sp>
      <p:sp>
        <p:nvSpPr>
          <p:cNvPr id="17" name="TextBox 16">
            <a:extLst>
              <a:ext uri="{FF2B5EF4-FFF2-40B4-BE49-F238E27FC236}">
                <a16:creationId xmlns:a16="http://schemas.microsoft.com/office/drawing/2014/main" id="{973C8326-1F3D-47F5-A827-CCE383CC222D}"/>
              </a:ext>
            </a:extLst>
          </p:cNvPr>
          <p:cNvSpPr txBox="1"/>
          <p:nvPr/>
        </p:nvSpPr>
        <p:spPr>
          <a:xfrm>
            <a:off x="268026" y="2189485"/>
            <a:ext cx="3005501" cy="806657"/>
          </a:xfrm>
          <a:prstGeom prst="rect">
            <a:avLst/>
          </a:prstGeom>
        </p:spPr>
        <p:txBody>
          <a:bodyPr wrap="square" lIns="0" tIns="0" rIns="0" bIns="0" numCol="1" spcCol="360000" rtlCol="0">
            <a:noAutofit/>
          </a:bodyPr>
          <a:lstStyle/>
          <a:p>
            <a:pPr algn="l">
              <a:lnSpc>
                <a:spcPct val="110000"/>
              </a:lnSpc>
              <a:tabLst/>
            </a:pPr>
            <a:r>
              <a:rPr lang="en-US" sz="1600" dirty="0">
                <a:solidFill>
                  <a:schemeClr val="bg1"/>
                </a:solidFill>
                <a:latin typeface="Roboto Condensed Light" panose="02000000000000000000" pitchFamily="2" charset="0"/>
                <a:ea typeface="Roboto Condensed Light" panose="02000000000000000000" pitchFamily="2" charset="0"/>
              </a:rPr>
              <a:t>How has employee satisfaction changed since expanding service management outside IT?</a:t>
            </a:r>
            <a:endParaRPr lang="en-CA" sz="1600" dirty="0">
              <a:solidFill>
                <a:schemeClr val="bg1"/>
              </a:solidFill>
              <a:latin typeface="Roboto Condensed Light" panose="02000000000000000000" pitchFamily="2" charset="0"/>
              <a:ea typeface="Roboto Condensed Light" panose="02000000000000000000" pitchFamily="2" charset="0"/>
            </a:endParaRPr>
          </a:p>
        </p:txBody>
      </p:sp>
      <p:sp>
        <p:nvSpPr>
          <p:cNvPr id="18" name="Text Placeholder 3">
            <a:extLst>
              <a:ext uri="{FF2B5EF4-FFF2-40B4-BE49-F238E27FC236}">
                <a16:creationId xmlns:a16="http://schemas.microsoft.com/office/drawing/2014/main" id="{413DF534-C4A5-4C90-91F4-5F7270C2C5F2}"/>
              </a:ext>
            </a:extLst>
          </p:cNvPr>
          <p:cNvSpPr txBox="1">
            <a:spLocks/>
          </p:cNvSpPr>
          <p:nvPr/>
        </p:nvSpPr>
        <p:spPr>
          <a:xfrm>
            <a:off x="3559886" y="1088924"/>
            <a:ext cx="5795781" cy="1043551"/>
          </a:xfrm>
          <a:prstGeom prst="rect">
            <a:avLst/>
          </a:prstGeom>
        </p:spPr>
        <p:txBody>
          <a:bodyPr lIns="0" tIns="0" rIns="0" bIns="0" numCol="1" spcCol="292608" anchor="t"/>
          <a:lstStyle>
            <a:lvl1pPr marL="179370" indent="-179370" algn="l" defTabSz="914309" rtl="0" eaLnBrk="1" latinLnBrk="0" hangingPunct="1">
              <a:lnSpc>
                <a:spcPct val="110000"/>
              </a:lnSpc>
              <a:spcBef>
                <a:spcPts val="10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latin typeface="Roboto Light" panose="02000000000000000000" pitchFamily="2" charset="0"/>
                <a:ea typeface="Roboto Light" panose="02000000000000000000" pitchFamily="2" charset="0"/>
                <a:cs typeface="Arial" panose="020B0604020202020204" pitchFamily="34" charset="0"/>
              </a:rPr>
              <a:t>Customer satisfaction is most typically affected by process, communications, and transparency. To that end, look for features that will enable self-serve for users, provide the means to manage content, improve speed to deliver products and services, and improve speed to resolve.</a:t>
            </a:r>
          </a:p>
        </p:txBody>
      </p:sp>
      <p:grpSp>
        <p:nvGrpSpPr>
          <p:cNvPr id="19" name="Group 18">
            <a:extLst>
              <a:ext uri="{FF2B5EF4-FFF2-40B4-BE49-F238E27FC236}">
                <a16:creationId xmlns:a16="http://schemas.microsoft.com/office/drawing/2014/main" id="{DEB6AD98-91CD-4F31-9987-9A2B378AC8F0}"/>
              </a:ext>
            </a:extLst>
          </p:cNvPr>
          <p:cNvGrpSpPr/>
          <p:nvPr/>
        </p:nvGrpSpPr>
        <p:grpSpPr>
          <a:xfrm>
            <a:off x="9543919" y="357321"/>
            <a:ext cx="2336801" cy="1013122"/>
            <a:chOff x="7349066" y="200304"/>
            <a:chExt cx="2336801" cy="1013122"/>
          </a:xfrm>
        </p:grpSpPr>
        <p:sp>
          <p:nvSpPr>
            <p:cNvPr id="20" name="Pentagon 8">
              <a:extLst>
                <a:ext uri="{FF2B5EF4-FFF2-40B4-BE49-F238E27FC236}">
                  <a16:creationId xmlns:a16="http://schemas.microsoft.com/office/drawing/2014/main" id="{18B743C1-C6A6-4992-BF7E-C849A54326BA}"/>
                </a:ext>
              </a:extLst>
            </p:cNvPr>
            <p:cNvSpPr/>
            <p:nvPr/>
          </p:nvSpPr>
          <p:spPr>
            <a:xfrm rot="10800000">
              <a:off x="7349066" y="200304"/>
              <a:ext cx="2336801" cy="101312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21" name="Oval 20">
              <a:extLst>
                <a:ext uri="{FF2B5EF4-FFF2-40B4-BE49-F238E27FC236}">
                  <a16:creationId xmlns:a16="http://schemas.microsoft.com/office/drawing/2014/main" id="{F10D497C-3B09-4FD8-855F-A73F5B888587}"/>
                </a:ext>
              </a:extLst>
            </p:cNvPr>
            <p:cNvSpPr/>
            <p:nvPr/>
          </p:nvSpPr>
          <p:spPr>
            <a:xfrm>
              <a:off x="7628186" y="347468"/>
              <a:ext cx="762281" cy="7187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22" name="TextBox 21">
              <a:extLst>
                <a:ext uri="{FF2B5EF4-FFF2-40B4-BE49-F238E27FC236}">
                  <a16:creationId xmlns:a16="http://schemas.microsoft.com/office/drawing/2014/main" id="{2B24ECD9-DA06-4F2E-8357-B893B346900A}"/>
                </a:ext>
              </a:extLst>
            </p:cNvPr>
            <p:cNvSpPr txBox="1"/>
            <p:nvPr/>
          </p:nvSpPr>
          <p:spPr>
            <a:xfrm>
              <a:off x="8230217" y="291366"/>
              <a:ext cx="1194693" cy="830997"/>
            </a:xfrm>
            <a:prstGeom prst="rect">
              <a:avLst/>
            </a:prstGeom>
            <a:noFill/>
          </p:spPr>
          <p:txBody>
            <a:bodyPr wrap="square" rtlCol="0" anchor="b" anchorCtr="0">
              <a:spAutoFit/>
            </a:bodyPr>
            <a:lstStyle/>
            <a:p>
              <a:pPr algn="r" defTabSz="554437"/>
              <a:r>
                <a:rPr lang="en-US" sz="2400" b="1" dirty="0">
                  <a:solidFill>
                    <a:srgbClr val="FFFFFF"/>
                  </a:solidFill>
                  <a:latin typeface="Montserrat SemiBold" pitchFamily="2" charset="77"/>
                  <a:ea typeface="League Spartan" charset="0"/>
                  <a:cs typeface="Poppins" pitchFamily="2" charset="77"/>
                </a:rPr>
                <a:t>Use Case</a:t>
              </a:r>
            </a:p>
          </p:txBody>
        </p:sp>
        <p:pic>
          <p:nvPicPr>
            <p:cNvPr id="23" name="Picture 22">
              <a:extLst>
                <a:ext uri="{FF2B5EF4-FFF2-40B4-BE49-F238E27FC236}">
                  <a16:creationId xmlns:a16="http://schemas.microsoft.com/office/drawing/2014/main" id="{C8871E9C-827D-4A9C-BEEE-67759ABDD7A6}"/>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91826" y="389364"/>
              <a:ext cx="635000" cy="635000"/>
            </a:xfrm>
            <a:prstGeom prst="rect">
              <a:avLst/>
            </a:prstGeom>
          </p:spPr>
        </p:pic>
      </p:grpSp>
      <mc:AlternateContent xmlns:mc="http://schemas.openxmlformats.org/markup-compatibility/2006" xmlns:pslz="http://schemas.microsoft.com/office/powerpoint/2016/slidezoom">
        <mc:Choice Requires="pslz">
          <p:graphicFrame>
            <p:nvGraphicFramePr>
              <p:cNvPr id="27" name="Slide Zoom 26">
                <a:extLst>
                  <a:ext uri="{FF2B5EF4-FFF2-40B4-BE49-F238E27FC236}">
                    <a16:creationId xmlns:a16="http://schemas.microsoft.com/office/drawing/2014/main" id="{CB6C8B7D-AA88-4B75-B525-33917931E9BD}"/>
                  </a:ext>
                </a:extLst>
              </p:cNvPr>
              <p:cNvGraphicFramePr>
                <a:graphicFrameLocks noChangeAspect="1"/>
              </p:cNvGraphicFramePr>
              <p:nvPr>
                <p:extLst>
                  <p:ext uri="{D42A27DB-BD31-4B8C-83A1-F6EECF244321}">
                    <p14:modId xmlns:p14="http://schemas.microsoft.com/office/powerpoint/2010/main" val="1128084005"/>
                  </p:ext>
                </p:extLst>
              </p:nvPr>
            </p:nvGraphicFramePr>
            <p:xfrm>
              <a:off x="9734090" y="2420173"/>
              <a:ext cx="2229886" cy="1254311"/>
            </p:xfrm>
            <a:graphic>
              <a:graphicData uri="http://schemas.microsoft.com/office/powerpoint/2016/slidezoom">
                <pslz:sldZm>
                  <pslz:sldZmObj sldId="4183" cId="486258321">
                    <pslz:zmPr id="{C677F679-AB59-48E3-AEE8-50E0A90BA890}" returnToParent="0" transitionDur="1000">
                      <p166:blipFill xmlns:p166="http://schemas.microsoft.com/office/powerpoint/2016/6/main">
                        <a:blip r:embed="rId7"/>
                        <a:stretch>
                          <a:fillRect/>
                        </a:stretch>
                      </p166:blipFill>
                      <p166:spPr xmlns:p166="http://schemas.microsoft.com/office/powerpoint/2016/6/main">
                        <a:xfrm>
                          <a:off x="0" y="0"/>
                          <a:ext cx="2229886" cy="1254311"/>
                        </a:xfrm>
                        <a:prstGeom prst="rect">
                          <a:avLst/>
                        </a:prstGeom>
                        <a:ln w="9525">
                          <a:solidFill>
                            <a:schemeClr val="tx1"/>
                          </a:solidFill>
                        </a:ln>
                      </p166:spPr>
                    </pslz:zmPr>
                  </pslz:sldZmObj>
                </pslz:sldZm>
              </a:graphicData>
            </a:graphic>
          </p:graphicFrame>
        </mc:Choice>
        <mc:Fallback xmlns="">
          <p:pic>
            <p:nvPicPr>
              <p:cNvPr id="27" name="Slide Zoom 26">
                <a:extLst>
                  <a:ext uri="{FF2B5EF4-FFF2-40B4-BE49-F238E27FC236}">
                    <a16:creationId xmlns:a16="http://schemas.microsoft.com/office/drawing/2014/main" id="{CB6C8B7D-AA88-4B75-B525-33917931E9BD}"/>
                  </a:ext>
                </a:extLst>
              </p:cNvPr>
              <p:cNvPicPr>
                <a:picLocks noGrp="1" noRot="1" noChangeAspect="1" noMove="1" noResize="1" noEditPoints="1" noAdjustHandles="1" noChangeArrowheads="1" noChangeShapeType="1"/>
              </p:cNvPicPr>
              <p:nvPr/>
            </p:nvPicPr>
            <p:blipFill>
              <a:blip r:embed="rId8"/>
              <a:stretch>
                <a:fillRect/>
              </a:stretch>
            </p:blipFill>
            <p:spPr>
              <a:xfrm>
                <a:off x="9734090" y="2420173"/>
                <a:ext cx="2229886" cy="1254311"/>
              </a:xfrm>
              <a:prstGeom prst="rect">
                <a:avLst/>
              </a:prstGeom>
              <a:ln w="9525">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28" name="Slide Zoom 27">
                <a:extLst>
                  <a:ext uri="{FF2B5EF4-FFF2-40B4-BE49-F238E27FC236}">
                    <a16:creationId xmlns:a16="http://schemas.microsoft.com/office/drawing/2014/main" id="{ED622E25-C7C5-4AF2-822B-CC2B28930694}"/>
                  </a:ext>
                </a:extLst>
              </p:cNvPr>
              <p:cNvGraphicFramePr>
                <a:graphicFrameLocks noChangeAspect="1"/>
              </p:cNvGraphicFramePr>
              <p:nvPr>
                <p:extLst>
                  <p:ext uri="{D42A27DB-BD31-4B8C-83A1-F6EECF244321}">
                    <p14:modId xmlns:p14="http://schemas.microsoft.com/office/powerpoint/2010/main" val="379025334"/>
                  </p:ext>
                </p:extLst>
              </p:nvPr>
            </p:nvGraphicFramePr>
            <p:xfrm>
              <a:off x="9207789" y="3047328"/>
              <a:ext cx="2223870" cy="1250927"/>
            </p:xfrm>
            <a:graphic>
              <a:graphicData uri="http://schemas.microsoft.com/office/powerpoint/2016/slidezoom">
                <pslz:sldZm>
                  <pslz:sldZmObj sldId="4402" cId="2952888998">
                    <pslz:zmPr id="{1B434849-57D5-4E37-80C0-6C86B9DB19AF}" returnToParent="0" transitionDur="1000">
                      <p166:blipFill xmlns:p166="http://schemas.microsoft.com/office/powerpoint/2016/6/main">
                        <a:blip r:embed="rId9"/>
                        <a:stretch>
                          <a:fillRect/>
                        </a:stretch>
                      </p166:blipFill>
                      <p166:spPr xmlns:p166="http://schemas.microsoft.com/office/powerpoint/2016/6/main">
                        <a:xfrm>
                          <a:off x="0" y="0"/>
                          <a:ext cx="2223870" cy="1250927"/>
                        </a:xfrm>
                        <a:prstGeom prst="rect">
                          <a:avLst/>
                        </a:prstGeom>
                        <a:ln w="9525">
                          <a:solidFill>
                            <a:schemeClr val="tx1"/>
                          </a:solidFill>
                        </a:ln>
                      </p166:spPr>
                    </pslz:zmPr>
                  </pslz:sldZmObj>
                </pslz:sldZm>
              </a:graphicData>
            </a:graphic>
          </p:graphicFrame>
        </mc:Choice>
        <mc:Fallback xmlns="">
          <p:pic>
            <p:nvPicPr>
              <p:cNvPr id="28" name="Slide Zoom 27">
                <a:extLst>
                  <a:ext uri="{FF2B5EF4-FFF2-40B4-BE49-F238E27FC236}">
                    <a16:creationId xmlns:a16="http://schemas.microsoft.com/office/drawing/2014/main" id="{ED622E25-C7C5-4AF2-822B-CC2B28930694}"/>
                  </a:ext>
                </a:extLst>
              </p:cNvPr>
              <p:cNvPicPr>
                <a:picLocks noGrp="1" noRot="1" noChangeAspect="1" noMove="1" noResize="1" noEditPoints="1" noAdjustHandles="1" noChangeArrowheads="1" noChangeShapeType="1"/>
              </p:cNvPicPr>
              <p:nvPr/>
            </p:nvPicPr>
            <p:blipFill>
              <a:blip r:embed="rId10"/>
              <a:stretch>
                <a:fillRect/>
              </a:stretch>
            </p:blipFill>
            <p:spPr>
              <a:xfrm>
                <a:off x="9207789" y="3047328"/>
                <a:ext cx="2223870" cy="1250927"/>
              </a:xfrm>
              <a:prstGeom prst="rect">
                <a:avLst/>
              </a:prstGeom>
              <a:ln w="9525">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25E82C08-F542-4B2C-A1FC-B110E8EE2783}"/>
                  </a:ext>
                </a:extLst>
              </p:cNvPr>
              <p:cNvGraphicFramePr>
                <a:graphicFrameLocks noChangeAspect="1"/>
              </p:cNvGraphicFramePr>
              <p:nvPr>
                <p:extLst>
                  <p:ext uri="{D42A27DB-BD31-4B8C-83A1-F6EECF244321}">
                    <p14:modId xmlns:p14="http://schemas.microsoft.com/office/powerpoint/2010/main" val="528796640"/>
                  </p:ext>
                </p:extLst>
              </p:nvPr>
            </p:nvGraphicFramePr>
            <p:xfrm>
              <a:off x="9723414" y="3769144"/>
              <a:ext cx="2229886" cy="1254311"/>
            </p:xfrm>
            <a:graphic>
              <a:graphicData uri="http://schemas.microsoft.com/office/powerpoint/2016/slidezoom">
                <pslz:sldZm>
                  <pslz:sldZmObj sldId="4398" cId="506467154">
                    <pslz:zmPr id="{10ACA41B-4967-47CD-9C27-D80BAD9E77BF}" returnToParent="0" transitionDur="1000">
                      <p166:blipFill xmlns:p166="http://schemas.microsoft.com/office/powerpoint/2016/6/main">
                        <a:blip r:embed="rId11"/>
                        <a:stretch>
                          <a:fillRect/>
                        </a:stretch>
                      </p166:blipFill>
                      <p166:spPr xmlns:p166="http://schemas.microsoft.com/office/powerpoint/2016/6/main">
                        <a:xfrm>
                          <a:off x="0" y="0"/>
                          <a:ext cx="2229886" cy="1254311"/>
                        </a:xfrm>
                        <a:prstGeom prst="rect">
                          <a:avLst/>
                        </a:prstGeom>
                        <a:ln w="9525">
                          <a:solidFill>
                            <a:schemeClr val="tx1"/>
                          </a:solidFill>
                        </a:ln>
                      </p166:spPr>
                    </pslz:zmPr>
                  </pslz:sldZmObj>
                </pslz:sldZm>
              </a:graphicData>
            </a:graphic>
          </p:graphicFrame>
        </mc:Choice>
        <mc:Fallback xmlns="">
          <p:pic>
            <p:nvPicPr>
              <p:cNvPr id="29" name="Slide Zoom 28">
                <a:extLst>
                  <a:ext uri="{FF2B5EF4-FFF2-40B4-BE49-F238E27FC236}">
                    <a16:creationId xmlns:a16="http://schemas.microsoft.com/office/drawing/2014/main" id="{25E82C08-F542-4B2C-A1FC-B110E8EE2783}"/>
                  </a:ext>
                </a:extLst>
              </p:cNvPr>
              <p:cNvPicPr>
                <a:picLocks noGrp="1" noRot="1" noChangeAspect="1" noMove="1" noResize="1" noEditPoints="1" noAdjustHandles="1" noChangeArrowheads="1" noChangeShapeType="1"/>
              </p:cNvPicPr>
              <p:nvPr/>
            </p:nvPicPr>
            <p:blipFill>
              <a:blip r:embed="rId12"/>
              <a:stretch>
                <a:fillRect/>
              </a:stretch>
            </p:blipFill>
            <p:spPr>
              <a:xfrm>
                <a:off x="9723414" y="3769144"/>
                <a:ext cx="2229886" cy="1254311"/>
              </a:xfrm>
              <a:prstGeom prst="rect">
                <a:avLst/>
              </a:prstGeom>
              <a:ln w="9525">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31" name="Slide Zoom 30">
                <a:extLst>
                  <a:ext uri="{FF2B5EF4-FFF2-40B4-BE49-F238E27FC236}">
                    <a16:creationId xmlns:a16="http://schemas.microsoft.com/office/drawing/2014/main" id="{6A0E861F-E43A-43B2-8044-8C8DF979B8ED}"/>
                  </a:ext>
                </a:extLst>
              </p:cNvPr>
              <p:cNvGraphicFramePr>
                <a:graphicFrameLocks noChangeAspect="1"/>
              </p:cNvGraphicFramePr>
              <p:nvPr>
                <p:extLst>
                  <p:ext uri="{D42A27DB-BD31-4B8C-83A1-F6EECF244321}">
                    <p14:modId xmlns:p14="http://schemas.microsoft.com/office/powerpoint/2010/main" val="395737124"/>
                  </p:ext>
                </p:extLst>
              </p:nvPr>
            </p:nvGraphicFramePr>
            <p:xfrm>
              <a:off x="9204780" y="4538548"/>
              <a:ext cx="2229888" cy="1254312"/>
            </p:xfrm>
            <a:graphic>
              <a:graphicData uri="http://schemas.microsoft.com/office/powerpoint/2016/slidezoom">
                <pslz:sldZm>
                  <pslz:sldZmObj sldId="4403" cId="1529656010">
                    <pslz:zmPr id="{6EF2A67F-7DC9-450B-9C56-00D9341B9088}" returnToParent="0" transitionDur="1000">
                      <p166:blipFill xmlns:p166="http://schemas.microsoft.com/office/powerpoint/2016/6/main">
                        <a:blip r:embed="rId13"/>
                        <a:stretch>
                          <a:fillRect/>
                        </a:stretch>
                      </p166:blipFill>
                      <p166:spPr xmlns:p166="http://schemas.microsoft.com/office/powerpoint/2016/6/main">
                        <a:xfrm>
                          <a:off x="0" y="0"/>
                          <a:ext cx="2229888" cy="1254312"/>
                        </a:xfrm>
                        <a:prstGeom prst="rect">
                          <a:avLst/>
                        </a:prstGeom>
                        <a:ln w="9525">
                          <a:solidFill>
                            <a:schemeClr val="tx1"/>
                          </a:solidFill>
                        </a:ln>
                      </p166:spPr>
                    </pslz:zmPr>
                  </pslz:sldZmObj>
                </pslz:sldZm>
              </a:graphicData>
            </a:graphic>
          </p:graphicFrame>
        </mc:Choice>
        <mc:Fallback xmlns="">
          <p:pic>
            <p:nvPicPr>
              <p:cNvPr id="31" name="Slide Zoom 30">
                <a:extLst>
                  <a:ext uri="{FF2B5EF4-FFF2-40B4-BE49-F238E27FC236}">
                    <a16:creationId xmlns:a16="http://schemas.microsoft.com/office/drawing/2014/main" id="{6A0E861F-E43A-43B2-8044-8C8DF979B8ED}"/>
                  </a:ext>
                </a:extLst>
              </p:cNvPr>
              <p:cNvPicPr>
                <a:picLocks noGrp="1" noRot="1" noChangeAspect="1" noMove="1" noResize="1" noEditPoints="1" noAdjustHandles="1" noChangeArrowheads="1" noChangeShapeType="1"/>
              </p:cNvPicPr>
              <p:nvPr/>
            </p:nvPicPr>
            <p:blipFill>
              <a:blip r:embed="rId14"/>
              <a:stretch>
                <a:fillRect/>
              </a:stretch>
            </p:blipFill>
            <p:spPr>
              <a:xfrm>
                <a:off x="9204780" y="4538548"/>
                <a:ext cx="2229888" cy="1254312"/>
              </a:xfrm>
              <a:prstGeom prst="rect">
                <a:avLst/>
              </a:prstGeom>
              <a:ln w="9525">
                <a:solidFill>
                  <a:schemeClr val="tx1"/>
                </a:solidFill>
              </a:ln>
            </p:spPr>
          </p:pic>
        </mc:Fallback>
      </mc:AlternateContent>
      <p:sp>
        <p:nvSpPr>
          <p:cNvPr id="32" name="Title 4">
            <a:extLst>
              <a:ext uri="{FF2B5EF4-FFF2-40B4-BE49-F238E27FC236}">
                <a16:creationId xmlns:a16="http://schemas.microsoft.com/office/drawing/2014/main" id="{9C8BD429-7129-4C5E-8323-BB9748F2C95E}"/>
              </a:ext>
            </a:extLst>
          </p:cNvPr>
          <p:cNvSpPr txBox="1">
            <a:spLocks/>
          </p:cNvSpPr>
          <p:nvPr/>
        </p:nvSpPr>
        <p:spPr>
          <a:xfrm>
            <a:off x="3557038" y="447333"/>
            <a:ext cx="6338866" cy="443646"/>
          </a:xfrm>
          <a:prstGeom prst="rect">
            <a:avLst/>
          </a:prstGeom>
        </p:spPr>
        <p:txBody>
          <a:bodyPr vert="horz" lIns="0" tIns="0" rIns="0" bIns="0" rtlCol="0" anchor="t" anchorCtr="0">
            <a:noAutofit/>
          </a:bodyPr>
          <a:lstStyle>
            <a:lvl1pPr algn="l" defTabSz="914309" rtl="0" eaLnBrk="1" latinLnBrk="0" hangingPunct="1">
              <a:lnSpc>
                <a:spcPct val="90000"/>
              </a:lnSpc>
              <a:spcBef>
                <a:spcPct val="0"/>
              </a:spcBef>
              <a:buNone/>
              <a:defRPr sz="4000" b="0" i="0" kern="1200">
                <a:solidFill>
                  <a:schemeClr val="bg1"/>
                </a:solidFill>
                <a:latin typeface="Montserrat SemiBold" pitchFamily="2" charset="77"/>
                <a:ea typeface="+mj-ea"/>
                <a:cs typeface="Arial" panose="020B0604020202020204" pitchFamily="34" charset="0"/>
              </a:defRPr>
            </a:lvl1pPr>
          </a:lstStyle>
          <a:p>
            <a:r>
              <a:rPr lang="en-US" sz="2800" dirty="0">
                <a:solidFill>
                  <a:schemeClr val="accent1"/>
                </a:solidFill>
              </a:rPr>
              <a:t>Customer-Centric Services</a:t>
            </a:r>
            <a:endParaRPr lang="en-CA" sz="2800" dirty="0">
              <a:solidFill>
                <a:schemeClr val="accent1"/>
              </a:solidFill>
            </a:endParaRPr>
          </a:p>
        </p:txBody>
      </p:sp>
      <p:grpSp>
        <p:nvGrpSpPr>
          <p:cNvPr id="33" name="Group 32">
            <a:extLst>
              <a:ext uri="{FF2B5EF4-FFF2-40B4-BE49-F238E27FC236}">
                <a16:creationId xmlns:a16="http://schemas.microsoft.com/office/drawing/2014/main" id="{6271CE87-5B00-4DC5-8FA5-6A7A79D4A076}"/>
              </a:ext>
            </a:extLst>
          </p:cNvPr>
          <p:cNvGrpSpPr/>
          <p:nvPr/>
        </p:nvGrpSpPr>
        <p:grpSpPr>
          <a:xfrm>
            <a:off x="3479561" y="5074617"/>
            <a:ext cx="5171112" cy="1092877"/>
            <a:chOff x="469425" y="5628818"/>
            <a:chExt cx="4277019" cy="554002"/>
          </a:xfrm>
        </p:grpSpPr>
        <p:sp>
          <p:nvSpPr>
            <p:cNvPr id="34" name="Rectangle 33">
              <a:extLst>
                <a:ext uri="{FF2B5EF4-FFF2-40B4-BE49-F238E27FC236}">
                  <a16:creationId xmlns:a16="http://schemas.microsoft.com/office/drawing/2014/main" id="{8BE03E3E-C6C8-469B-B7E1-F28FBE652CE8}"/>
                </a:ext>
              </a:extLst>
            </p:cNvPr>
            <p:cNvSpPr/>
            <p:nvPr/>
          </p:nvSpPr>
          <p:spPr>
            <a:xfrm>
              <a:off x="1022782" y="5628818"/>
              <a:ext cx="3723662" cy="554000"/>
            </a:xfrm>
            <a:prstGeom prst="rect">
              <a:avLst/>
            </a:prstGeom>
            <a:solidFill>
              <a:srgbClr val="299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09">
                <a:lnSpc>
                  <a:spcPct val="110000"/>
                </a:lnSpc>
                <a:buFont typeface="Arial" panose="020B0604020202020204" pitchFamily="34" charset="0"/>
              </a:pPr>
              <a:r>
                <a:rPr lang="en-US" sz="1200" b="1" dirty="0">
                  <a:solidFill>
                    <a:schemeClr val="bg1"/>
                  </a:solidFill>
                  <a:latin typeface="Roboto Light" panose="02000000000000000000" pitchFamily="2" charset="0"/>
                  <a:ea typeface="Roboto Light" panose="02000000000000000000" pitchFamily="2" charset="0"/>
                  <a:cs typeface="Arial" panose="020B0604020202020204" pitchFamily="34" charset="0"/>
                </a:rPr>
                <a:t>Related Info-Tech Research: </a:t>
              </a:r>
              <a:r>
                <a:rPr lang="en-US" sz="1200" b="1" dirty="0">
                  <a:solidFill>
                    <a:schemeClr val="bg1"/>
                  </a:solidFill>
                  <a:latin typeface="Roboto Light" panose="02000000000000000000" pitchFamily="2" charset="0"/>
                  <a:ea typeface="Roboto Light" panose="02000000000000000000" pitchFamily="2" charset="0"/>
                  <a:cs typeface="Arial" panose="020B0604020202020204" pitchFamily="34" charset="0"/>
                  <a:hlinkClick r:id="rId15">
                    <a:extLst>
                      <a:ext uri="{A12FA001-AC4F-418D-AE19-62706E023703}">
                        <ahyp:hlinkClr xmlns:ahyp="http://schemas.microsoft.com/office/drawing/2018/hyperlinkcolor" val="tx"/>
                      </a:ext>
                    </a:extLst>
                  </a:hlinkClick>
                </a:rPr>
                <a:t>Optimize the Service Desk With a Shift Left Strategy</a:t>
              </a:r>
              <a:r>
                <a:rPr lang="en-CA" sz="1200" b="1" dirty="0">
                  <a:solidFill>
                    <a:schemeClr val="bg1"/>
                  </a:solidFill>
                  <a:latin typeface="Roboto Light" panose="02000000000000000000" pitchFamily="2" charset="0"/>
                  <a:ea typeface="Roboto Light" panose="02000000000000000000" pitchFamily="2" charset="0"/>
                  <a:cs typeface="Arial" panose="020B0604020202020204" pitchFamily="34" charset="0"/>
                </a:rPr>
                <a:t>, </a:t>
              </a:r>
              <a:r>
                <a:rPr lang="en-CA" sz="1200" b="1" dirty="0">
                  <a:solidFill>
                    <a:schemeClr val="bg1"/>
                  </a:solidFill>
                  <a:latin typeface="Roboto Light" panose="02000000000000000000" pitchFamily="2" charset="0"/>
                  <a:ea typeface="Roboto Light" panose="02000000000000000000" pitchFamily="2" charset="0"/>
                  <a:cs typeface="Arial" panose="020B0604020202020204" pitchFamily="34" charset="0"/>
                  <a:hlinkClick r:id="rId16">
                    <a:extLst>
                      <a:ext uri="{A12FA001-AC4F-418D-AE19-62706E023703}">
                        <ahyp:hlinkClr xmlns:ahyp="http://schemas.microsoft.com/office/drawing/2018/hyperlinkcolor" val="tx"/>
                      </a:ext>
                    </a:extLst>
                  </a:hlinkClick>
                </a:rPr>
                <a:t>Standardize the Service Desk</a:t>
              </a:r>
              <a:r>
                <a:rPr lang="en-US" sz="1200" b="1" dirty="0">
                  <a:solidFill>
                    <a:schemeClr val="bg1"/>
                  </a:solidFill>
                  <a:latin typeface="Roboto Light" panose="02000000000000000000" pitchFamily="2" charset="0"/>
                  <a:ea typeface="Roboto Light" panose="02000000000000000000" pitchFamily="2" charset="0"/>
                  <a:cs typeface="Arial" panose="020B0604020202020204" pitchFamily="34" charset="0"/>
                </a:rPr>
                <a:t>, </a:t>
              </a:r>
              <a:r>
                <a:rPr lang="en-US" sz="1200" b="1" dirty="0">
                  <a:solidFill>
                    <a:schemeClr val="bg1"/>
                  </a:solidFill>
                  <a:latin typeface="Roboto Light" panose="02000000000000000000" pitchFamily="2" charset="0"/>
                  <a:ea typeface="Roboto Light" panose="02000000000000000000" pitchFamily="2" charset="0"/>
                  <a:cs typeface="Arial" panose="020B0604020202020204" pitchFamily="34" charset="0"/>
                  <a:hlinkClick r:id="rId17">
                    <a:extLst>
                      <a:ext uri="{A12FA001-AC4F-418D-AE19-62706E023703}">
                        <ahyp:hlinkClr xmlns:ahyp="http://schemas.microsoft.com/office/drawing/2018/hyperlinkcolor" val="tx"/>
                      </a:ext>
                    </a:extLst>
                  </a:hlinkClick>
                </a:rPr>
                <a:t>Prepare for Cognitive Service Management</a:t>
              </a:r>
              <a:r>
                <a:rPr lang="en-US" sz="1200" b="1" dirty="0">
                  <a:solidFill>
                    <a:schemeClr val="bg1"/>
                  </a:solidFill>
                  <a:latin typeface="Roboto Light" panose="02000000000000000000" pitchFamily="2" charset="0"/>
                  <a:ea typeface="Roboto Light" panose="02000000000000000000" pitchFamily="2" charset="0"/>
                  <a:cs typeface="Arial" panose="020B0604020202020204" pitchFamily="34" charset="0"/>
                </a:rPr>
                <a:t>, </a:t>
              </a:r>
              <a:r>
                <a:rPr lang="en-US" sz="1200" b="1" dirty="0">
                  <a:solidFill>
                    <a:schemeClr val="bg1"/>
                  </a:solidFill>
                  <a:latin typeface="Roboto Light" panose="02000000000000000000" pitchFamily="2" charset="0"/>
                  <a:ea typeface="Roboto Light" panose="02000000000000000000" pitchFamily="2" charset="0"/>
                  <a:cs typeface="Arial" panose="020B0604020202020204" pitchFamily="34" charset="0"/>
                  <a:hlinkClick r:id="rId18">
                    <a:extLst>
                      <a:ext uri="{A12FA001-AC4F-418D-AE19-62706E023703}">
                        <ahyp:hlinkClr xmlns:ahyp="http://schemas.microsoft.com/office/drawing/2018/hyperlinkcolor" val="tx"/>
                      </a:ext>
                    </a:extLst>
                  </a:hlinkClick>
                </a:rPr>
                <a:t>Design and Build a User-Facing Service Catalog</a:t>
              </a:r>
              <a:r>
                <a:rPr lang="en-US" sz="1200" b="1" dirty="0">
                  <a:solidFill>
                    <a:schemeClr val="bg1"/>
                  </a:solidFill>
                  <a:latin typeface="Roboto Light" panose="02000000000000000000" pitchFamily="2" charset="0"/>
                  <a:ea typeface="Roboto Light" panose="02000000000000000000" pitchFamily="2" charset="0"/>
                  <a:cs typeface="Arial" panose="020B0604020202020204" pitchFamily="34" charset="0"/>
                </a:rPr>
                <a:t>, and </a:t>
              </a:r>
              <a:r>
                <a:rPr lang="en-CA" sz="1200" b="1" dirty="0">
                  <a:solidFill>
                    <a:schemeClr val="bg1"/>
                  </a:solidFill>
                  <a:latin typeface="Roboto Light" panose="02000000000000000000" pitchFamily="2" charset="0"/>
                  <a:ea typeface="Roboto Light" panose="02000000000000000000" pitchFamily="2" charset="0"/>
                  <a:cs typeface="Arial" panose="020B0604020202020204" pitchFamily="34" charset="0"/>
                  <a:hlinkClick r:id="rId19">
                    <a:extLst>
                      <a:ext uri="{A12FA001-AC4F-418D-AE19-62706E023703}">
                        <ahyp:hlinkClr xmlns:ahyp="http://schemas.microsoft.com/office/drawing/2018/hyperlinkcolor" val="tx"/>
                      </a:ext>
                    </a:extLst>
                  </a:hlinkClick>
                </a:rPr>
                <a:t>Incident and Problem Management</a:t>
              </a:r>
              <a:r>
                <a:rPr lang="en-CA" sz="1200" b="1" dirty="0">
                  <a:solidFill>
                    <a:schemeClr val="bg1"/>
                  </a:solidFill>
                  <a:latin typeface="Roboto Light" panose="02000000000000000000" pitchFamily="2" charset="0"/>
                  <a:ea typeface="Roboto Light" panose="02000000000000000000" pitchFamily="2" charset="0"/>
                  <a:cs typeface="Arial" panose="020B0604020202020204" pitchFamily="34" charset="0"/>
                </a:rPr>
                <a:t>.</a:t>
              </a:r>
              <a:endParaRPr lang="en-US" sz="1200" b="1" dirty="0">
                <a:solidFill>
                  <a:schemeClr val="bg1"/>
                </a:solidFill>
                <a:latin typeface="Roboto Light" panose="02000000000000000000" pitchFamily="2" charset="0"/>
                <a:ea typeface="Roboto Light" panose="02000000000000000000" pitchFamily="2" charset="0"/>
                <a:cs typeface="Arial" panose="020B0604020202020204" pitchFamily="34" charset="0"/>
              </a:endParaRPr>
            </a:p>
          </p:txBody>
        </p:sp>
        <p:sp>
          <p:nvSpPr>
            <p:cNvPr id="35" name="Rectangle 34">
              <a:extLst>
                <a:ext uri="{FF2B5EF4-FFF2-40B4-BE49-F238E27FC236}">
                  <a16:creationId xmlns:a16="http://schemas.microsoft.com/office/drawing/2014/main" id="{1E761B5B-6CB9-4354-8F33-E9E028FCCE3F}"/>
                </a:ext>
              </a:extLst>
            </p:cNvPr>
            <p:cNvSpPr>
              <a:spLocks noChangeAspect="1"/>
            </p:cNvSpPr>
            <p:nvPr/>
          </p:nvSpPr>
          <p:spPr>
            <a:xfrm>
              <a:off x="469425" y="5628820"/>
              <a:ext cx="554000" cy="55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1600" dirty="0">
                <a:solidFill>
                  <a:srgbClr val="FFFFFF"/>
                </a:solidFill>
                <a:latin typeface="Exo" panose="02000503000000000000" pitchFamily="2" charset="77"/>
              </a:endParaRPr>
            </a:p>
          </p:txBody>
        </p:sp>
      </p:grpSp>
      <p:pic>
        <p:nvPicPr>
          <p:cNvPr id="37" name="Picture 36">
            <a:extLst>
              <a:ext uri="{FF2B5EF4-FFF2-40B4-BE49-F238E27FC236}">
                <a16:creationId xmlns:a16="http://schemas.microsoft.com/office/drawing/2014/main" id="{C91B11CD-4667-4D20-AED5-CBFC6E3C1250}"/>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rot="5400000">
            <a:off x="3593927" y="5395486"/>
            <a:ext cx="441078" cy="451134"/>
          </a:xfrm>
          <a:prstGeom prst="rect">
            <a:avLst/>
          </a:prstGeom>
        </p:spPr>
      </p:pic>
    </p:spTree>
    <p:extLst>
      <p:ext uri="{BB962C8B-B14F-4D97-AF65-F5344CB8AC3E}">
        <p14:creationId xmlns:p14="http://schemas.microsoft.com/office/powerpoint/2010/main" val="1933771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2312-E1EB-48E1-BFE7-796D857F121D}"/>
              </a:ext>
            </a:extLst>
          </p:cNvPr>
          <p:cNvSpPr>
            <a:spLocks noGrp="1"/>
          </p:cNvSpPr>
          <p:nvPr>
            <p:ph type="title"/>
          </p:nvPr>
        </p:nvSpPr>
        <p:spPr>
          <a:xfrm>
            <a:off x="191071" y="343986"/>
            <a:ext cx="3096771" cy="1163598"/>
          </a:xfrm>
        </p:spPr>
        <p:txBody>
          <a:bodyPr/>
          <a:lstStyle/>
          <a:p>
            <a:r>
              <a:rPr lang="en-US" sz="3000" dirty="0"/>
              <a:t>Gain visibility into IT spending</a:t>
            </a:r>
            <a:endParaRPr lang="en-CA" sz="3000" dirty="0"/>
          </a:p>
        </p:txBody>
      </p:sp>
      <p:grpSp>
        <p:nvGrpSpPr>
          <p:cNvPr id="5" name="Group 4">
            <a:extLst>
              <a:ext uri="{FF2B5EF4-FFF2-40B4-BE49-F238E27FC236}">
                <a16:creationId xmlns:a16="http://schemas.microsoft.com/office/drawing/2014/main" id="{D799A979-81C5-4082-BB8B-D40F2D232C8C}"/>
              </a:ext>
            </a:extLst>
          </p:cNvPr>
          <p:cNvGrpSpPr/>
          <p:nvPr/>
        </p:nvGrpSpPr>
        <p:grpSpPr>
          <a:xfrm>
            <a:off x="9543919" y="357321"/>
            <a:ext cx="2336801" cy="1013122"/>
            <a:chOff x="7349066" y="200304"/>
            <a:chExt cx="2336801" cy="1013122"/>
          </a:xfrm>
        </p:grpSpPr>
        <p:sp>
          <p:nvSpPr>
            <p:cNvPr id="6" name="Pentagon 8">
              <a:extLst>
                <a:ext uri="{FF2B5EF4-FFF2-40B4-BE49-F238E27FC236}">
                  <a16:creationId xmlns:a16="http://schemas.microsoft.com/office/drawing/2014/main" id="{B21D6EF4-425D-42E3-8485-2FE260E87224}"/>
                </a:ext>
              </a:extLst>
            </p:cNvPr>
            <p:cNvSpPr/>
            <p:nvPr/>
          </p:nvSpPr>
          <p:spPr>
            <a:xfrm rot="10800000">
              <a:off x="7349066" y="200304"/>
              <a:ext cx="2336801" cy="101312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7" name="Oval 6">
              <a:extLst>
                <a:ext uri="{FF2B5EF4-FFF2-40B4-BE49-F238E27FC236}">
                  <a16:creationId xmlns:a16="http://schemas.microsoft.com/office/drawing/2014/main" id="{8BDC3FAA-953B-41AC-997C-584895EB9823}"/>
                </a:ext>
              </a:extLst>
            </p:cNvPr>
            <p:cNvSpPr/>
            <p:nvPr/>
          </p:nvSpPr>
          <p:spPr>
            <a:xfrm>
              <a:off x="7628186" y="347468"/>
              <a:ext cx="762281" cy="7187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8" name="TextBox 7">
              <a:extLst>
                <a:ext uri="{FF2B5EF4-FFF2-40B4-BE49-F238E27FC236}">
                  <a16:creationId xmlns:a16="http://schemas.microsoft.com/office/drawing/2014/main" id="{EF97823A-2EEC-4F06-B9F8-A9A56140B0FD}"/>
                </a:ext>
              </a:extLst>
            </p:cNvPr>
            <p:cNvSpPr txBox="1"/>
            <p:nvPr/>
          </p:nvSpPr>
          <p:spPr>
            <a:xfrm>
              <a:off x="8230217" y="291366"/>
              <a:ext cx="1194693" cy="830997"/>
            </a:xfrm>
            <a:prstGeom prst="rect">
              <a:avLst/>
            </a:prstGeom>
            <a:noFill/>
          </p:spPr>
          <p:txBody>
            <a:bodyPr wrap="square" rtlCol="0" anchor="b" anchorCtr="0">
              <a:spAutoFit/>
            </a:bodyPr>
            <a:lstStyle/>
            <a:p>
              <a:pPr algn="r" defTabSz="554437"/>
              <a:r>
                <a:rPr lang="en-US" sz="2400" b="1" dirty="0">
                  <a:solidFill>
                    <a:srgbClr val="FFFFFF"/>
                  </a:solidFill>
                  <a:latin typeface="Montserrat SemiBold" pitchFamily="2" charset="77"/>
                  <a:ea typeface="League Spartan" charset="0"/>
                  <a:cs typeface="Poppins" pitchFamily="2" charset="77"/>
                </a:rPr>
                <a:t>Use Case</a:t>
              </a:r>
            </a:p>
          </p:txBody>
        </p:sp>
        <p:pic>
          <p:nvPicPr>
            <p:cNvPr id="9" name="Picture 8">
              <a:extLst>
                <a:ext uri="{FF2B5EF4-FFF2-40B4-BE49-F238E27FC236}">
                  <a16:creationId xmlns:a16="http://schemas.microsoft.com/office/drawing/2014/main" id="{FE6C931D-6D44-4EFB-92C9-C34BD160A017}"/>
                </a:ext>
              </a:extLst>
            </p:cNvPr>
            <p:cNvPicPr>
              <a:picLocks noChangeAspect="1"/>
            </p:cNvPicPr>
            <p:nvPr/>
          </p:nvPicPr>
          <p:blipFill>
            <a:blip r:embed="rId2"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91826" y="389364"/>
              <a:ext cx="635000" cy="635000"/>
            </a:xfrm>
            <a:prstGeom prst="rect">
              <a:avLst/>
            </a:prstGeom>
          </p:spPr>
        </p:pic>
      </p:grpSp>
      <p:sp>
        <p:nvSpPr>
          <p:cNvPr id="10" name="Text Placeholder 3">
            <a:extLst>
              <a:ext uri="{FF2B5EF4-FFF2-40B4-BE49-F238E27FC236}">
                <a16:creationId xmlns:a16="http://schemas.microsoft.com/office/drawing/2014/main" id="{3006C7C7-0D09-4636-8C9B-C1501B7C325E}"/>
              </a:ext>
            </a:extLst>
          </p:cNvPr>
          <p:cNvSpPr txBox="1">
            <a:spLocks/>
          </p:cNvSpPr>
          <p:nvPr/>
        </p:nvSpPr>
        <p:spPr>
          <a:xfrm>
            <a:off x="3557038" y="2082770"/>
            <a:ext cx="4844402" cy="3200430"/>
          </a:xfrm>
          <a:prstGeom prst="rect">
            <a:avLst/>
          </a:prstGeom>
        </p:spPr>
        <p:txBody>
          <a:bodyPr lIns="0" tIns="0" rIns="0" bIns="0" numCol="1" spcCol="292608" anchor="t"/>
          <a:lstStyle>
            <a:lvl1pPr marL="179370" indent="-179370" algn="l" defTabSz="914309" rtl="0" eaLnBrk="1" latinLnBrk="0" hangingPunct="1">
              <a:lnSpc>
                <a:spcPct val="110000"/>
              </a:lnSpc>
              <a:spcBef>
                <a:spcPts val="10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latin typeface="Roboto Light" panose="02000000000000000000" pitchFamily="2" charset="0"/>
                <a:ea typeface="Roboto Light" panose="02000000000000000000" pitchFamily="2" charset="0"/>
                <a:cs typeface="Arial" panose="020B0604020202020204" pitchFamily="34" charset="0"/>
              </a:rPr>
              <a:t>To identify features to meet this use case look to the following sections:</a:t>
            </a:r>
          </a:p>
          <a:p>
            <a:pPr>
              <a:spcBef>
                <a:spcPts val="600"/>
              </a:spcBef>
              <a:tabLst>
                <a:tab pos="628650" algn="l"/>
              </a:tabLst>
            </a:pPr>
            <a:r>
              <a:rPr lang="en-CA" dirty="0">
                <a:latin typeface="Roboto Light" panose="02000000000000000000" pitchFamily="2" charset="0"/>
                <a:ea typeface="Roboto Light" panose="02000000000000000000" pitchFamily="2" charset="0"/>
                <a:cs typeface="Arial" panose="020B0604020202020204" pitchFamily="34" charset="0"/>
                <a:hlinkClick r:id="rId3" action="ppaction://hlinksldjump"/>
              </a:rPr>
              <a:t>Service and Solutions Design</a:t>
            </a:r>
            <a:r>
              <a:rPr lang="en-CA" dirty="0">
                <a:latin typeface="Roboto Light" panose="02000000000000000000" pitchFamily="2" charset="0"/>
                <a:ea typeface="Roboto Light" panose="02000000000000000000" pitchFamily="2" charset="0"/>
                <a:cs typeface="Arial" panose="020B0604020202020204" pitchFamily="34" charset="0"/>
              </a:rPr>
              <a:t> to improve processes and reduce costs.</a:t>
            </a:r>
          </a:p>
          <a:p>
            <a:pPr>
              <a:spcBef>
                <a:spcPts val="600"/>
              </a:spcBef>
              <a:tabLst>
                <a:tab pos="628650" algn="l"/>
              </a:tabLst>
            </a:pPr>
            <a:r>
              <a:rPr lang="en-CA" dirty="0">
                <a:latin typeface="Roboto Light" panose="02000000000000000000" pitchFamily="2" charset="0"/>
                <a:ea typeface="Roboto Light" panose="02000000000000000000" pitchFamily="2" charset="0"/>
                <a:cs typeface="Arial" panose="020B0604020202020204" pitchFamily="34" charset="0"/>
                <a:hlinkClick r:id="rId4" action="ppaction://hlinksldjump"/>
              </a:rPr>
              <a:t>Reporting and Analysis</a:t>
            </a:r>
            <a:r>
              <a:rPr lang="en-CA" dirty="0">
                <a:latin typeface="Roboto Light" panose="02000000000000000000" pitchFamily="2" charset="0"/>
                <a:ea typeface="Roboto Light" panose="02000000000000000000" pitchFamily="2" charset="0"/>
                <a:cs typeface="Arial" panose="020B0604020202020204" pitchFamily="34" charset="0"/>
              </a:rPr>
              <a:t> for creating and managing end-user documentation and identifying areas for improvement.</a:t>
            </a:r>
          </a:p>
          <a:p>
            <a:pPr>
              <a:spcBef>
                <a:spcPts val="600"/>
              </a:spcBef>
              <a:tabLst>
                <a:tab pos="628650" algn="l"/>
              </a:tabLst>
            </a:pPr>
            <a:r>
              <a:rPr lang="en-CA" dirty="0">
                <a:latin typeface="Roboto Light" panose="02000000000000000000" pitchFamily="2" charset="0"/>
                <a:ea typeface="Roboto Light" panose="02000000000000000000" pitchFamily="2" charset="0"/>
                <a:cs typeface="Arial" panose="020B0604020202020204" pitchFamily="34" charset="0"/>
                <a:hlinkClick r:id="rId5" action="ppaction://hlinksldjump"/>
              </a:rPr>
              <a:t>Technician Usability Features</a:t>
            </a:r>
            <a:r>
              <a:rPr lang="en-CA" dirty="0">
                <a:latin typeface="Roboto Light" panose="02000000000000000000" pitchFamily="2" charset="0"/>
                <a:ea typeface="Roboto Light" panose="02000000000000000000" pitchFamily="2" charset="0"/>
                <a:cs typeface="Arial" panose="020B0604020202020204" pitchFamily="34" charset="0"/>
              </a:rPr>
              <a:t> including integrated solutions to improve process and ability to serve the business.</a:t>
            </a:r>
          </a:p>
          <a:p>
            <a:pPr>
              <a:spcBef>
                <a:spcPts val="600"/>
              </a:spcBef>
              <a:tabLst>
                <a:tab pos="628650" algn="l"/>
              </a:tabLst>
            </a:pPr>
            <a:r>
              <a:rPr lang="en-CA" dirty="0">
                <a:latin typeface="Roboto Light" panose="02000000000000000000" pitchFamily="2" charset="0"/>
                <a:ea typeface="Roboto Light" panose="02000000000000000000" pitchFamily="2" charset="0"/>
                <a:cs typeface="Arial" panose="020B0604020202020204" pitchFamily="34" charset="0"/>
                <a:hlinkClick r:id="" action="ppaction://noaction"/>
              </a:rPr>
              <a:t>Asset Management and IT Finance Features</a:t>
            </a:r>
            <a:r>
              <a:rPr lang="en-CA" dirty="0">
                <a:latin typeface="Roboto Light" panose="02000000000000000000" pitchFamily="2" charset="0"/>
                <a:ea typeface="Roboto Light" panose="02000000000000000000" pitchFamily="2" charset="0"/>
                <a:cs typeface="Arial" panose="020B0604020202020204" pitchFamily="34" charset="0"/>
              </a:rPr>
              <a:t> to have granular reporting on asset spend, use, harvesting, and redeployment and replacement.</a:t>
            </a:r>
          </a:p>
          <a:p>
            <a:pPr>
              <a:spcBef>
                <a:spcPts val="600"/>
              </a:spcBef>
              <a:tabLst>
                <a:tab pos="628650" algn="l"/>
              </a:tabLst>
            </a:pPr>
            <a:r>
              <a:rPr lang="en-CA" dirty="0">
                <a:latin typeface="Roboto Light" panose="02000000000000000000" pitchFamily="2" charset="0"/>
                <a:ea typeface="Roboto Light" panose="02000000000000000000" pitchFamily="2" charset="0"/>
                <a:cs typeface="Arial" panose="020B0604020202020204" pitchFamily="34" charset="0"/>
                <a:hlinkClick r:id="rId6" action="ppaction://hlinksldjump"/>
              </a:rPr>
              <a:t>Configuration Management Features</a:t>
            </a:r>
            <a:r>
              <a:rPr lang="en-CA" dirty="0">
                <a:latin typeface="Roboto Light" panose="02000000000000000000" pitchFamily="2" charset="0"/>
                <a:ea typeface="Roboto Light" panose="02000000000000000000" pitchFamily="2" charset="0"/>
                <a:cs typeface="Arial" panose="020B0604020202020204" pitchFamily="34" charset="0"/>
              </a:rPr>
              <a:t> for mapping services and service utilization to financial information. </a:t>
            </a:r>
          </a:p>
        </p:txBody>
      </p:sp>
      <p:sp>
        <p:nvSpPr>
          <p:cNvPr id="11" name="Text Placeholder 3">
            <a:extLst>
              <a:ext uri="{FF2B5EF4-FFF2-40B4-BE49-F238E27FC236}">
                <a16:creationId xmlns:a16="http://schemas.microsoft.com/office/drawing/2014/main" id="{7682F131-8DCD-4328-BE07-11989245C9A4}"/>
              </a:ext>
            </a:extLst>
          </p:cNvPr>
          <p:cNvSpPr txBox="1">
            <a:spLocks/>
          </p:cNvSpPr>
          <p:nvPr/>
        </p:nvSpPr>
        <p:spPr>
          <a:xfrm>
            <a:off x="3559886" y="936524"/>
            <a:ext cx="5795781" cy="1043551"/>
          </a:xfrm>
          <a:prstGeom prst="rect">
            <a:avLst/>
          </a:prstGeom>
        </p:spPr>
        <p:txBody>
          <a:bodyPr lIns="0" tIns="0" rIns="0" bIns="0" numCol="1" spcCol="292608" anchor="t"/>
          <a:lstStyle>
            <a:lvl1pPr marL="179370" indent="-179370" algn="l" defTabSz="914309" rtl="0" eaLnBrk="1" latinLnBrk="0" hangingPunct="1">
              <a:lnSpc>
                <a:spcPct val="110000"/>
              </a:lnSpc>
              <a:spcBef>
                <a:spcPts val="10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latin typeface="Roboto Light" panose="02000000000000000000" pitchFamily="2" charset="0"/>
                <a:ea typeface="Roboto Light" panose="02000000000000000000" pitchFamily="2" charset="0"/>
                <a:cs typeface="Arial" panose="020B0604020202020204" pitchFamily="34" charset="0"/>
              </a:rPr>
              <a:t>Gain visibility into IT spending, not just for OpEx and CapEx, but for separating “lights on” technology from innovation, for knowing how different services are funded, and to quickly analyze why and where actual spending has deviated from budget. </a:t>
            </a:r>
          </a:p>
        </p:txBody>
      </p:sp>
      <p:sp>
        <p:nvSpPr>
          <p:cNvPr id="12" name="Title 4">
            <a:extLst>
              <a:ext uri="{FF2B5EF4-FFF2-40B4-BE49-F238E27FC236}">
                <a16:creationId xmlns:a16="http://schemas.microsoft.com/office/drawing/2014/main" id="{B4960B53-248C-417E-AB7D-447BAB7CE584}"/>
              </a:ext>
            </a:extLst>
          </p:cNvPr>
          <p:cNvSpPr txBox="1">
            <a:spLocks/>
          </p:cNvSpPr>
          <p:nvPr/>
        </p:nvSpPr>
        <p:spPr>
          <a:xfrm>
            <a:off x="3557038" y="447333"/>
            <a:ext cx="6338866" cy="443646"/>
          </a:xfrm>
          <a:prstGeom prst="rect">
            <a:avLst/>
          </a:prstGeom>
        </p:spPr>
        <p:txBody>
          <a:bodyPr vert="horz" lIns="0" tIns="0" rIns="0" bIns="0" rtlCol="0" anchor="t" anchorCtr="0">
            <a:noAutofit/>
          </a:bodyPr>
          <a:lstStyle>
            <a:lvl1pPr algn="l" defTabSz="914309" rtl="0" eaLnBrk="1" latinLnBrk="0" hangingPunct="1">
              <a:lnSpc>
                <a:spcPct val="90000"/>
              </a:lnSpc>
              <a:spcBef>
                <a:spcPct val="0"/>
              </a:spcBef>
              <a:buNone/>
              <a:defRPr sz="4000" b="0" i="0" kern="1200">
                <a:solidFill>
                  <a:schemeClr val="bg1"/>
                </a:solidFill>
                <a:latin typeface="Montserrat SemiBold" pitchFamily="2" charset="77"/>
                <a:ea typeface="+mj-ea"/>
                <a:cs typeface="Arial" panose="020B0604020202020204" pitchFamily="34" charset="0"/>
              </a:defRPr>
            </a:lvl1pPr>
          </a:lstStyle>
          <a:p>
            <a:r>
              <a:rPr lang="en-US" sz="2800" dirty="0">
                <a:solidFill>
                  <a:schemeClr val="accent1"/>
                </a:solidFill>
              </a:rPr>
              <a:t>IT Finance</a:t>
            </a:r>
            <a:endParaRPr lang="en-CA" sz="2800" dirty="0">
              <a:solidFill>
                <a:schemeClr val="accent1"/>
              </a:solidFill>
            </a:endParaRPr>
          </a:p>
        </p:txBody>
      </p:sp>
      <mc:AlternateContent xmlns:mc="http://schemas.openxmlformats.org/markup-compatibility/2006" xmlns:pslz="http://schemas.microsoft.com/office/powerpoint/2016/slidezoom">
        <mc:Choice Requires="pslz">
          <p:graphicFrame>
            <p:nvGraphicFramePr>
              <p:cNvPr id="14" name="Slide Zoom 13">
                <a:extLst>
                  <a:ext uri="{FF2B5EF4-FFF2-40B4-BE49-F238E27FC236}">
                    <a16:creationId xmlns:a16="http://schemas.microsoft.com/office/drawing/2014/main" id="{4A67B35E-04DA-45B5-A59C-D9E91EEC41A6}"/>
                  </a:ext>
                </a:extLst>
              </p:cNvPr>
              <p:cNvGraphicFramePr>
                <a:graphicFrameLocks noChangeAspect="1"/>
              </p:cNvGraphicFramePr>
              <p:nvPr>
                <p:extLst>
                  <p:ext uri="{D42A27DB-BD31-4B8C-83A1-F6EECF244321}">
                    <p14:modId xmlns:p14="http://schemas.microsoft.com/office/powerpoint/2010/main" val="275640252"/>
                  </p:ext>
                </p:extLst>
              </p:nvPr>
            </p:nvGraphicFramePr>
            <p:xfrm>
              <a:off x="9319815" y="1891859"/>
              <a:ext cx="2474252" cy="1391767"/>
            </p:xfrm>
            <a:graphic>
              <a:graphicData uri="http://schemas.microsoft.com/office/powerpoint/2016/slidezoom">
                <pslz:sldZm>
                  <pslz:sldZmObj sldId="4402" cId="2952888998">
                    <pslz:zmPr id="{0125F11F-3643-4BD2-AC7A-0F9F2741A57F}" returnToParent="0" transitionDur="1000">
                      <p166:blipFill xmlns:p166="http://schemas.microsoft.com/office/powerpoint/2016/6/main">
                        <a:blip r:embed="rId7"/>
                        <a:stretch>
                          <a:fillRect/>
                        </a:stretch>
                      </p166:blipFill>
                      <p166:spPr xmlns:p166="http://schemas.microsoft.com/office/powerpoint/2016/6/main">
                        <a:xfrm>
                          <a:off x="0" y="0"/>
                          <a:ext cx="2474252" cy="1391767"/>
                        </a:xfrm>
                        <a:prstGeom prst="rect">
                          <a:avLst/>
                        </a:prstGeom>
                        <a:ln w="9525">
                          <a:solidFill>
                            <a:schemeClr val="bg1">
                              <a:lumMod val="50000"/>
                            </a:schemeClr>
                          </a:solidFill>
                        </a:ln>
                      </p166:spPr>
                    </pslz:zmPr>
                  </pslz:sldZmObj>
                </pslz:sldZm>
              </a:graphicData>
            </a:graphic>
          </p:graphicFrame>
        </mc:Choice>
        <mc:Fallback xmlns="">
          <p:pic>
            <p:nvPicPr>
              <p:cNvPr id="14" name="Slide Zoom 13">
                <a:hlinkClick r:id="rId9" action="ppaction://hlinksldjump"/>
                <a:extLst>
                  <a:ext uri="{FF2B5EF4-FFF2-40B4-BE49-F238E27FC236}">
                    <a16:creationId xmlns:a16="http://schemas.microsoft.com/office/drawing/2014/main" id="{4A67B35E-04DA-45B5-A59C-D9E91EEC41A6}"/>
                  </a:ext>
                </a:extLst>
              </p:cNvPr>
              <p:cNvPicPr>
                <a:picLocks noGrp="1" noRot="1" noChangeAspect="1" noMove="1" noResize="1" noEditPoints="1" noAdjustHandles="1" noChangeArrowheads="1" noChangeShapeType="1"/>
              </p:cNvPicPr>
              <p:nvPr/>
            </p:nvPicPr>
            <p:blipFill>
              <a:blip r:embed="rId10"/>
              <a:stretch>
                <a:fillRect/>
              </a:stretch>
            </p:blipFill>
            <p:spPr>
              <a:xfrm>
                <a:off x="9319815" y="1891859"/>
                <a:ext cx="2474252" cy="1391767"/>
              </a:xfrm>
              <a:prstGeom prst="rect">
                <a:avLst/>
              </a:prstGeom>
              <a:ln w="9525">
                <a:solidFill>
                  <a:schemeClr val="bg1">
                    <a:lumMod val="50000"/>
                  </a:schemeClr>
                </a:solidFill>
              </a:ln>
            </p:spPr>
          </p:pic>
        </mc:Fallback>
      </mc:AlternateContent>
      <mc:AlternateContent xmlns:mc="http://schemas.openxmlformats.org/markup-compatibility/2006" xmlns:pslz="http://schemas.microsoft.com/office/powerpoint/2016/slidezoom">
        <mc:Choice Requires="pslz">
          <p:graphicFrame>
            <p:nvGraphicFramePr>
              <p:cNvPr id="16" name="Slide Zoom 15">
                <a:extLst>
                  <a:ext uri="{FF2B5EF4-FFF2-40B4-BE49-F238E27FC236}">
                    <a16:creationId xmlns:a16="http://schemas.microsoft.com/office/drawing/2014/main" id="{C9CC70BF-9058-4711-9215-EAD12F4B593F}"/>
                  </a:ext>
                </a:extLst>
              </p:cNvPr>
              <p:cNvGraphicFramePr>
                <a:graphicFrameLocks noChangeAspect="1"/>
              </p:cNvGraphicFramePr>
              <p:nvPr>
                <p:extLst>
                  <p:ext uri="{D42A27DB-BD31-4B8C-83A1-F6EECF244321}">
                    <p14:modId xmlns:p14="http://schemas.microsoft.com/office/powerpoint/2010/main" val="4120777219"/>
                  </p:ext>
                </p:extLst>
              </p:nvPr>
            </p:nvGraphicFramePr>
            <p:xfrm>
              <a:off x="8972681" y="2730059"/>
              <a:ext cx="2474252" cy="1391767"/>
            </p:xfrm>
            <a:graphic>
              <a:graphicData uri="http://schemas.microsoft.com/office/powerpoint/2016/slidezoom">
                <pslz:sldZm>
                  <pslz:sldZmObj sldId="4398" cId="506467154">
                    <pslz:zmPr id="{33644BD8-2A4A-4083-80D6-A5B4CA67AFFD}" returnToParent="0" transitionDur="1000">
                      <p166:blipFill xmlns:p166="http://schemas.microsoft.com/office/powerpoint/2016/6/main">
                        <a:blip r:embed="rId11"/>
                        <a:stretch>
                          <a:fillRect/>
                        </a:stretch>
                      </p166:blipFill>
                      <p166:spPr xmlns:p166="http://schemas.microsoft.com/office/powerpoint/2016/6/main">
                        <a:xfrm>
                          <a:off x="0" y="0"/>
                          <a:ext cx="2474252" cy="1391767"/>
                        </a:xfrm>
                        <a:prstGeom prst="rect">
                          <a:avLst/>
                        </a:prstGeom>
                        <a:ln w="9525">
                          <a:solidFill>
                            <a:schemeClr val="bg1">
                              <a:lumMod val="50000"/>
                            </a:schemeClr>
                          </a:solidFill>
                        </a:ln>
                      </p166:spPr>
                    </pslz:zmPr>
                  </pslz:sldZmObj>
                </pslz:sldZm>
              </a:graphicData>
            </a:graphic>
          </p:graphicFrame>
        </mc:Choice>
        <mc:Fallback xmlns="">
          <p:pic>
            <p:nvPicPr>
              <p:cNvPr id="16" name="Slide Zoom 15">
                <a:hlinkClick r:id="rId12" action="ppaction://hlinksldjump"/>
                <a:extLst>
                  <a:ext uri="{FF2B5EF4-FFF2-40B4-BE49-F238E27FC236}">
                    <a16:creationId xmlns:a16="http://schemas.microsoft.com/office/drawing/2014/main" id="{C9CC70BF-9058-4711-9215-EAD12F4B593F}"/>
                  </a:ext>
                </a:extLst>
              </p:cNvPr>
              <p:cNvPicPr>
                <a:picLocks noGrp="1" noRot="1" noChangeAspect="1" noMove="1" noResize="1" noEditPoints="1" noAdjustHandles="1" noChangeArrowheads="1" noChangeShapeType="1"/>
              </p:cNvPicPr>
              <p:nvPr/>
            </p:nvPicPr>
            <p:blipFill>
              <a:blip r:embed="rId13"/>
              <a:stretch>
                <a:fillRect/>
              </a:stretch>
            </p:blipFill>
            <p:spPr>
              <a:xfrm>
                <a:off x="8972681" y="2730059"/>
                <a:ext cx="2474252" cy="1391767"/>
              </a:xfrm>
              <a:prstGeom prst="rect">
                <a:avLst/>
              </a:prstGeom>
              <a:ln w="9525">
                <a:solidFill>
                  <a:schemeClr val="bg1">
                    <a:lumMod val="50000"/>
                  </a:schemeClr>
                </a:solidFill>
              </a:ln>
            </p:spPr>
          </p:pic>
        </mc:Fallback>
      </mc:AlternateContent>
      <mc:AlternateContent xmlns:mc="http://schemas.openxmlformats.org/markup-compatibility/2006" xmlns:pslz="http://schemas.microsoft.com/office/powerpoint/2016/slidezoom">
        <mc:Choice Requires="pslz">
          <p:graphicFrame>
            <p:nvGraphicFramePr>
              <p:cNvPr id="18" name="Slide Zoom 17">
                <a:extLst>
                  <a:ext uri="{FF2B5EF4-FFF2-40B4-BE49-F238E27FC236}">
                    <a16:creationId xmlns:a16="http://schemas.microsoft.com/office/drawing/2014/main" id="{8620AC68-C438-4CB2-AA0B-390281C9A1ED}"/>
                  </a:ext>
                </a:extLst>
              </p:cNvPr>
              <p:cNvGraphicFramePr>
                <a:graphicFrameLocks noChangeAspect="1"/>
              </p:cNvGraphicFramePr>
              <p:nvPr>
                <p:extLst>
                  <p:ext uri="{D42A27DB-BD31-4B8C-83A1-F6EECF244321}">
                    <p14:modId xmlns:p14="http://schemas.microsoft.com/office/powerpoint/2010/main" val="1346605067"/>
                  </p:ext>
                </p:extLst>
              </p:nvPr>
            </p:nvGraphicFramePr>
            <p:xfrm>
              <a:off x="9489148" y="3441259"/>
              <a:ext cx="2474252" cy="1391767"/>
            </p:xfrm>
            <a:graphic>
              <a:graphicData uri="http://schemas.microsoft.com/office/powerpoint/2016/slidezoom">
                <pslz:sldZm>
                  <pslz:sldZmObj sldId="4403" cId="1529656010">
                    <pslz:zmPr id="{71846226-7F0B-48E3-81FB-8894E2E2F00C}" returnToParent="0" transitionDur="1000">
                      <p166:blipFill xmlns:p166="http://schemas.microsoft.com/office/powerpoint/2016/6/main">
                        <a:blip r:embed="rId14"/>
                        <a:stretch>
                          <a:fillRect/>
                        </a:stretch>
                      </p166:blipFill>
                      <p166:spPr xmlns:p166="http://schemas.microsoft.com/office/powerpoint/2016/6/main">
                        <a:xfrm>
                          <a:off x="0" y="0"/>
                          <a:ext cx="2474252" cy="1391767"/>
                        </a:xfrm>
                        <a:prstGeom prst="rect">
                          <a:avLst/>
                        </a:prstGeom>
                        <a:ln w="9525">
                          <a:solidFill>
                            <a:schemeClr val="bg1">
                              <a:lumMod val="50000"/>
                            </a:schemeClr>
                          </a:solidFill>
                        </a:ln>
                      </p166:spPr>
                    </pslz:zmPr>
                  </pslz:sldZmObj>
                </pslz:sldZm>
              </a:graphicData>
            </a:graphic>
          </p:graphicFrame>
        </mc:Choice>
        <mc:Fallback xmlns="">
          <p:pic>
            <p:nvPicPr>
              <p:cNvPr id="18" name="Slide Zoom 17">
                <a:hlinkClick r:id="rId15" action="ppaction://hlinksldjump"/>
                <a:extLst>
                  <a:ext uri="{FF2B5EF4-FFF2-40B4-BE49-F238E27FC236}">
                    <a16:creationId xmlns:a16="http://schemas.microsoft.com/office/drawing/2014/main" id="{8620AC68-C438-4CB2-AA0B-390281C9A1ED}"/>
                  </a:ext>
                </a:extLst>
              </p:cNvPr>
              <p:cNvPicPr>
                <a:picLocks noGrp="1" noRot="1" noChangeAspect="1" noMove="1" noResize="1" noEditPoints="1" noAdjustHandles="1" noChangeArrowheads="1" noChangeShapeType="1"/>
              </p:cNvPicPr>
              <p:nvPr/>
            </p:nvPicPr>
            <p:blipFill>
              <a:blip r:embed="rId16"/>
              <a:stretch>
                <a:fillRect/>
              </a:stretch>
            </p:blipFill>
            <p:spPr>
              <a:xfrm>
                <a:off x="9489148" y="3441259"/>
                <a:ext cx="2474252" cy="1391767"/>
              </a:xfrm>
              <a:prstGeom prst="rect">
                <a:avLst/>
              </a:prstGeom>
              <a:ln w="9525">
                <a:solidFill>
                  <a:schemeClr val="bg1">
                    <a:lumMod val="50000"/>
                  </a:schemeClr>
                </a:solidFill>
              </a:ln>
            </p:spPr>
          </p:pic>
        </mc:Fallback>
      </mc:AlternateContent>
      <mc:AlternateContent xmlns:mc="http://schemas.openxmlformats.org/markup-compatibility/2006" xmlns:pslz="http://schemas.microsoft.com/office/powerpoint/2016/slidezoom">
        <mc:Choice Requires="pslz">
          <p:graphicFrame>
            <p:nvGraphicFramePr>
              <p:cNvPr id="20" name="Slide Zoom 19">
                <a:extLst>
                  <a:ext uri="{FF2B5EF4-FFF2-40B4-BE49-F238E27FC236}">
                    <a16:creationId xmlns:a16="http://schemas.microsoft.com/office/drawing/2014/main" id="{06E3178A-A294-42F8-BEB9-3319B19F7458}"/>
                  </a:ext>
                </a:extLst>
              </p:cNvPr>
              <p:cNvGraphicFramePr>
                <a:graphicFrameLocks noChangeAspect="1"/>
              </p:cNvGraphicFramePr>
              <p:nvPr>
                <p:extLst>
                  <p:ext uri="{D42A27DB-BD31-4B8C-83A1-F6EECF244321}">
                    <p14:modId xmlns:p14="http://schemas.microsoft.com/office/powerpoint/2010/main" val="1480629541"/>
                  </p:ext>
                </p:extLst>
              </p:nvPr>
            </p:nvGraphicFramePr>
            <p:xfrm>
              <a:off x="9008253" y="4181811"/>
              <a:ext cx="2474252" cy="1391767"/>
            </p:xfrm>
            <a:graphic>
              <a:graphicData uri="http://schemas.microsoft.com/office/powerpoint/2016/slidezoom">
                <pslz:sldZm>
                  <pslz:sldZmObj sldId="4397" cId="907348618">
                    <pslz:zmPr id="{BBD4F8C2-5039-4897-AD7F-E31C7DA81E3C}" returnToParent="0" transitionDur="1000">
                      <p166:blipFill xmlns:p166="http://schemas.microsoft.com/office/powerpoint/2016/6/main">
                        <a:blip r:embed="rId17"/>
                        <a:stretch>
                          <a:fillRect/>
                        </a:stretch>
                      </p166:blipFill>
                      <p166:spPr xmlns:p166="http://schemas.microsoft.com/office/powerpoint/2016/6/main">
                        <a:xfrm>
                          <a:off x="0" y="0"/>
                          <a:ext cx="2474252" cy="1391767"/>
                        </a:xfrm>
                        <a:prstGeom prst="rect">
                          <a:avLst/>
                        </a:prstGeom>
                        <a:ln w="9525">
                          <a:solidFill>
                            <a:schemeClr val="bg1">
                              <a:lumMod val="50000"/>
                            </a:schemeClr>
                          </a:solidFill>
                        </a:ln>
                      </p166:spPr>
                    </pslz:zmPr>
                  </pslz:sldZmObj>
                </pslz:sldZm>
              </a:graphicData>
            </a:graphic>
          </p:graphicFrame>
        </mc:Choice>
        <mc:Fallback xmlns="">
          <p:pic>
            <p:nvPicPr>
              <p:cNvPr id="20" name="Slide Zoom 19">
                <a:hlinkClick r:id="rId18" action="ppaction://hlinksldjump"/>
                <a:extLst>
                  <a:ext uri="{FF2B5EF4-FFF2-40B4-BE49-F238E27FC236}">
                    <a16:creationId xmlns:a16="http://schemas.microsoft.com/office/drawing/2014/main" id="{06E3178A-A294-42F8-BEB9-3319B19F7458}"/>
                  </a:ext>
                </a:extLst>
              </p:cNvPr>
              <p:cNvPicPr>
                <a:picLocks noGrp="1" noRot="1" noChangeAspect="1" noMove="1" noResize="1" noEditPoints="1" noAdjustHandles="1" noChangeArrowheads="1" noChangeShapeType="1"/>
              </p:cNvPicPr>
              <p:nvPr/>
            </p:nvPicPr>
            <p:blipFill>
              <a:blip r:embed="rId19"/>
              <a:stretch>
                <a:fillRect/>
              </a:stretch>
            </p:blipFill>
            <p:spPr>
              <a:xfrm>
                <a:off x="9008253" y="4181811"/>
                <a:ext cx="2474252" cy="1391767"/>
              </a:xfrm>
              <a:prstGeom prst="rect">
                <a:avLst/>
              </a:prstGeom>
              <a:ln w="9525">
                <a:solidFill>
                  <a:schemeClr val="bg1">
                    <a:lumMod val="50000"/>
                  </a:schemeClr>
                </a:solidFill>
              </a:ln>
            </p:spPr>
          </p:pic>
        </mc:Fallback>
      </mc:AlternateContent>
      <mc:AlternateContent xmlns:mc="http://schemas.openxmlformats.org/markup-compatibility/2006" xmlns:pslz="http://schemas.microsoft.com/office/powerpoint/2016/slidezoom">
        <mc:Choice Requires="pslz">
          <p:graphicFrame>
            <p:nvGraphicFramePr>
              <p:cNvPr id="22" name="Slide Zoom 21">
                <a:extLst>
                  <a:ext uri="{FF2B5EF4-FFF2-40B4-BE49-F238E27FC236}">
                    <a16:creationId xmlns:a16="http://schemas.microsoft.com/office/drawing/2014/main" id="{A86BA5C8-5595-4BD5-8DBA-432589C3260F}"/>
                  </a:ext>
                </a:extLst>
              </p:cNvPr>
              <p:cNvGraphicFramePr>
                <a:graphicFrameLocks noChangeAspect="1"/>
              </p:cNvGraphicFramePr>
              <p:nvPr>
                <p:extLst>
                  <p:ext uri="{D42A27DB-BD31-4B8C-83A1-F6EECF244321}">
                    <p14:modId xmlns:p14="http://schemas.microsoft.com/office/powerpoint/2010/main" val="959035850"/>
                  </p:ext>
                </p:extLst>
              </p:nvPr>
            </p:nvGraphicFramePr>
            <p:xfrm>
              <a:off x="9475193" y="4936067"/>
              <a:ext cx="2474252" cy="1391767"/>
            </p:xfrm>
            <a:graphic>
              <a:graphicData uri="http://schemas.microsoft.com/office/powerpoint/2016/slidezoom">
                <pslz:sldZm>
                  <pslz:sldZmObj sldId="4399" cId="3454200494">
                    <pslz:zmPr id="{E1BB1BD6-58D8-45BE-A8D2-D26969D8620D}" returnToParent="0" transitionDur="1000">
                      <p166:blipFill xmlns:p166="http://schemas.microsoft.com/office/powerpoint/2016/6/main">
                        <a:blip r:embed="rId20"/>
                        <a:stretch>
                          <a:fillRect/>
                        </a:stretch>
                      </p166:blipFill>
                      <p166:spPr xmlns:p166="http://schemas.microsoft.com/office/powerpoint/2016/6/main">
                        <a:xfrm>
                          <a:off x="0" y="0"/>
                          <a:ext cx="2474252" cy="1391767"/>
                        </a:xfrm>
                        <a:prstGeom prst="rect">
                          <a:avLst/>
                        </a:prstGeom>
                        <a:ln w="9525">
                          <a:solidFill>
                            <a:schemeClr val="bg1">
                              <a:lumMod val="50000"/>
                            </a:schemeClr>
                          </a:solidFill>
                        </a:ln>
                      </p166:spPr>
                    </pslz:zmPr>
                  </pslz:sldZmObj>
                </pslz:sldZm>
              </a:graphicData>
            </a:graphic>
          </p:graphicFrame>
        </mc:Choice>
        <mc:Fallback xmlns="">
          <p:pic>
            <p:nvPicPr>
              <p:cNvPr id="22" name="Slide Zoom 21">
                <a:hlinkClick r:id="rId21" action="ppaction://hlinksldjump"/>
                <a:extLst>
                  <a:ext uri="{FF2B5EF4-FFF2-40B4-BE49-F238E27FC236}">
                    <a16:creationId xmlns:a16="http://schemas.microsoft.com/office/drawing/2014/main" id="{A86BA5C8-5595-4BD5-8DBA-432589C3260F}"/>
                  </a:ext>
                </a:extLst>
              </p:cNvPr>
              <p:cNvPicPr>
                <a:picLocks noGrp="1" noRot="1" noChangeAspect="1" noMove="1" noResize="1" noEditPoints="1" noAdjustHandles="1" noChangeArrowheads="1" noChangeShapeType="1"/>
              </p:cNvPicPr>
              <p:nvPr/>
            </p:nvPicPr>
            <p:blipFill>
              <a:blip r:embed="rId22"/>
              <a:stretch>
                <a:fillRect/>
              </a:stretch>
            </p:blipFill>
            <p:spPr>
              <a:xfrm>
                <a:off x="9475193" y="4936067"/>
                <a:ext cx="2474252" cy="1391767"/>
              </a:xfrm>
              <a:prstGeom prst="rect">
                <a:avLst/>
              </a:prstGeom>
              <a:ln w="9525">
                <a:solidFill>
                  <a:schemeClr val="bg1">
                    <a:lumMod val="50000"/>
                  </a:schemeClr>
                </a:solidFill>
              </a:ln>
            </p:spPr>
          </p:pic>
        </mc:Fallback>
      </mc:AlternateContent>
      <p:sp>
        <p:nvSpPr>
          <p:cNvPr id="35" name="TextBox 34">
            <a:extLst>
              <a:ext uri="{FF2B5EF4-FFF2-40B4-BE49-F238E27FC236}">
                <a16:creationId xmlns:a16="http://schemas.microsoft.com/office/drawing/2014/main" id="{6C557B6B-C548-47C3-A235-D992F4B0D8E5}"/>
              </a:ext>
            </a:extLst>
          </p:cNvPr>
          <p:cNvSpPr txBox="1"/>
          <p:nvPr/>
        </p:nvSpPr>
        <p:spPr>
          <a:xfrm>
            <a:off x="359453" y="6491810"/>
            <a:ext cx="2329873" cy="329654"/>
          </a:xfrm>
          <a:prstGeom prst="rect">
            <a:avLst/>
          </a:prstGeom>
        </p:spPr>
        <p:txBody>
          <a:bodyPr wrap="square" lIns="0" tIns="0" rIns="0" bIns="0" numCol="1" spcCol="360000" rtlCol="0">
            <a:noAutofit/>
          </a:bodyPr>
          <a:lstStyle/>
          <a:p>
            <a:pPr algn="l">
              <a:lnSpc>
                <a:spcPct val="110000"/>
              </a:lnSpc>
              <a:tabLst/>
            </a:pPr>
            <a:r>
              <a:rPr lang="en-US" sz="1200" dirty="0">
                <a:solidFill>
                  <a:schemeClr val="tx1">
                    <a:lumMod val="50000"/>
                  </a:schemeClr>
                </a:solidFill>
                <a:latin typeface="Roboto Condensed Light" panose="02000000000000000000" pitchFamily="2" charset="0"/>
                <a:ea typeface="Roboto Condensed Light" panose="02000000000000000000" pitchFamily="2" charset="0"/>
              </a:rPr>
              <a:t>Source: HDI, 2021 Ticket Metrics</a:t>
            </a:r>
            <a:endParaRPr lang="en-CA" sz="12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44" name="TextBox 43">
            <a:extLst>
              <a:ext uri="{FF2B5EF4-FFF2-40B4-BE49-F238E27FC236}">
                <a16:creationId xmlns:a16="http://schemas.microsoft.com/office/drawing/2014/main" id="{FFF5B862-39DB-42D5-9CFD-9F5F31926FE1}"/>
              </a:ext>
            </a:extLst>
          </p:cNvPr>
          <p:cNvSpPr txBox="1"/>
          <p:nvPr/>
        </p:nvSpPr>
        <p:spPr>
          <a:xfrm>
            <a:off x="331709" y="4900248"/>
            <a:ext cx="2690765" cy="1816902"/>
          </a:xfrm>
          <a:prstGeom prst="rect">
            <a:avLst/>
          </a:prstGeom>
        </p:spPr>
        <p:txBody>
          <a:bodyPr wrap="square" lIns="0" tIns="0" rIns="0" bIns="0" numCol="1" spcCol="360000" rtlCol="0">
            <a:noAutofit/>
          </a:bodyPr>
          <a:lstStyle/>
          <a:p>
            <a:pPr algn="l">
              <a:lnSpc>
                <a:spcPct val="110000"/>
              </a:lnSpc>
              <a:tabLst/>
            </a:pPr>
            <a:r>
              <a:rPr lang="en-US" sz="1400" dirty="0">
                <a:solidFill>
                  <a:schemeClr val="bg2"/>
                </a:solidFill>
                <a:ea typeface="Roboto Condensed Light" panose="02000000000000000000" pitchFamily="2" charset="0"/>
              </a:rPr>
              <a:t>On average, the cost of a level 1 support ticket resolution is $22 when there is agent intervention.  This drops to just $2 when self-service is deployed.  The goal is to migrate technicians to high value tasks.</a:t>
            </a:r>
            <a:endParaRPr lang="en-CA" sz="1400" b="1" dirty="0">
              <a:solidFill>
                <a:schemeClr val="bg2"/>
              </a:solidFill>
              <a:ea typeface="Roboto Condensed Light" panose="02000000000000000000" pitchFamily="2" charset="0"/>
            </a:endParaRPr>
          </a:p>
        </p:txBody>
      </p:sp>
      <p:grpSp>
        <p:nvGrpSpPr>
          <p:cNvPr id="23" name="Group 22">
            <a:extLst>
              <a:ext uri="{FF2B5EF4-FFF2-40B4-BE49-F238E27FC236}">
                <a16:creationId xmlns:a16="http://schemas.microsoft.com/office/drawing/2014/main" id="{B5F4D4E1-C030-4D84-B438-5A2F04062E7F}"/>
              </a:ext>
            </a:extLst>
          </p:cNvPr>
          <p:cNvGrpSpPr/>
          <p:nvPr/>
        </p:nvGrpSpPr>
        <p:grpSpPr>
          <a:xfrm>
            <a:off x="3389675" y="5565869"/>
            <a:ext cx="5550867" cy="1235385"/>
            <a:chOff x="469425" y="5628820"/>
            <a:chExt cx="4316454" cy="655841"/>
          </a:xfrm>
        </p:grpSpPr>
        <p:sp>
          <p:nvSpPr>
            <p:cNvPr id="24" name="Rectangle 23">
              <a:extLst>
                <a:ext uri="{FF2B5EF4-FFF2-40B4-BE49-F238E27FC236}">
                  <a16:creationId xmlns:a16="http://schemas.microsoft.com/office/drawing/2014/main" id="{158106C4-8901-4401-B2A6-B0C61E23E016}"/>
                </a:ext>
              </a:extLst>
            </p:cNvPr>
            <p:cNvSpPr/>
            <p:nvPr/>
          </p:nvSpPr>
          <p:spPr>
            <a:xfrm>
              <a:off x="1018785" y="5628820"/>
              <a:ext cx="3767094" cy="655841"/>
            </a:xfrm>
            <a:prstGeom prst="rect">
              <a:avLst/>
            </a:prstGeom>
            <a:solidFill>
              <a:srgbClr val="299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54437"/>
              <a:r>
                <a:rPr lang="en-US" sz="1200" b="1" dirty="0">
                  <a:solidFill>
                    <a:srgbClr val="FFFFFF"/>
                  </a:solidFill>
                  <a:ea typeface="Roboto Condensed Light" panose="02000000000000000000" pitchFamily="2" charset="0"/>
                </a:rPr>
                <a:t>Related Info-Tech Research: </a:t>
              </a:r>
              <a:r>
                <a:rPr lang="en-CA" sz="1200" b="0" i="1" u="none" strike="noStrike" dirty="0">
                  <a:solidFill>
                    <a:schemeClr val="bg1"/>
                  </a:solidFill>
                  <a:effectLst/>
                  <a:ea typeface="Roboto Condensed Light" panose="02000000000000000000" pitchFamily="2" charset="0"/>
                  <a:hlinkClick r:id="rId23">
                    <a:extLst>
                      <a:ext uri="{A12FA001-AC4F-418D-AE19-62706E023703}">
                        <ahyp:hlinkClr xmlns:ahyp="http://schemas.microsoft.com/office/drawing/2018/hyperlinkcolor" val="tx"/>
                      </a:ext>
                    </a:extLst>
                  </a:hlinkClick>
                </a:rPr>
                <a:t>Implement Software Asset Management</a:t>
              </a:r>
              <a:r>
                <a:rPr lang="en-CA" sz="1200" b="0" i="0" u="none" strike="noStrike" dirty="0">
                  <a:solidFill>
                    <a:schemeClr val="bg1"/>
                  </a:solidFill>
                  <a:effectLst/>
                  <a:ea typeface="Roboto Condensed Light" panose="02000000000000000000" pitchFamily="2" charset="0"/>
                </a:rPr>
                <a:t>, </a:t>
              </a:r>
              <a:r>
                <a:rPr lang="en-CA" sz="1200" b="0" i="1" u="none" strike="noStrike" dirty="0">
                  <a:solidFill>
                    <a:schemeClr val="bg1"/>
                  </a:solidFill>
                  <a:effectLst/>
                  <a:ea typeface="Roboto Condensed Light" panose="02000000000000000000" pitchFamily="2" charset="0"/>
                  <a:hlinkClick r:id="rId24">
                    <a:extLst>
                      <a:ext uri="{A12FA001-AC4F-418D-AE19-62706E023703}">
                        <ahyp:hlinkClr xmlns:ahyp="http://schemas.microsoft.com/office/drawing/2018/hyperlinkcolor" val="tx"/>
                      </a:ext>
                    </a:extLst>
                  </a:hlinkClick>
                </a:rPr>
                <a:t>Implement Hardware Asset Management</a:t>
              </a:r>
              <a:r>
                <a:rPr lang="en-CA" sz="1200" b="0" i="0" u="none" strike="noStrike" dirty="0">
                  <a:solidFill>
                    <a:schemeClr val="bg1"/>
                  </a:solidFill>
                  <a:effectLst/>
                  <a:ea typeface="Roboto Condensed Light" panose="02000000000000000000" pitchFamily="2" charset="0"/>
                </a:rPr>
                <a:t>, </a:t>
              </a:r>
              <a:r>
                <a:rPr lang="en-US" sz="1200" b="0" i="1" u="none" strike="noStrike" dirty="0">
                  <a:solidFill>
                    <a:schemeClr val="bg1"/>
                  </a:solidFill>
                  <a:effectLst/>
                  <a:ea typeface="Roboto Condensed Light" panose="02000000000000000000" pitchFamily="2" charset="0"/>
                  <a:hlinkClick r:id="rId25">
                    <a:extLst>
                      <a:ext uri="{A12FA001-AC4F-418D-AE19-62706E023703}">
                        <ahyp:hlinkClr xmlns:ahyp="http://schemas.microsoft.com/office/drawing/2018/hyperlinkcolor" val="tx"/>
                      </a:ext>
                    </a:extLst>
                  </a:hlinkClick>
                </a:rPr>
                <a:t>Design and Build a User-Facing Service Catalog</a:t>
              </a:r>
              <a:r>
                <a:rPr lang="en-US" sz="1200" b="0" i="0" u="none" strike="noStrike" dirty="0">
                  <a:solidFill>
                    <a:schemeClr val="bg1"/>
                  </a:solidFill>
                  <a:effectLst/>
                  <a:ea typeface="Roboto Condensed Light" panose="02000000000000000000" pitchFamily="2" charset="0"/>
                </a:rPr>
                <a:t>, </a:t>
              </a:r>
              <a:r>
                <a:rPr lang="en-US" sz="1200" b="0" i="1" u="none" strike="noStrike" dirty="0">
                  <a:solidFill>
                    <a:schemeClr val="bg1"/>
                  </a:solidFill>
                  <a:effectLst/>
                  <a:ea typeface="Roboto Condensed Light" panose="02000000000000000000" pitchFamily="2" charset="0"/>
                  <a:hlinkClick r:id="rId26">
                    <a:extLst>
                      <a:ext uri="{A12FA001-AC4F-418D-AE19-62706E023703}">
                        <ahyp:hlinkClr xmlns:ahyp="http://schemas.microsoft.com/office/drawing/2018/hyperlinkcolor" val="tx"/>
                      </a:ext>
                    </a:extLst>
                  </a:hlinkClick>
                </a:rPr>
                <a:t>Implement an IT Chargeback System</a:t>
              </a:r>
              <a:r>
                <a:rPr lang="en-US" sz="1200" b="0" i="0" u="none" strike="noStrike" dirty="0">
                  <a:solidFill>
                    <a:schemeClr val="bg1"/>
                  </a:solidFill>
                  <a:effectLst/>
                  <a:ea typeface="Roboto Condensed Light" panose="02000000000000000000" pitchFamily="2" charset="0"/>
                </a:rPr>
                <a:t>, </a:t>
              </a:r>
              <a:r>
                <a:rPr lang="en-US" sz="1200" b="0" i="1" u="none" strike="noStrike" dirty="0">
                  <a:solidFill>
                    <a:schemeClr val="bg1"/>
                  </a:solidFill>
                  <a:effectLst/>
                  <a:ea typeface="Roboto Condensed Light" panose="02000000000000000000" pitchFamily="2" charset="0"/>
                  <a:hlinkClick r:id="rId27">
                    <a:extLst>
                      <a:ext uri="{A12FA001-AC4F-418D-AE19-62706E023703}">
                        <ahyp:hlinkClr xmlns:ahyp="http://schemas.microsoft.com/office/drawing/2018/hyperlinkcolor" val="tx"/>
                      </a:ext>
                    </a:extLst>
                  </a:hlinkClick>
                </a:rPr>
                <a:t>Manage Cloud Costs: Tips &amp; Tricks</a:t>
              </a:r>
              <a:r>
                <a:rPr lang="en-US" sz="1200" b="0" i="0" u="none" strike="noStrike" dirty="0">
                  <a:solidFill>
                    <a:schemeClr val="bg1"/>
                  </a:solidFill>
                  <a:effectLst/>
                  <a:ea typeface="Roboto Condensed Light" panose="02000000000000000000" pitchFamily="2" charset="0"/>
                </a:rPr>
                <a:t>, </a:t>
              </a:r>
              <a:r>
                <a:rPr lang="en-US" sz="1200" b="0" i="1" u="none" strike="noStrike" dirty="0">
                  <a:solidFill>
                    <a:schemeClr val="bg1"/>
                  </a:solidFill>
                  <a:effectLst/>
                  <a:ea typeface="Roboto Condensed Light" panose="02000000000000000000" pitchFamily="2" charset="0"/>
                  <a:hlinkClick r:id="rId28">
                    <a:extLst>
                      <a:ext uri="{A12FA001-AC4F-418D-AE19-62706E023703}">
                        <ahyp:hlinkClr xmlns:ahyp="http://schemas.microsoft.com/office/drawing/2018/hyperlinkcolor" val="tx"/>
                      </a:ext>
                    </a:extLst>
                  </a:hlinkClick>
                </a:rPr>
                <a:t>Manage Your Vendors Before They Manage You</a:t>
              </a:r>
              <a:r>
                <a:rPr lang="en-US" sz="1200" b="1" i="1" dirty="0">
                  <a:solidFill>
                    <a:srgbClr val="FFFFFF"/>
                  </a:solidFill>
                  <a:ea typeface="Roboto Condensed Light" panose="02000000000000000000" pitchFamily="2" charset="0"/>
                </a:rPr>
                <a:t> </a:t>
              </a:r>
            </a:p>
          </p:txBody>
        </p:sp>
        <p:sp>
          <p:nvSpPr>
            <p:cNvPr id="25" name="Rectangle 24">
              <a:extLst>
                <a:ext uri="{FF2B5EF4-FFF2-40B4-BE49-F238E27FC236}">
                  <a16:creationId xmlns:a16="http://schemas.microsoft.com/office/drawing/2014/main" id="{263E45EC-C193-4E35-9886-00F3B1DBAE86}"/>
                </a:ext>
              </a:extLst>
            </p:cNvPr>
            <p:cNvSpPr>
              <a:spLocks noChangeAspect="1"/>
            </p:cNvSpPr>
            <p:nvPr/>
          </p:nvSpPr>
          <p:spPr>
            <a:xfrm>
              <a:off x="469425" y="5628820"/>
              <a:ext cx="554000" cy="65584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1600" dirty="0">
                <a:solidFill>
                  <a:srgbClr val="FFFFFF"/>
                </a:solidFill>
                <a:latin typeface="Exo" panose="02000503000000000000" pitchFamily="2" charset="77"/>
              </a:endParaRPr>
            </a:p>
          </p:txBody>
        </p:sp>
      </p:grpSp>
      <p:pic>
        <p:nvPicPr>
          <p:cNvPr id="28" name="Picture 27">
            <a:extLst>
              <a:ext uri="{FF2B5EF4-FFF2-40B4-BE49-F238E27FC236}">
                <a16:creationId xmlns:a16="http://schemas.microsoft.com/office/drawing/2014/main" id="{ADB6E945-33CD-4823-B486-4D7AAA07CB7D}"/>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rot="5400000">
            <a:off x="3536141" y="5685428"/>
            <a:ext cx="441078" cy="451134"/>
          </a:xfrm>
          <a:prstGeom prst="rect">
            <a:avLst/>
          </a:prstGeom>
        </p:spPr>
      </p:pic>
      <p:sp>
        <p:nvSpPr>
          <p:cNvPr id="4" name="Arrow: Down 3">
            <a:extLst>
              <a:ext uri="{FF2B5EF4-FFF2-40B4-BE49-F238E27FC236}">
                <a16:creationId xmlns:a16="http://schemas.microsoft.com/office/drawing/2014/main" id="{E3EA3EA9-78B6-4F5D-858D-032C672983B2}"/>
              </a:ext>
            </a:extLst>
          </p:cNvPr>
          <p:cNvSpPr/>
          <p:nvPr/>
        </p:nvSpPr>
        <p:spPr>
          <a:xfrm>
            <a:off x="497047" y="2867199"/>
            <a:ext cx="726302" cy="872637"/>
          </a:xfrm>
          <a:prstGeom prst="down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29" name="Picture 4" descr="Related image">
            <a:extLst>
              <a:ext uri="{FF2B5EF4-FFF2-40B4-BE49-F238E27FC236}">
                <a16:creationId xmlns:a16="http://schemas.microsoft.com/office/drawing/2014/main" id="{75686754-F3AA-4E52-82A3-8EDF614B5FF1}"/>
              </a:ext>
            </a:extLst>
          </p:cNvPr>
          <p:cNvPicPr>
            <a:picLocks noChangeAspect="1" noChangeArrowheads="1"/>
          </p:cNvPicPr>
          <p:nvPr/>
        </p:nvPicPr>
        <p:blipFill>
          <a:blip r:embed="rId30">
            <a:lum bright="70000" contrast="-70000"/>
            <a:extLst>
              <a:ext uri="{BEBA8EAE-BF5A-486C-A8C5-ECC9F3942E4B}">
                <a14:imgProps xmlns:a14="http://schemas.microsoft.com/office/drawing/2010/main">
                  <a14:imgLayer r:embed="rId31">
                    <a14:imgEffect>
                      <a14:backgroundRemoval t="0" b="100000" l="18111" r="82222"/>
                    </a14:imgEffect>
                  </a14:imgLayer>
                </a14:imgProps>
              </a:ext>
              <a:ext uri="{28A0092B-C50C-407E-A947-70E740481C1C}">
                <a14:useLocalDpi xmlns:a14="http://schemas.microsoft.com/office/drawing/2010/main" val="0"/>
              </a:ext>
            </a:extLst>
          </a:blip>
          <a:srcRect/>
          <a:stretch>
            <a:fillRect/>
          </a:stretch>
        </p:blipFill>
        <p:spPr bwMode="auto">
          <a:xfrm>
            <a:off x="397934" y="2233845"/>
            <a:ext cx="963371" cy="55661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0B41984D-9C60-4B12-9ADD-298FDAE908D5}"/>
              </a:ext>
            </a:extLst>
          </p:cNvPr>
          <p:cNvSpPr txBox="1"/>
          <p:nvPr/>
        </p:nvSpPr>
        <p:spPr>
          <a:xfrm>
            <a:off x="1185695" y="2032473"/>
            <a:ext cx="2430518" cy="923330"/>
          </a:xfrm>
          <a:prstGeom prst="rect">
            <a:avLst/>
          </a:prstGeom>
          <a:noFill/>
        </p:spPr>
        <p:txBody>
          <a:bodyPr wrap="square" rtlCol="0">
            <a:spAutoFit/>
          </a:bodyPr>
          <a:lstStyle/>
          <a:p>
            <a:r>
              <a:rPr lang="en-US" sz="5400" b="1" dirty="0">
                <a:solidFill>
                  <a:srgbClr val="FFC000"/>
                </a:solidFill>
              </a:rPr>
              <a:t>22</a:t>
            </a:r>
          </a:p>
        </p:txBody>
      </p:sp>
      <p:pic>
        <p:nvPicPr>
          <p:cNvPr id="31" name="Picture 4" descr="Related image">
            <a:extLst>
              <a:ext uri="{FF2B5EF4-FFF2-40B4-BE49-F238E27FC236}">
                <a16:creationId xmlns:a16="http://schemas.microsoft.com/office/drawing/2014/main" id="{BDC39713-6E63-4A2A-9004-FFD37A54C195}"/>
              </a:ext>
            </a:extLst>
          </p:cNvPr>
          <p:cNvPicPr>
            <a:picLocks noChangeAspect="1" noChangeArrowheads="1"/>
          </p:cNvPicPr>
          <p:nvPr/>
        </p:nvPicPr>
        <p:blipFill>
          <a:blip r:embed="rId30">
            <a:lum bright="70000" contrast="-70000"/>
            <a:extLst>
              <a:ext uri="{BEBA8EAE-BF5A-486C-A8C5-ECC9F3942E4B}">
                <a14:imgProps xmlns:a14="http://schemas.microsoft.com/office/drawing/2010/main">
                  <a14:imgLayer r:embed="rId31">
                    <a14:imgEffect>
                      <a14:backgroundRemoval t="0" b="100000" l="18111" r="82222"/>
                    </a14:imgEffect>
                  </a14:imgLayer>
                </a14:imgProps>
              </a:ext>
              <a:ext uri="{28A0092B-C50C-407E-A947-70E740481C1C}">
                <a14:useLocalDpi xmlns:a14="http://schemas.microsoft.com/office/drawing/2010/main" val="0"/>
              </a:ext>
            </a:extLst>
          </a:blip>
          <a:srcRect/>
          <a:stretch>
            <a:fillRect/>
          </a:stretch>
        </p:blipFill>
        <p:spPr bwMode="auto">
          <a:xfrm>
            <a:off x="397933" y="3890730"/>
            <a:ext cx="963371" cy="55661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EC5D3069-9EE8-4C36-9E0C-9EFE86904862}"/>
              </a:ext>
            </a:extLst>
          </p:cNvPr>
          <p:cNvSpPr txBox="1"/>
          <p:nvPr/>
        </p:nvSpPr>
        <p:spPr>
          <a:xfrm>
            <a:off x="1237599" y="3724519"/>
            <a:ext cx="2430518" cy="923330"/>
          </a:xfrm>
          <a:prstGeom prst="rect">
            <a:avLst/>
          </a:prstGeom>
          <a:noFill/>
        </p:spPr>
        <p:txBody>
          <a:bodyPr wrap="square" rtlCol="0">
            <a:spAutoFit/>
          </a:bodyPr>
          <a:lstStyle/>
          <a:p>
            <a:r>
              <a:rPr lang="en-US" sz="5400" b="1" dirty="0">
                <a:solidFill>
                  <a:srgbClr val="FFC000"/>
                </a:solidFill>
              </a:rPr>
              <a:t>2</a:t>
            </a:r>
          </a:p>
        </p:txBody>
      </p:sp>
    </p:spTree>
    <p:extLst>
      <p:ext uri="{BB962C8B-B14F-4D97-AF65-F5344CB8AC3E}">
        <p14:creationId xmlns:p14="http://schemas.microsoft.com/office/powerpoint/2010/main" val="32352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87D-1B3A-C148-99E8-F80C50325912}"/>
              </a:ext>
            </a:extLst>
          </p:cNvPr>
          <p:cNvSpPr>
            <a:spLocks noGrp="1"/>
          </p:cNvSpPr>
          <p:nvPr>
            <p:ph type="title"/>
          </p:nvPr>
        </p:nvSpPr>
        <p:spPr/>
        <p:txBody>
          <a:bodyPr>
            <a:noAutofit/>
          </a:bodyPr>
          <a:lstStyle/>
          <a:p>
            <a:r>
              <a:rPr lang="en-US" sz="4000" dirty="0">
                <a:solidFill>
                  <a:srgbClr val="2576B7"/>
                </a:solidFill>
                <a:latin typeface="Montserrat SemiBold" panose="00000700000000000000" pitchFamily="2" charset="0"/>
              </a:rPr>
              <a:t>Analyst</a:t>
            </a:r>
            <a:br>
              <a:rPr lang="en-US" sz="4000" dirty="0">
                <a:solidFill>
                  <a:srgbClr val="2576B7"/>
                </a:solidFill>
                <a:latin typeface="Montserrat SemiBold" panose="00000700000000000000" pitchFamily="2" charset="0"/>
              </a:rPr>
            </a:br>
            <a:r>
              <a:rPr lang="en-US" sz="4000" dirty="0">
                <a:solidFill>
                  <a:srgbClr val="2576B7"/>
                </a:solidFill>
                <a:latin typeface="Montserrat SemiBold" panose="00000700000000000000" pitchFamily="2" charset="0"/>
              </a:rPr>
              <a:t>Perspective</a:t>
            </a:r>
          </a:p>
        </p:txBody>
      </p:sp>
      <p:sp>
        <p:nvSpPr>
          <p:cNvPr id="3" name="Text Placeholder 2">
            <a:extLst>
              <a:ext uri="{FF2B5EF4-FFF2-40B4-BE49-F238E27FC236}">
                <a16:creationId xmlns:a16="http://schemas.microsoft.com/office/drawing/2014/main" id="{3689B9D3-E749-9E4F-B868-F1D6E60CDACB}"/>
              </a:ext>
            </a:extLst>
          </p:cNvPr>
          <p:cNvSpPr>
            <a:spLocks noGrp="1"/>
          </p:cNvSpPr>
          <p:nvPr>
            <p:ph type="body" sz="quarter" idx="11"/>
          </p:nvPr>
        </p:nvSpPr>
        <p:spPr>
          <a:xfrm>
            <a:off x="451585" y="1789467"/>
            <a:ext cx="3271330" cy="1049986"/>
          </a:xfrm>
        </p:spPr>
        <p:txBody>
          <a:bodyPr>
            <a:noAutofit/>
          </a:bodyPr>
          <a:lstStyle/>
          <a:p>
            <a:r>
              <a:rPr lang="en-US" sz="1800" dirty="0">
                <a:cs typeface="Arial"/>
              </a:rPr>
              <a:t>ITSM solutions can be transformative with the right approach</a:t>
            </a:r>
            <a:endParaRPr lang="en-US" sz="1800" dirty="0"/>
          </a:p>
        </p:txBody>
      </p:sp>
      <p:sp>
        <p:nvSpPr>
          <p:cNvPr id="8" name="Text Placeholder 7"/>
          <p:cNvSpPr>
            <a:spLocks noGrp="1"/>
          </p:cNvSpPr>
          <p:nvPr>
            <p:ph type="body" sz="quarter" idx="13"/>
          </p:nvPr>
        </p:nvSpPr>
        <p:spPr>
          <a:xfrm>
            <a:off x="4302034" y="5058297"/>
            <a:ext cx="2839667" cy="1269682"/>
          </a:xfrm>
        </p:spPr>
        <p:txBody>
          <a:bodyPr>
            <a:noAutofit/>
          </a:bodyPr>
          <a:lstStyle/>
          <a:p>
            <a:r>
              <a:rPr lang="en-US" dirty="0">
                <a:latin typeface="+mn-lt"/>
              </a:rPr>
              <a:t>Sandi Conrad</a:t>
            </a:r>
            <a:br>
              <a:rPr lang="en-US" dirty="0">
                <a:latin typeface="+mn-lt"/>
              </a:rPr>
            </a:br>
            <a:r>
              <a:rPr lang="en-US" dirty="0">
                <a:latin typeface="+mn-lt"/>
              </a:rPr>
              <a:t>Principal Research Director</a:t>
            </a:r>
            <a:br>
              <a:rPr lang="en-US" dirty="0">
                <a:latin typeface="+mn-lt"/>
              </a:rPr>
            </a:br>
            <a:r>
              <a:rPr lang="en-US" dirty="0">
                <a:latin typeface="+mn-lt"/>
              </a:rPr>
              <a:t>Info-Tech Research Group</a:t>
            </a:r>
            <a:endParaRPr lang="en-CA" dirty="0">
              <a:latin typeface="+mn-lt"/>
            </a:endParaRPr>
          </a:p>
        </p:txBody>
      </p:sp>
      <p:sp>
        <p:nvSpPr>
          <p:cNvPr id="5" name="Text Placeholder 4">
            <a:extLst>
              <a:ext uri="{FF2B5EF4-FFF2-40B4-BE49-F238E27FC236}">
                <a16:creationId xmlns:a16="http://schemas.microsoft.com/office/drawing/2014/main" id="{6CDA48C0-BB8D-0447-AF41-29869BBEE7C7}"/>
              </a:ext>
            </a:extLst>
          </p:cNvPr>
          <p:cNvSpPr>
            <a:spLocks noGrp="1"/>
          </p:cNvSpPr>
          <p:nvPr>
            <p:ph type="body" sz="quarter" idx="14"/>
          </p:nvPr>
        </p:nvSpPr>
        <p:spPr>
          <a:xfrm>
            <a:off x="4302034" y="808246"/>
            <a:ext cx="7298921" cy="3413393"/>
          </a:xfrm>
          <a:prstGeom prst="rect">
            <a:avLst/>
          </a:prstGeom>
        </p:spPr>
        <p:txBody>
          <a:bodyPr vert="horz" lIns="0" tIns="0" rIns="0" bIns="0" rtlCol="0" anchor="t">
            <a:noAutofit/>
          </a:bodyPr>
          <a:lstStyle/>
          <a:p>
            <a:pPr marL="0" indent="0">
              <a:buNone/>
            </a:pPr>
            <a:r>
              <a:rPr lang="en-CA" sz="1200" dirty="0">
                <a:latin typeface="Roboto Light" panose="02000000000000000000" pitchFamily="2" charset="0"/>
                <a:ea typeface="Roboto Light" panose="02000000000000000000" pitchFamily="2" charset="0"/>
                <a:cs typeface="Times New Roman"/>
              </a:rPr>
              <a:t>Most organizations, regardless of size, can benefit from an ITSM solution to manage the workload of their technical team. It’s not just about reporting utilization: this is your first step to customer service to ensure client requests and issues don’t fall into the backlog never to be touched, and this is a way to pull together relevant processes to gain visibility into the many aspects of IT that can make the team a cohesive and well-run department.</a:t>
            </a:r>
          </a:p>
          <a:p>
            <a:pPr marL="0" indent="0">
              <a:buNone/>
            </a:pPr>
            <a:r>
              <a:rPr lang="en-CA" sz="1200" dirty="0">
                <a:latin typeface="Roboto Light" panose="02000000000000000000" pitchFamily="2" charset="0"/>
                <a:ea typeface="Roboto Light" panose="02000000000000000000" pitchFamily="2" charset="0"/>
                <a:cs typeface="Times New Roman"/>
              </a:rPr>
              <a:t>ITSM solutions have gotten more complex on both ends of the service lifecycle. There are many options for end users to access services options, and we’re no longer in a position where IT can demand only one or two ways to engage with end users. Remote users, global environments, and an adversity to just picking up the phone have all caused IT departments to reassess how they’re asking clients to engage. Serving end users well is even more important today.</a:t>
            </a:r>
          </a:p>
          <a:p>
            <a:pPr marL="0" indent="0">
              <a:buNone/>
            </a:pPr>
            <a:r>
              <a:rPr lang="en-CA" sz="1200" dirty="0">
                <a:effectLst/>
                <a:latin typeface="Roboto Light" panose="02000000000000000000" pitchFamily="2" charset="0"/>
                <a:ea typeface="Roboto Light" panose="02000000000000000000" pitchFamily="2" charset="0"/>
                <a:cs typeface="Times New Roman"/>
              </a:rPr>
              <a:t>We’re not just looking at ticketing systems. Many of the solutions available today can be transformative, not just for an IT environment but also for the way the business units operate and interact with each other. If you want to reduce the burden of email for internal communications, an ITSM solution that can also provide case management and self-serve for the business is the answer.</a:t>
            </a:r>
          </a:p>
          <a:p>
            <a:pPr marL="0" indent="0">
              <a:buNone/>
            </a:pPr>
            <a:r>
              <a:rPr lang="en-CA" sz="1200" dirty="0">
                <a:effectLst/>
                <a:latin typeface="Roboto Light" panose="02000000000000000000" pitchFamily="2" charset="0"/>
                <a:ea typeface="Roboto Light" panose="02000000000000000000" pitchFamily="2" charset="0"/>
                <a:cs typeface="Times New Roman"/>
              </a:rPr>
              <a:t>The market has also become more complex, with more vendors than ever competing for your dollar and all of them claiming a great solution that’s going to be exactly what you need. Info-Tech can help you quickly narrow down the list </a:t>
            </a:r>
            <a:r>
              <a:rPr lang="en-CA" sz="1200" dirty="0">
                <a:latin typeface="Roboto Light" panose="02000000000000000000" pitchFamily="2" charset="0"/>
                <a:ea typeface="Roboto Light" panose="02000000000000000000" pitchFamily="2" charset="0"/>
                <a:cs typeface="Times New Roman"/>
              </a:rPr>
              <a:t>and find the solutions to map to your use cases.</a:t>
            </a:r>
            <a:endParaRPr lang="en-CA" sz="1200" dirty="0">
              <a:effectLst/>
              <a:latin typeface="Roboto Light" panose="02000000000000000000" pitchFamily="2" charset="0"/>
              <a:ea typeface="Roboto Light" panose="02000000000000000000" pitchFamily="2" charset="0"/>
              <a:cs typeface="Times New Roman"/>
            </a:endParaRPr>
          </a:p>
          <a:p>
            <a:pPr marL="0" indent="0">
              <a:buNone/>
            </a:pPr>
            <a:endParaRPr lang="en-CA" sz="1200" dirty="0">
              <a:latin typeface="Roboto Light" panose="02000000000000000000" pitchFamily="2" charset="0"/>
              <a:ea typeface="Roboto Light" panose="02000000000000000000" pitchFamily="2" charset="0"/>
              <a:cs typeface="Times New Roman" panose="02020603050405020304" pitchFamily="18" charset="0"/>
            </a:endParaRPr>
          </a:p>
        </p:txBody>
      </p:sp>
      <p:sp>
        <p:nvSpPr>
          <p:cNvPr id="6" name="Rectangle 5">
            <a:extLst>
              <a:ext uri="{FF2B5EF4-FFF2-40B4-BE49-F238E27FC236}">
                <a16:creationId xmlns:a16="http://schemas.microsoft.com/office/drawing/2014/main" id="{CA77F5FC-FE14-7A4D-AA82-AFE3CFD0AC20}"/>
              </a:ext>
            </a:extLst>
          </p:cNvPr>
          <p:cNvSpPr/>
          <p:nvPr/>
        </p:nvSpPr>
        <p:spPr>
          <a:xfrm>
            <a:off x="4302034" y="4839278"/>
            <a:ext cx="6998413" cy="53993"/>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pic>
        <p:nvPicPr>
          <p:cNvPr id="10" name="Picture 9" descr="A person smiling for the camera&#10;&#10;Description automatically generated">
            <a:extLst>
              <a:ext uri="{FF2B5EF4-FFF2-40B4-BE49-F238E27FC236}">
                <a16:creationId xmlns:a16="http://schemas.microsoft.com/office/drawing/2014/main" id="{25D00C38-1BD0-4FCC-8062-8CD72F66A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800" y="3058504"/>
            <a:ext cx="2126210" cy="183476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6453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32" name="Slide Zoom 31">
                <a:extLst>
                  <a:ext uri="{FF2B5EF4-FFF2-40B4-BE49-F238E27FC236}">
                    <a16:creationId xmlns:a16="http://schemas.microsoft.com/office/drawing/2014/main" id="{3E9113BD-6FF6-4A3E-9E0F-CF6684DF4FA3}"/>
                  </a:ext>
                </a:extLst>
              </p:cNvPr>
              <p:cNvGraphicFramePr>
                <a:graphicFrameLocks noChangeAspect="1"/>
              </p:cNvGraphicFramePr>
              <p:nvPr>
                <p:extLst>
                  <p:ext uri="{D42A27DB-BD31-4B8C-83A1-F6EECF244321}">
                    <p14:modId xmlns:p14="http://schemas.microsoft.com/office/powerpoint/2010/main" val="252296820"/>
                  </p:ext>
                </p:extLst>
              </p:nvPr>
            </p:nvGraphicFramePr>
            <p:xfrm>
              <a:off x="9109255" y="2430088"/>
              <a:ext cx="2229886" cy="1254311"/>
            </p:xfrm>
            <a:graphic>
              <a:graphicData uri="http://schemas.microsoft.com/office/powerpoint/2016/slidezoom">
                <pslz:sldZm>
                  <pslz:sldZmObj sldId="4183" cId="486258321">
                    <pslz:zmPr id="{C677F679-AB59-48E3-AEE8-50E0A90BA890}" returnToParent="0" transitionDur="1000">
                      <p166:blipFill xmlns:p166="http://schemas.microsoft.com/office/powerpoint/2016/6/main">
                        <a:blip r:embed="rId2"/>
                        <a:stretch>
                          <a:fillRect/>
                        </a:stretch>
                      </p166:blipFill>
                      <p166:spPr xmlns:p166="http://schemas.microsoft.com/office/powerpoint/2016/6/main">
                        <a:xfrm>
                          <a:off x="0" y="0"/>
                          <a:ext cx="2229886" cy="1254311"/>
                        </a:xfrm>
                        <a:prstGeom prst="rect">
                          <a:avLst/>
                        </a:prstGeom>
                        <a:ln w="9525">
                          <a:solidFill>
                            <a:schemeClr val="bg1">
                              <a:lumMod val="50000"/>
                            </a:schemeClr>
                          </a:solidFill>
                        </a:ln>
                      </p166:spPr>
                    </pslz:zmPr>
                  </pslz:sldZmObj>
                </pslz:sldZm>
              </a:graphicData>
            </a:graphic>
          </p:graphicFrame>
        </mc:Choice>
        <mc:Fallback xmlns="">
          <p:pic>
            <p:nvPicPr>
              <p:cNvPr id="32" name="Slide Zoom 31">
                <a:hlinkClick r:id="rId3" action="ppaction://hlinksldjump"/>
                <a:extLst>
                  <a:ext uri="{FF2B5EF4-FFF2-40B4-BE49-F238E27FC236}">
                    <a16:creationId xmlns:a16="http://schemas.microsoft.com/office/drawing/2014/main" id="{3E9113BD-6FF6-4A3E-9E0F-CF6684DF4FA3}"/>
                  </a:ext>
                </a:extLst>
              </p:cNvPr>
              <p:cNvPicPr>
                <a:picLocks noGrp="1" noRot="1" noChangeAspect="1" noMove="1" noResize="1" noEditPoints="1" noAdjustHandles="1" noChangeArrowheads="1" noChangeShapeType="1"/>
              </p:cNvPicPr>
              <p:nvPr/>
            </p:nvPicPr>
            <p:blipFill>
              <a:blip r:embed="rId4"/>
              <a:stretch>
                <a:fillRect/>
              </a:stretch>
            </p:blipFill>
            <p:spPr>
              <a:xfrm>
                <a:off x="9109255" y="2430088"/>
                <a:ext cx="2229886" cy="1254311"/>
              </a:xfrm>
              <a:prstGeom prst="rect">
                <a:avLst/>
              </a:prstGeom>
              <a:ln w="9525">
                <a:solidFill>
                  <a:schemeClr val="bg1">
                    <a:lumMod val="50000"/>
                  </a:schemeClr>
                </a:solidFill>
              </a:ln>
            </p:spPr>
          </p:pic>
        </mc:Fallback>
      </mc:AlternateContent>
      <p:sp>
        <p:nvSpPr>
          <p:cNvPr id="2" name="Title 1">
            <a:extLst>
              <a:ext uri="{FF2B5EF4-FFF2-40B4-BE49-F238E27FC236}">
                <a16:creationId xmlns:a16="http://schemas.microsoft.com/office/drawing/2014/main" id="{58238B4D-7A8F-4FAC-BB67-574BF67B2053}"/>
              </a:ext>
            </a:extLst>
          </p:cNvPr>
          <p:cNvSpPr>
            <a:spLocks noGrp="1"/>
          </p:cNvSpPr>
          <p:nvPr>
            <p:ph type="title"/>
          </p:nvPr>
        </p:nvSpPr>
        <p:spPr>
          <a:xfrm>
            <a:off x="251264" y="420235"/>
            <a:ext cx="2719952" cy="2393499"/>
          </a:xfrm>
        </p:spPr>
        <p:txBody>
          <a:bodyPr/>
          <a:lstStyle/>
          <a:p>
            <a:r>
              <a:rPr lang="en-US" sz="3000" dirty="0"/>
              <a:t>Reduce end-user impacts to recurring incidents</a:t>
            </a:r>
            <a:endParaRPr lang="en-CA" sz="3000" dirty="0"/>
          </a:p>
        </p:txBody>
      </p:sp>
      <p:sp>
        <p:nvSpPr>
          <p:cNvPr id="3" name="Text Placeholder 2">
            <a:extLst>
              <a:ext uri="{FF2B5EF4-FFF2-40B4-BE49-F238E27FC236}">
                <a16:creationId xmlns:a16="http://schemas.microsoft.com/office/drawing/2014/main" id="{0A6264A4-2F57-4589-843D-54B2C687B289}"/>
              </a:ext>
            </a:extLst>
          </p:cNvPr>
          <p:cNvSpPr>
            <a:spLocks noGrp="1"/>
          </p:cNvSpPr>
          <p:nvPr>
            <p:ph type="body" sz="quarter" idx="11"/>
          </p:nvPr>
        </p:nvSpPr>
        <p:spPr>
          <a:xfrm>
            <a:off x="366263" y="4362733"/>
            <a:ext cx="2706026" cy="1488096"/>
          </a:xfrm>
        </p:spPr>
        <p:txBody>
          <a:bodyPr/>
          <a:lstStyle/>
          <a:p>
            <a:r>
              <a:rPr lang="en-US" sz="1200" b="0" i="0" dirty="0">
                <a:effectLst/>
                <a:latin typeface="Roboto" panose="02000000000000000000" pitchFamily="2" charset="0"/>
              </a:rPr>
              <a:t>The KCS v6 Practices Guide promotes “In general, a healthy link rate for an organization is in the range of 60–80 percent.” This indicates that the knowledge practices are being followed enough to sufficiently review and maintain the knowledge articles and that the review is being performed based on demand. Yet HDI will assert that striving for 100% is the goal.</a:t>
            </a:r>
          </a:p>
          <a:p>
            <a:br>
              <a:rPr lang="en-US" sz="100" b="0" i="0" dirty="0">
                <a:effectLst/>
                <a:latin typeface="Roboto" panose="02000000000000000000" pitchFamily="2" charset="0"/>
              </a:rPr>
            </a:br>
            <a:r>
              <a:rPr lang="en-US" sz="1200" dirty="0">
                <a:latin typeface="Roboto Condensed Light" panose="02000000000000000000" pitchFamily="2" charset="0"/>
                <a:ea typeface="Roboto Condensed Light" panose="02000000000000000000" pitchFamily="2" charset="0"/>
              </a:rPr>
              <a:t>Source: HDI, 2018 Article on KCS</a:t>
            </a:r>
            <a:endParaRPr lang="en-CA" sz="1200" dirty="0">
              <a:latin typeface="Roboto Condensed Light" panose="02000000000000000000" pitchFamily="2" charset="0"/>
              <a:ea typeface="Roboto Condensed Light" panose="02000000000000000000" pitchFamily="2" charset="0"/>
            </a:endParaRPr>
          </a:p>
        </p:txBody>
      </p:sp>
      <p:grpSp>
        <p:nvGrpSpPr>
          <p:cNvPr id="5" name="Group 4">
            <a:extLst>
              <a:ext uri="{FF2B5EF4-FFF2-40B4-BE49-F238E27FC236}">
                <a16:creationId xmlns:a16="http://schemas.microsoft.com/office/drawing/2014/main" id="{3C05AC00-B017-452F-B7A9-3E8AB793F956}"/>
              </a:ext>
            </a:extLst>
          </p:cNvPr>
          <p:cNvGrpSpPr/>
          <p:nvPr/>
        </p:nvGrpSpPr>
        <p:grpSpPr>
          <a:xfrm>
            <a:off x="9543919" y="357321"/>
            <a:ext cx="2336801" cy="1013122"/>
            <a:chOff x="7349066" y="200304"/>
            <a:chExt cx="2336801" cy="1013122"/>
          </a:xfrm>
        </p:grpSpPr>
        <p:sp>
          <p:nvSpPr>
            <p:cNvPr id="6" name="Pentagon 8">
              <a:extLst>
                <a:ext uri="{FF2B5EF4-FFF2-40B4-BE49-F238E27FC236}">
                  <a16:creationId xmlns:a16="http://schemas.microsoft.com/office/drawing/2014/main" id="{1C3E2EA5-82A0-464B-ADB3-8A8AAD888C83}"/>
                </a:ext>
              </a:extLst>
            </p:cNvPr>
            <p:cNvSpPr/>
            <p:nvPr/>
          </p:nvSpPr>
          <p:spPr>
            <a:xfrm rot="10800000">
              <a:off x="7349066" y="200304"/>
              <a:ext cx="2336801" cy="101312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7" name="Oval 6">
              <a:extLst>
                <a:ext uri="{FF2B5EF4-FFF2-40B4-BE49-F238E27FC236}">
                  <a16:creationId xmlns:a16="http://schemas.microsoft.com/office/drawing/2014/main" id="{901160C4-599D-4117-9D37-1E793C86CAED}"/>
                </a:ext>
              </a:extLst>
            </p:cNvPr>
            <p:cNvSpPr/>
            <p:nvPr/>
          </p:nvSpPr>
          <p:spPr>
            <a:xfrm>
              <a:off x="7628186" y="347468"/>
              <a:ext cx="762281" cy="7187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8" name="TextBox 7">
              <a:extLst>
                <a:ext uri="{FF2B5EF4-FFF2-40B4-BE49-F238E27FC236}">
                  <a16:creationId xmlns:a16="http://schemas.microsoft.com/office/drawing/2014/main" id="{0687E4D7-53F3-40F8-AC8D-367BFEA677CE}"/>
                </a:ext>
              </a:extLst>
            </p:cNvPr>
            <p:cNvSpPr txBox="1"/>
            <p:nvPr/>
          </p:nvSpPr>
          <p:spPr>
            <a:xfrm>
              <a:off x="8230217" y="291366"/>
              <a:ext cx="1194693" cy="830997"/>
            </a:xfrm>
            <a:prstGeom prst="rect">
              <a:avLst/>
            </a:prstGeom>
            <a:noFill/>
          </p:spPr>
          <p:txBody>
            <a:bodyPr wrap="square" rtlCol="0" anchor="b" anchorCtr="0">
              <a:spAutoFit/>
            </a:bodyPr>
            <a:lstStyle/>
            <a:p>
              <a:pPr algn="r" defTabSz="554437"/>
              <a:r>
                <a:rPr lang="en-US" sz="2400" b="1" dirty="0">
                  <a:solidFill>
                    <a:srgbClr val="FFFFFF"/>
                  </a:solidFill>
                  <a:latin typeface="Montserrat SemiBold" pitchFamily="2" charset="77"/>
                  <a:ea typeface="League Spartan" charset="0"/>
                  <a:cs typeface="Poppins" pitchFamily="2" charset="77"/>
                </a:rPr>
                <a:t>Use Case</a:t>
              </a:r>
            </a:p>
          </p:txBody>
        </p:sp>
        <p:pic>
          <p:nvPicPr>
            <p:cNvPr id="9" name="Picture 8">
              <a:extLst>
                <a:ext uri="{FF2B5EF4-FFF2-40B4-BE49-F238E27FC236}">
                  <a16:creationId xmlns:a16="http://schemas.microsoft.com/office/drawing/2014/main" id="{286FD310-332B-4E82-908C-E5B048359527}"/>
                </a:ext>
              </a:extLst>
            </p:cNvPr>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91826" y="389364"/>
              <a:ext cx="635000" cy="635000"/>
            </a:xfrm>
            <a:prstGeom prst="rect">
              <a:avLst/>
            </a:prstGeom>
          </p:spPr>
        </p:pic>
      </p:grpSp>
      <p:graphicFrame>
        <p:nvGraphicFramePr>
          <p:cNvPr id="22" name="Chart 21">
            <a:extLst>
              <a:ext uri="{FF2B5EF4-FFF2-40B4-BE49-F238E27FC236}">
                <a16:creationId xmlns:a16="http://schemas.microsoft.com/office/drawing/2014/main" id="{1AECEDBA-8F5D-467B-BBA4-EFC8931DF05B}"/>
              </a:ext>
            </a:extLst>
          </p:cNvPr>
          <p:cNvGraphicFramePr/>
          <p:nvPr>
            <p:extLst>
              <p:ext uri="{D42A27DB-BD31-4B8C-83A1-F6EECF244321}">
                <p14:modId xmlns:p14="http://schemas.microsoft.com/office/powerpoint/2010/main" val="1793009276"/>
              </p:ext>
            </p:extLst>
          </p:nvPr>
        </p:nvGraphicFramePr>
        <p:xfrm>
          <a:off x="0" y="2329453"/>
          <a:ext cx="3051864" cy="2033280"/>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 Placeholder 3">
            <a:extLst>
              <a:ext uri="{FF2B5EF4-FFF2-40B4-BE49-F238E27FC236}">
                <a16:creationId xmlns:a16="http://schemas.microsoft.com/office/drawing/2014/main" id="{ADC7BBDC-446D-43B7-AADA-193062085E50}"/>
              </a:ext>
            </a:extLst>
          </p:cNvPr>
          <p:cNvSpPr txBox="1">
            <a:spLocks/>
          </p:cNvSpPr>
          <p:nvPr/>
        </p:nvSpPr>
        <p:spPr>
          <a:xfrm>
            <a:off x="3567315" y="2432572"/>
            <a:ext cx="5314782" cy="3155146"/>
          </a:xfrm>
          <a:prstGeom prst="rect">
            <a:avLst/>
          </a:prstGeom>
        </p:spPr>
        <p:txBody>
          <a:bodyPr lIns="0" tIns="0" rIns="0" bIns="0" numCol="1" spcCol="292608" anchor="t"/>
          <a:lstStyle>
            <a:lvl1pPr marL="179370" indent="-179370" algn="l" defTabSz="914309" rtl="0" eaLnBrk="1" latinLnBrk="0" hangingPunct="1">
              <a:lnSpc>
                <a:spcPct val="110000"/>
              </a:lnSpc>
              <a:spcBef>
                <a:spcPts val="10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587" indent="-171433" algn="l" defTabSz="914309"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916" indent="-174608" algn="l" defTabSz="914309"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9245" indent="-177782" algn="l" defTabSz="914309"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2000050" indent="-171433" algn="l" defTabSz="914309"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200" b="1" dirty="0">
                <a:latin typeface="Roboto Light" panose="02000000000000000000" pitchFamily="2" charset="0"/>
                <a:ea typeface="Roboto Light" panose="02000000000000000000" pitchFamily="2" charset="0"/>
                <a:cs typeface="Arial" panose="020B0604020202020204" pitchFamily="34" charset="0"/>
              </a:rPr>
              <a:t>To identify features to meet this use case look to the following sections:</a:t>
            </a:r>
          </a:p>
          <a:p>
            <a:pPr>
              <a:spcBef>
                <a:spcPts val="600"/>
              </a:spcBef>
              <a:tabLst>
                <a:tab pos="628650" algn="l"/>
              </a:tabLst>
            </a:pPr>
            <a:r>
              <a:rPr lang="en-CA" sz="1200" dirty="0">
                <a:latin typeface="Roboto Light" panose="02000000000000000000" pitchFamily="2" charset="0"/>
                <a:ea typeface="Roboto Light" panose="02000000000000000000" pitchFamily="2" charset="0"/>
                <a:cs typeface="Arial" panose="020B0604020202020204" pitchFamily="34" charset="0"/>
                <a:hlinkClick r:id="" action="ppaction://noaction"/>
              </a:rPr>
              <a:t>Self-Serve Features</a:t>
            </a:r>
            <a:r>
              <a:rPr lang="en-CA" sz="1200" dirty="0">
                <a:latin typeface="Roboto Light" panose="02000000000000000000" pitchFamily="2" charset="0"/>
                <a:ea typeface="Roboto Light" panose="02000000000000000000" pitchFamily="2" charset="0"/>
                <a:cs typeface="Arial" panose="020B0604020202020204" pitchFamily="34" charset="0"/>
              </a:rPr>
              <a:t> – basic and advanced.</a:t>
            </a:r>
          </a:p>
          <a:p>
            <a:pPr>
              <a:spcBef>
                <a:spcPts val="600"/>
              </a:spcBef>
              <a:tabLst>
                <a:tab pos="628650" algn="l"/>
              </a:tabLst>
            </a:pPr>
            <a:r>
              <a:rPr lang="en-CA" sz="1200" dirty="0">
                <a:latin typeface="Roboto Light" panose="02000000000000000000" pitchFamily="2" charset="0"/>
                <a:ea typeface="Roboto Light" panose="02000000000000000000" pitchFamily="2" charset="0"/>
                <a:cs typeface="Arial" panose="020B0604020202020204" pitchFamily="34" charset="0"/>
                <a:hlinkClick r:id="rId7" action="ppaction://hlinksldjump"/>
              </a:rPr>
              <a:t>Service and Solutions Design</a:t>
            </a:r>
            <a:r>
              <a:rPr lang="en-CA" sz="1200" dirty="0">
                <a:latin typeface="Roboto Light" panose="02000000000000000000" pitchFamily="2" charset="0"/>
                <a:ea typeface="Roboto Light" panose="02000000000000000000" pitchFamily="2" charset="0"/>
                <a:cs typeface="Arial" panose="020B0604020202020204" pitchFamily="34" charset="0"/>
              </a:rPr>
              <a:t> for moving beyond out-of-the-box self-serve.</a:t>
            </a:r>
          </a:p>
          <a:p>
            <a:pPr>
              <a:spcBef>
                <a:spcPts val="600"/>
              </a:spcBef>
              <a:tabLst>
                <a:tab pos="628650" algn="l"/>
              </a:tabLst>
            </a:pPr>
            <a:r>
              <a:rPr lang="en-CA" sz="1200" dirty="0">
                <a:latin typeface="Roboto Light" panose="02000000000000000000" pitchFamily="2" charset="0"/>
                <a:ea typeface="Roboto Light" panose="02000000000000000000" pitchFamily="2" charset="0"/>
                <a:cs typeface="Arial" panose="020B0604020202020204" pitchFamily="34" charset="0"/>
                <a:hlinkClick r:id="rId8" action="ppaction://hlinksldjump"/>
              </a:rPr>
              <a:t>Knowledge and Reporting</a:t>
            </a:r>
            <a:r>
              <a:rPr lang="en-CA" sz="1200" dirty="0">
                <a:latin typeface="Roboto Light" panose="02000000000000000000" pitchFamily="2" charset="0"/>
                <a:ea typeface="Roboto Light" panose="02000000000000000000" pitchFamily="2" charset="0"/>
                <a:cs typeface="Arial" panose="020B0604020202020204" pitchFamily="34" charset="0"/>
              </a:rPr>
              <a:t> for creating and managing technician documentation to improve team knowledge and for improved analytics to identify highly impactful and recurring issues.</a:t>
            </a:r>
          </a:p>
          <a:p>
            <a:pPr>
              <a:spcBef>
                <a:spcPts val="600"/>
              </a:spcBef>
              <a:tabLst>
                <a:tab pos="628650" algn="l"/>
              </a:tabLst>
            </a:pPr>
            <a:r>
              <a:rPr lang="en-CA" sz="1200" dirty="0">
                <a:latin typeface="Roboto Light" panose="02000000000000000000" pitchFamily="2" charset="0"/>
                <a:ea typeface="Roboto Light" panose="02000000000000000000" pitchFamily="2" charset="0"/>
                <a:cs typeface="Arial" panose="020B0604020202020204" pitchFamily="34" charset="0"/>
                <a:hlinkClick r:id="rId9" action="ppaction://hlinksldjump"/>
              </a:rPr>
              <a:t>Technician Usability Features</a:t>
            </a:r>
            <a:r>
              <a:rPr lang="en-CA" sz="1200" dirty="0">
                <a:latin typeface="Roboto Light" panose="02000000000000000000" pitchFamily="2" charset="0"/>
                <a:ea typeface="Roboto Light" panose="02000000000000000000" pitchFamily="2" charset="0"/>
                <a:cs typeface="Arial" panose="020B0604020202020204" pitchFamily="34" charset="0"/>
              </a:rPr>
              <a:t> including integrated solutions for building out scripts and automating resolutions.</a:t>
            </a:r>
          </a:p>
          <a:p>
            <a:pPr>
              <a:spcBef>
                <a:spcPts val="600"/>
              </a:spcBef>
              <a:tabLst>
                <a:tab pos="628650" algn="l"/>
              </a:tabLst>
            </a:pPr>
            <a:r>
              <a:rPr lang="en-CA" sz="1200" dirty="0">
                <a:latin typeface="Roboto Light" panose="02000000000000000000" pitchFamily="2" charset="0"/>
                <a:ea typeface="Roboto Light" panose="02000000000000000000" pitchFamily="2" charset="0"/>
                <a:cs typeface="Arial" panose="020B0604020202020204" pitchFamily="34" charset="0"/>
                <a:hlinkClick r:id="" action="ppaction://noaction"/>
              </a:rPr>
              <a:t>Asset Management</a:t>
            </a:r>
            <a:r>
              <a:rPr lang="en-CA" sz="1200" dirty="0">
                <a:latin typeface="Roboto Light" panose="02000000000000000000" pitchFamily="2" charset="0"/>
                <a:ea typeface="Roboto Light" panose="02000000000000000000" pitchFamily="2" charset="0"/>
                <a:cs typeface="Arial" panose="020B0604020202020204" pitchFamily="34" charset="0"/>
              </a:rPr>
              <a:t> to gain visibility into equipment and software deployed to end users. </a:t>
            </a:r>
          </a:p>
          <a:p>
            <a:pPr>
              <a:spcBef>
                <a:spcPts val="600"/>
              </a:spcBef>
              <a:tabLst>
                <a:tab pos="628650" algn="l"/>
              </a:tabLst>
            </a:pPr>
            <a:r>
              <a:rPr lang="en-CA" sz="1200" dirty="0">
                <a:latin typeface="Roboto Light" panose="02000000000000000000" pitchFamily="2" charset="0"/>
                <a:ea typeface="Roboto Light" panose="02000000000000000000" pitchFamily="2" charset="0"/>
                <a:cs typeface="Arial" panose="020B0604020202020204" pitchFamily="34" charset="0"/>
                <a:hlinkClick r:id="rId10" action="ppaction://hlinksldjump"/>
              </a:rPr>
              <a:t>Problem Management</a:t>
            </a:r>
            <a:r>
              <a:rPr lang="en-CA" sz="1200" dirty="0">
                <a:latin typeface="Roboto Light" panose="02000000000000000000" pitchFamily="2" charset="0"/>
                <a:ea typeface="Roboto Light" panose="02000000000000000000" pitchFamily="2" charset="0"/>
                <a:cs typeface="Arial" panose="020B0604020202020204" pitchFamily="34" charset="0"/>
              </a:rPr>
              <a:t> to proactively reduce critical and recurring incidents.</a:t>
            </a:r>
          </a:p>
        </p:txBody>
      </p:sp>
      <p:sp>
        <p:nvSpPr>
          <p:cNvPr id="24" name="Text Placeholder 3">
            <a:extLst>
              <a:ext uri="{FF2B5EF4-FFF2-40B4-BE49-F238E27FC236}">
                <a16:creationId xmlns:a16="http://schemas.microsoft.com/office/drawing/2014/main" id="{822B69D0-A01B-47BA-9610-B9CD63123BB8}"/>
              </a:ext>
            </a:extLst>
          </p:cNvPr>
          <p:cNvSpPr txBox="1">
            <a:spLocks/>
          </p:cNvSpPr>
          <p:nvPr/>
        </p:nvSpPr>
        <p:spPr>
          <a:xfrm>
            <a:off x="3566015" y="840757"/>
            <a:ext cx="5996067" cy="830997"/>
          </a:xfrm>
          <a:prstGeom prst="rect">
            <a:avLst/>
          </a:prstGeom>
        </p:spPr>
        <p:txBody>
          <a:bodyPr lIns="0" tIns="0" rIns="0" bIns="0" numCol="1" spcCol="292608" anchor="t"/>
          <a:lstStyle>
            <a:lvl1pPr marL="179370" indent="-179370" algn="l" defTabSz="914309" rtl="0" eaLnBrk="1" latinLnBrk="0" hangingPunct="1">
              <a:lnSpc>
                <a:spcPct val="110000"/>
              </a:lnSpc>
              <a:spcBef>
                <a:spcPts val="10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200" dirty="0">
                <a:effectLst/>
                <a:latin typeface="Roboto Light" panose="02000000000000000000" pitchFamily="2" charset="0"/>
                <a:ea typeface="Roboto Light" panose="02000000000000000000" pitchFamily="2" charset="0"/>
                <a:cs typeface="Arial" panose="020B0604020202020204" pitchFamily="34" charset="0"/>
              </a:rPr>
              <a:t>Empowering end users to self-solve doesn’t just transfer work from technicians to end users; it provides users with quick solutions rather than waiting for a technician to be free to resolve their issues. </a:t>
            </a:r>
            <a:endParaRPr lang="en-CA" sz="1100" dirty="0">
              <a:latin typeface="Roboto Light" panose="02000000000000000000" pitchFamily="2" charset="0"/>
              <a:ea typeface="Roboto Light" panose="02000000000000000000" pitchFamily="2" charset="0"/>
              <a:cs typeface="Arial" panose="020B0604020202020204" pitchFamily="34" charset="0"/>
            </a:endParaRPr>
          </a:p>
        </p:txBody>
      </p:sp>
      <p:sp>
        <p:nvSpPr>
          <p:cNvPr id="25" name="Title 4">
            <a:extLst>
              <a:ext uri="{FF2B5EF4-FFF2-40B4-BE49-F238E27FC236}">
                <a16:creationId xmlns:a16="http://schemas.microsoft.com/office/drawing/2014/main" id="{83675F76-7067-467F-AD6B-089DF39E223E}"/>
              </a:ext>
            </a:extLst>
          </p:cNvPr>
          <p:cNvSpPr txBox="1">
            <a:spLocks/>
          </p:cNvSpPr>
          <p:nvPr/>
        </p:nvSpPr>
        <p:spPr>
          <a:xfrm>
            <a:off x="3561383" y="442512"/>
            <a:ext cx="6338866" cy="443646"/>
          </a:xfrm>
          <a:prstGeom prst="rect">
            <a:avLst/>
          </a:prstGeom>
        </p:spPr>
        <p:txBody>
          <a:bodyPr vert="horz" lIns="0" tIns="0" rIns="0" bIns="0" rtlCol="0" anchor="t" anchorCtr="0">
            <a:noAutofit/>
          </a:bodyPr>
          <a:lstStyle>
            <a:lvl1pPr algn="l" defTabSz="914309" rtl="0" eaLnBrk="1" latinLnBrk="0" hangingPunct="1">
              <a:lnSpc>
                <a:spcPct val="90000"/>
              </a:lnSpc>
              <a:spcBef>
                <a:spcPct val="0"/>
              </a:spcBef>
              <a:buNone/>
              <a:defRPr sz="4000" b="0" i="0" kern="1200">
                <a:solidFill>
                  <a:schemeClr val="bg1"/>
                </a:solidFill>
                <a:latin typeface="Montserrat SemiBold" pitchFamily="2" charset="77"/>
                <a:ea typeface="+mj-ea"/>
                <a:cs typeface="Arial" panose="020B0604020202020204" pitchFamily="34" charset="0"/>
              </a:defRPr>
            </a:lvl1pPr>
          </a:lstStyle>
          <a:p>
            <a:r>
              <a:rPr lang="en-US" sz="2800" dirty="0">
                <a:solidFill>
                  <a:schemeClr val="accent1"/>
                </a:solidFill>
              </a:rPr>
              <a:t>Improve Incident Management</a:t>
            </a:r>
            <a:endParaRPr lang="en-CA" sz="2800" dirty="0">
              <a:solidFill>
                <a:schemeClr val="accent1"/>
              </a:solidFill>
            </a:endParaRPr>
          </a:p>
        </p:txBody>
      </p:sp>
      <p:sp>
        <p:nvSpPr>
          <p:cNvPr id="28" name="Text Placeholder 3">
            <a:extLst>
              <a:ext uri="{FF2B5EF4-FFF2-40B4-BE49-F238E27FC236}">
                <a16:creationId xmlns:a16="http://schemas.microsoft.com/office/drawing/2014/main" id="{B2464DBE-FCA9-4DAB-831D-E1490424AB58}"/>
              </a:ext>
            </a:extLst>
          </p:cNvPr>
          <p:cNvSpPr txBox="1">
            <a:spLocks/>
          </p:cNvSpPr>
          <p:nvPr/>
        </p:nvSpPr>
        <p:spPr>
          <a:xfrm>
            <a:off x="3568407" y="1626713"/>
            <a:ext cx="8062725" cy="830997"/>
          </a:xfrm>
          <a:prstGeom prst="rect">
            <a:avLst/>
          </a:prstGeom>
        </p:spPr>
        <p:txBody>
          <a:bodyPr lIns="0" tIns="0" rIns="0" bIns="0" numCol="1" spcCol="292608" anchor="t"/>
          <a:lstStyle>
            <a:lvl1pPr marL="179370" indent="-179370" algn="l" defTabSz="914309" rtl="0" eaLnBrk="1" latinLnBrk="0" hangingPunct="1">
              <a:lnSpc>
                <a:spcPct val="110000"/>
              </a:lnSpc>
              <a:spcBef>
                <a:spcPts val="10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200" dirty="0">
                <a:effectLst/>
                <a:latin typeface="Roboto Light" panose="02000000000000000000" pitchFamily="2" charset="0"/>
                <a:ea typeface="Roboto Light" panose="02000000000000000000" pitchFamily="2" charset="0"/>
                <a:cs typeface="Arial" panose="020B0604020202020204" pitchFamily="34" charset="0"/>
              </a:rPr>
              <a:t>At the same time, technicians who are working in the background to reduc</a:t>
            </a:r>
            <a:r>
              <a:rPr lang="en-CA" sz="1200" dirty="0">
                <a:latin typeface="Roboto Light" panose="02000000000000000000" pitchFamily="2" charset="0"/>
                <a:ea typeface="Roboto Light" panose="02000000000000000000" pitchFamily="2" charset="0"/>
                <a:cs typeface="Arial" panose="020B0604020202020204" pitchFamily="34" charset="0"/>
              </a:rPr>
              <a:t>e recurring incidents, proactively seeking out potential issues, scripting complicated solutions into simple actions, and using self-healing technology will see end-user satisfaction and productivity increase. </a:t>
            </a:r>
            <a:endParaRPr lang="en-CA" sz="1100" dirty="0">
              <a:latin typeface="Roboto Light" panose="02000000000000000000" pitchFamily="2" charset="0"/>
              <a:ea typeface="Roboto Light" panose="02000000000000000000" pitchFamily="2" charset="0"/>
              <a:cs typeface="Arial" panose="020B0604020202020204" pitchFamily="34" charset="0"/>
            </a:endParaRPr>
          </a:p>
        </p:txBody>
      </p:sp>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C2043B8A-CCEF-4039-ABA3-51727740E792}"/>
                  </a:ext>
                </a:extLst>
              </p:cNvPr>
              <p:cNvGraphicFramePr>
                <a:graphicFrameLocks noChangeAspect="1"/>
              </p:cNvGraphicFramePr>
              <p:nvPr>
                <p:extLst>
                  <p:ext uri="{D42A27DB-BD31-4B8C-83A1-F6EECF244321}">
                    <p14:modId xmlns:p14="http://schemas.microsoft.com/office/powerpoint/2010/main" val="1870713662"/>
                  </p:ext>
                </p:extLst>
              </p:nvPr>
            </p:nvGraphicFramePr>
            <p:xfrm>
              <a:off x="9590419" y="2970966"/>
              <a:ext cx="2474252" cy="1391767"/>
            </p:xfrm>
            <a:graphic>
              <a:graphicData uri="http://schemas.microsoft.com/office/powerpoint/2016/slidezoom">
                <pslz:sldZm>
                  <pslz:sldZmObj sldId="4402" cId="2952888998">
                    <pslz:zmPr id="{0125F11F-3643-4BD2-AC7A-0F9F2741A57F}" returnToParent="0" transitionDur="1000">
                      <p166:blipFill xmlns:p166="http://schemas.microsoft.com/office/powerpoint/2016/6/main">
                        <a:blip r:embed="rId11"/>
                        <a:stretch>
                          <a:fillRect/>
                        </a:stretch>
                      </p166:blipFill>
                      <p166:spPr xmlns:p166="http://schemas.microsoft.com/office/powerpoint/2016/6/main">
                        <a:xfrm>
                          <a:off x="0" y="0"/>
                          <a:ext cx="2474252" cy="1391767"/>
                        </a:xfrm>
                        <a:prstGeom prst="rect">
                          <a:avLst/>
                        </a:prstGeom>
                        <a:ln w="9525">
                          <a:solidFill>
                            <a:prstClr val="ltGray"/>
                          </a:solidFill>
                        </a:ln>
                      </p166:spPr>
                    </pslz:zmPr>
                  </pslz:sldZmObj>
                </pslz:sldZm>
              </a:graphicData>
            </a:graphic>
          </p:graphicFrame>
        </mc:Choice>
        <mc:Fallback xmlns="">
          <p:pic>
            <p:nvPicPr>
              <p:cNvPr id="29" name="Slide Zoom 28">
                <a:hlinkClick r:id="rId13" action="ppaction://hlinksldjump"/>
                <a:extLst>
                  <a:ext uri="{FF2B5EF4-FFF2-40B4-BE49-F238E27FC236}">
                    <a16:creationId xmlns:a16="http://schemas.microsoft.com/office/drawing/2014/main" id="{C2043B8A-CCEF-4039-ABA3-51727740E792}"/>
                  </a:ext>
                </a:extLst>
              </p:cNvPr>
              <p:cNvPicPr>
                <a:picLocks noGrp="1" noRot="1" noChangeAspect="1" noMove="1" noResize="1" noEditPoints="1" noAdjustHandles="1" noChangeArrowheads="1" noChangeShapeType="1"/>
              </p:cNvPicPr>
              <p:nvPr/>
            </p:nvPicPr>
            <p:blipFill>
              <a:blip r:embed="rId14"/>
              <a:stretch>
                <a:fillRect/>
              </a:stretch>
            </p:blipFill>
            <p:spPr>
              <a:xfrm>
                <a:off x="9590419" y="2970966"/>
                <a:ext cx="2474252" cy="1391767"/>
              </a:xfrm>
              <a:prstGeom prst="rect">
                <a:avLst/>
              </a:prstGeom>
              <a:ln w="952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0" name="Slide Zoom 29">
                <a:extLst>
                  <a:ext uri="{FF2B5EF4-FFF2-40B4-BE49-F238E27FC236}">
                    <a16:creationId xmlns:a16="http://schemas.microsoft.com/office/drawing/2014/main" id="{CEEF19BF-F071-4800-8764-922516C95AA8}"/>
                  </a:ext>
                </a:extLst>
              </p:cNvPr>
              <p:cNvGraphicFramePr>
                <a:graphicFrameLocks noChangeAspect="1"/>
              </p:cNvGraphicFramePr>
              <p:nvPr>
                <p:extLst>
                  <p:ext uri="{D42A27DB-BD31-4B8C-83A1-F6EECF244321}">
                    <p14:modId xmlns:p14="http://schemas.microsoft.com/office/powerpoint/2010/main" val="3271969844"/>
                  </p:ext>
                </p:extLst>
              </p:nvPr>
            </p:nvGraphicFramePr>
            <p:xfrm>
              <a:off x="9109255" y="3569868"/>
              <a:ext cx="2229886" cy="1254311"/>
            </p:xfrm>
            <a:graphic>
              <a:graphicData uri="http://schemas.microsoft.com/office/powerpoint/2016/slidezoom">
                <pslz:sldZm>
                  <pslz:sldZmObj sldId="4398" cId="506467154">
                    <pslz:zmPr id="{33644BD8-2A4A-4083-80D6-A5B4CA67AFFD}" returnToParent="0" transitionDur="1000">
                      <p166:blipFill xmlns:p166="http://schemas.microsoft.com/office/powerpoint/2016/6/main">
                        <a:blip r:embed="rId15"/>
                        <a:stretch>
                          <a:fillRect/>
                        </a:stretch>
                      </p166:blipFill>
                      <p166:spPr xmlns:p166="http://schemas.microsoft.com/office/powerpoint/2016/6/main">
                        <a:xfrm>
                          <a:off x="0" y="0"/>
                          <a:ext cx="2229886" cy="1254311"/>
                        </a:xfrm>
                        <a:prstGeom prst="rect">
                          <a:avLst/>
                        </a:prstGeom>
                        <a:ln w="9525">
                          <a:solidFill>
                            <a:prstClr val="ltGray"/>
                          </a:solidFill>
                        </a:ln>
                      </p166:spPr>
                    </pslz:zmPr>
                  </pslz:sldZmObj>
                </pslz:sldZm>
              </a:graphicData>
            </a:graphic>
          </p:graphicFrame>
        </mc:Choice>
        <mc:Fallback xmlns="">
          <p:pic>
            <p:nvPicPr>
              <p:cNvPr id="30" name="Slide Zoom 29">
                <a:hlinkClick r:id="rId16" action="ppaction://hlinksldjump"/>
                <a:extLst>
                  <a:ext uri="{FF2B5EF4-FFF2-40B4-BE49-F238E27FC236}">
                    <a16:creationId xmlns:a16="http://schemas.microsoft.com/office/drawing/2014/main" id="{CEEF19BF-F071-4800-8764-922516C95AA8}"/>
                  </a:ext>
                </a:extLst>
              </p:cNvPr>
              <p:cNvPicPr>
                <a:picLocks noGrp="1" noRot="1" noChangeAspect="1" noMove="1" noResize="1" noEditPoints="1" noAdjustHandles="1" noChangeArrowheads="1" noChangeShapeType="1"/>
              </p:cNvPicPr>
              <p:nvPr/>
            </p:nvPicPr>
            <p:blipFill>
              <a:blip r:embed="rId17"/>
              <a:stretch>
                <a:fillRect/>
              </a:stretch>
            </p:blipFill>
            <p:spPr>
              <a:xfrm>
                <a:off x="9109255" y="3569868"/>
                <a:ext cx="2229886" cy="1254311"/>
              </a:xfrm>
              <a:prstGeom prst="rect">
                <a:avLst/>
              </a:prstGeom>
              <a:ln w="952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1" name="Slide Zoom 30">
                <a:extLst>
                  <a:ext uri="{FF2B5EF4-FFF2-40B4-BE49-F238E27FC236}">
                    <a16:creationId xmlns:a16="http://schemas.microsoft.com/office/drawing/2014/main" id="{9BDC537F-AAEE-4BEE-99A1-BCBDA5E90C09}"/>
                  </a:ext>
                </a:extLst>
              </p:cNvPr>
              <p:cNvGraphicFramePr>
                <a:graphicFrameLocks noChangeAspect="1"/>
              </p:cNvGraphicFramePr>
              <p:nvPr>
                <p:extLst>
                  <p:ext uri="{D42A27DB-BD31-4B8C-83A1-F6EECF244321}">
                    <p14:modId xmlns:p14="http://schemas.microsoft.com/office/powerpoint/2010/main" val="70442582"/>
                  </p:ext>
                </p:extLst>
              </p:nvPr>
            </p:nvGraphicFramePr>
            <p:xfrm>
              <a:off x="9626803" y="4251168"/>
              <a:ext cx="2474252" cy="1391767"/>
            </p:xfrm>
            <a:graphic>
              <a:graphicData uri="http://schemas.microsoft.com/office/powerpoint/2016/slidezoom">
                <pslz:sldZm>
                  <pslz:sldZmObj sldId="4403" cId="1529656010">
                    <pslz:zmPr id="{71846226-7F0B-48E3-81FB-8894E2E2F00C}" returnToParent="0" transitionDur="1000">
                      <p166:blipFill xmlns:p166="http://schemas.microsoft.com/office/powerpoint/2016/6/main">
                        <a:blip r:embed="rId18"/>
                        <a:stretch>
                          <a:fillRect/>
                        </a:stretch>
                      </p166:blipFill>
                      <p166:spPr xmlns:p166="http://schemas.microsoft.com/office/powerpoint/2016/6/main">
                        <a:xfrm>
                          <a:off x="0" y="0"/>
                          <a:ext cx="2474252" cy="1391767"/>
                        </a:xfrm>
                        <a:prstGeom prst="rect">
                          <a:avLst/>
                        </a:prstGeom>
                        <a:ln w="9525">
                          <a:solidFill>
                            <a:prstClr val="ltGray"/>
                          </a:solidFill>
                        </a:ln>
                      </p166:spPr>
                    </pslz:zmPr>
                  </pslz:sldZmObj>
                </pslz:sldZm>
              </a:graphicData>
            </a:graphic>
          </p:graphicFrame>
        </mc:Choice>
        <mc:Fallback xmlns="">
          <p:pic>
            <p:nvPicPr>
              <p:cNvPr id="31" name="Slide Zoom 30">
                <a:hlinkClick r:id="rId19" action="ppaction://hlinksldjump"/>
                <a:extLst>
                  <a:ext uri="{FF2B5EF4-FFF2-40B4-BE49-F238E27FC236}">
                    <a16:creationId xmlns:a16="http://schemas.microsoft.com/office/drawing/2014/main" id="{9BDC537F-AAEE-4BEE-99A1-BCBDA5E90C09}"/>
                  </a:ext>
                </a:extLst>
              </p:cNvPr>
              <p:cNvPicPr>
                <a:picLocks noGrp="1" noRot="1" noChangeAspect="1" noMove="1" noResize="1" noEditPoints="1" noAdjustHandles="1" noChangeArrowheads="1" noChangeShapeType="1"/>
              </p:cNvPicPr>
              <p:nvPr/>
            </p:nvPicPr>
            <p:blipFill>
              <a:blip r:embed="rId20"/>
              <a:stretch>
                <a:fillRect/>
              </a:stretch>
            </p:blipFill>
            <p:spPr>
              <a:xfrm>
                <a:off x="9626803" y="4251168"/>
                <a:ext cx="2474252" cy="1391767"/>
              </a:xfrm>
              <a:prstGeom prst="rect">
                <a:avLst/>
              </a:prstGeom>
              <a:ln w="952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7" name="Slide Zoom 36">
                <a:extLst>
                  <a:ext uri="{FF2B5EF4-FFF2-40B4-BE49-F238E27FC236}">
                    <a16:creationId xmlns:a16="http://schemas.microsoft.com/office/drawing/2014/main" id="{34C09E17-51E8-4145-8B87-DF780AAFB5C8}"/>
                  </a:ext>
                </a:extLst>
              </p:cNvPr>
              <p:cNvGraphicFramePr>
                <a:graphicFrameLocks noChangeAspect="1"/>
              </p:cNvGraphicFramePr>
              <p:nvPr>
                <p:extLst>
                  <p:ext uri="{D42A27DB-BD31-4B8C-83A1-F6EECF244321}">
                    <p14:modId xmlns:p14="http://schemas.microsoft.com/office/powerpoint/2010/main" val="2086523362"/>
                  </p:ext>
                </p:extLst>
              </p:nvPr>
            </p:nvGraphicFramePr>
            <p:xfrm>
              <a:off x="9199609" y="4923513"/>
              <a:ext cx="2229886" cy="1254311"/>
            </p:xfrm>
            <a:graphic>
              <a:graphicData uri="http://schemas.microsoft.com/office/powerpoint/2016/slidezoom">
                <pslz:sldZm>
                  <pslz:sldZmObj sldId="4397" cId="907348618">
                    <pslz:zmPr id="{3639D5E2-CD67-4A66-BDA5-7C39D76AB4C7}" returnToParent="0" transitionDur="1000">
                      <p166:blipFill xmlns:p166="http://schemas.microsoft.com/office/powerpoint/2016/6/main">
                        <a:blip r:embed="rId21"/>
                        <a:stretch>
                          <a:fillRect/>
                        </a:stretch>
                      </p166:blipFill>
                      <p166:spPr xmlns:p166="http://schemas.microsoft.com/office/powerpoint/2016/6/main">
                        <a:xfrm>
                          <a:off x="0" y="0"/>
                          <a:ext cx="2229886" cy="1254311"/>
                        </a:xfrm>
                        <a:prstGeom prst="rect">
                          <a:avLst/>
                        </a:prstGeom>
                        <a:ln w="3175">
                          <a:solidFill>
                            <a:prstClr val="ltGray"/>
                          </a:solidFill>
                        </a:ln>
                      </p166:spPr>
                    </pslz:zmPr>
                  </pslz:sldZmObj>
                </pslz:sldZm>
              </a:graphicData>
            </a:graphic>
          </p:graphicFrame>
        </mc:Choice>
        <mc:Fallback xmlns="">
          <p:pic>
            <p:nvPicPr>
              <p:cNvPr id="37" name="Slide Zoom 36">
                <a:hlinkClick r:id="rId22" action="ppaction://hlinksldjump"/>
                <a:extLst>
                  <a:ext uri="{FF2B5EF4-FFF2-40B4-BE49-F238E27FC236}">
                    <a16:creationId xmlns:a16="http://schemas.microsoft.com/office/drawing/2014/main" id="{34C09E17-51E8-4145-8B87-DF780AAFB5C8}"/>
                  </a:ext>
                </a:extLst>
              </p:cNvPr>
              <p:cNvPicPr>
                <a:picLocks noGrp="1" noRot="1" noChangeAspect="1" noMove="1" noResize="1" noEditPoints="1" noAdjustHandles="1" noChangeArrowheads="1" noChangeShapeType="1"/>
              </p:cNvPicPr>
              <p:nvPr/>
            </p:nvPicPr>
            <p:blipFill>
              <a:blip r:embed="rId23"/>
              <a:stretch>
                <a:fillRect/>
              </a:stretch>
            </p:blipFill>
            <p:spPr>
              <a:xfrm>
                <a:off x="9199609" y="4923513"/>
                <a:ext cx="2229886" cy="125431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9" name="Slide Zoom 38">
                <a:extLst>
                  <a:ext uri="{FF2B5EF4-FFF2-40B4-BE49-F238E27FC236}">
                    <a16:creationId xmlns:a16="http://schemas.microsoft.com/office/drawing/2014/main" id="{641FCEB0-E202-4D21-9C03-76C0E5B5DD13}"/>
                  </a:ext>
                </a:extLst>
              </p:cNvPr>
              <p:cNvGraphicFramePr>
                <a:graphicFrameLocks noChangeAspect="1"/>
              </p:cNvGraphicFramePr>
              <p:nvPr>
                <p:extLst>
                  <p:ext uri="{D42A27DB-BD31-4B8C-83A1-F6EECF244321}">
                    <p14:modId xmlns:p14="http://schemas.microsoft.com/office/powerpoint/2010/main" val="2406387903"/>
                  </p:ext>
                </p:extLst>
              </p:nvPr>
            </p:nvGraphicFramePr>
            <p:xfrm>
              <a:off x="9764584" y="5478141"/>
              <a:ext cx="2335390" cy="1313657"/>
            </p:xfrm>
            <a:graphic>
              <a:graphicData uri="http://schemas.microsoft.com/office/powerpoint/2016/slidezoom">
                <pslz:sldZm>
                  <pslz:sldZmObj sldId="4404" cId="808360040">
                    <pslz:zmPr id="{83FFC58C-B285-4D8D-8A1F-BD4759784885}" returnToParent="0" transitionDur="1000">
                      <p166:blipFill xmlns:p166="http://schemas.microsoft.com/office/powerpoint/2016/6/main">
                        <a:blip r:embed="rId24"/>
                        <a:stretch>
                          <a:fillRect/>
                        </a:stretch>
                      </p166:blipFill>
                      <p166:spPr xmlns:p166="http://schemas.microsoft.com/office/powerpoint/2016/6/main">
                        <a:xfrm>
                          <a:off x="0" y="0"/>
                          <a:ext cx="2335390" cy="1313657"/>
                        </a:xfrm>
                        <a:prstGeom prst="rect">
                          <a:avLst/>
                        </a:prstGeom>
                        <a:ln w="3175">
                          <a:solidFill>
                            <a:prstClr val="ltGray"/>
                          </a:solidFill>
                        </a:ln>
                      </p166:spPr>
                    </pslz:zmPr>
                  </pslz:sldZmObj>
                </pslz:sldZm>
              </a:graphicData>
            </a:graphic>
          </p:graphicFrame>
        </mc:Choice>
        <mc:Fallback xmlns="">
          <p:pic>
            <p:nvPicPr>
              <p:cNvPr id="39" name="Slide Zoom 38">
                <a:hlinkClick r:id="rId25" action="ppaction://hlinksldjump"/>
                <a:extLst>
                  <a:ext uri="{FF2B5EF4-FFF2-40B4-BE49-F238E27FC236}">
                    <a16:creationId xmlns:a16="http://schemas.microsoft.com/office/drawing/2014/main" id="{641FCEB0-E202-4D21-9C03-76C0E5B5DD13}"/>
                  </a:ext>
                </a:extLst>
              </p:cNvPr>
              <p:cNvPicPr>
                <a:picLocks noGrp="1" noRot="1" noChangeAspect="1" noMove="1" noResize="1" noEditPoints="1" noAdjustHandles="1" noChangeArrowheads="1" noChangeShapeType="1"/>
              </p:cNvPicPr>
              <p:nvPr/>
            </p:nvPicPr>
            <p:blipFill>
              <a:blip r:embed="rId26"/>
              <a:stretch>
                <a:fillRect/>
              </a:stretch>
            </p:blipFill>
            <p:spPr>
              <a:xfrm>
                <a:off x="9764584" y="5478141"/>
                <a:ext cx="2335390" cy="1313657"/>
              </a:xfrm>
              <a:prstGeom prst="rect">
                <a:avLst/>
              </a:prstGeom>
              <a:ln w="3175">
                <a:solidFill>
                  <a:prstClr val="ltGray"/>
                </a:solidFill>
              </a:ln>
            </p:spPr>
          </p:pic>
        </mc:Fallback>
      </mc:AlternateContent>
      <p:grpSp>
        <p:nvGrpSpPr>
          <p:cNvPr id="26" name="Group 25">
            <a:extLst>
              <a:ext uri="{FF2B5EF4-FFF2-40B4-BE49-F238E27FC236}">
                <a16:creationId xmlns:a16="http://schemas.microsoft.com/office/drawing/2014/main" id="{DCE6BD2D-1ADA-4D4C-B0D1-BC1775B8BD35}"/>
              </a:ext>
            </a:extLst>
          </p:cNvPr>
          <p:cNvGrpSpPr/>
          <p:nvPr/>
        </p:nvGrpSpPr>
        <p:grpSpPr>
          <a:xfrm>
            <a:off x="3389801" y="5566735"/>
            <a:ext cx="5655639" cy="1215065"/>
            <a:chOff x="469425" y="5628818"/>
            <a:chExt cx="4256702" cy="554002"/>
          </a:xfrm>
        </p:grpSpPr>
        <p:sp>
          <p:nvSpPr>
            <p:cNvPr id="27" name="Rectangle 26">
              <a:extLst>
                <a:ext uri="{FF2B5EF4-FFF2-40B4-BE49-F238E27FC236}">
                  <a16:creationId xmlns:a16="http://schemas.microsoft.com/office/drawing/2014/main" id="{436A01EB-BF52-4119-9CD9-55ABBCE48A69}"/>
                </a:ext>
              </a:extLst>
            </p:cNvPr>
            <p:cNvSpPr/>
            <p:nvPr/>
          </p:nvSpPr>
          <p:spPr>
            <a:xfrm>
              <a:off x="1022782" y="5628818"/>
              <a:ext cx="3703345" cy="554000"/>
            </a:xfrm>
            <a:prstGeom prst="rect">
              <a:avLst/>
            </a:prstGeom>
            <a:solidFill>
              <a:srgbClr val="299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54437"/>
              <a:r>
                <a:rPr lang="en-US" sz="1400" b="1" dirty="0">
                  <a:solidFill>
                    <a:srgbClr val="FFFFFF"/>
                  </a:solidFill>
                  <a:latin typeface="Roboto Condensed Light" panose="02000000000000000000" pitchFamily="2" charset="0"/>
                  <a:ea typeface="Roboto Condensed Light" panose="02000000000000000000" pitchFamily="2" charset="0"/>
                </a:rPr>
                <a:t>Related Info-Tech Research: </a:t>
              </a:r>
              <a:r>
                <a:rPr lang="en-US" sz="1400" b="0" i="1" u="none" strike="noStrike" dirty="0">
                  <a:solidFill>
                    <a:schemeClr val="bg1"/>
                  </a:solidFill>
                  <a:effectLst/>
                  <a:latin typeface="Roboto Condensed Light" panose="02000000000000000000" pitchFamily="2" charset="0"/>
                  <a:ea typeface="Roboto Condensed Light" panose="02000000000000000000" pitchFamily="2" charset="0"/>
                  <a:hlinkClick r:id="rId27">
                    <a:extLst>
                      <a:ext uri="{A12FA001-AC4F-418D-AE19-62706E023703}">
                        <ahyp:hlinkClr xmlns:ahyp="http://schemas.microsoft.com/office/drawing/2018/hyperlinkcolor" val="tx"/>
                      </a:ext>
                    </a:extLst>
                  </a:hlinkClick>
                </a:rPr>
                <a:t>Optimize the Service Desk With a Shift Left Strategy</a:t>
              </a:r>
              <a:r>
                <a:rPr lang="en-CA" sz="1600" b="0" i="0" u="none" strike="noStrike" dirty="0">
                  <a:solidFill>
                    <a:schemeClr val="bg1"/>
                  </a:solidFill>
                  <a:effectLst/>
                  <a:latin typeface="Roboto Condensed Light" panose="02000000000000000000" pitchFamily="2" charset="0"/>
                  <a:ea typeface="Roboto Condensed Light" panose="02000000000000000000" pitchFamily="2" charset="0"/>
                  <a:cs typeface="Arial"/>
                </a:rPr>
                <a:t>, </a:t>
              </a:r>
              <a:r>
                <a:rPr lang="en-CA" sz="1400" b="0" i="1" u="none" strike="noStrike" dirty="0">
                  <a:solidFill>
                    <a:schemeClr val="bg1"/>
                  </a:solidFill>
                  <a:effectLst/>
                  <a:latin typeface="Roboto Condensed Light" panose="02000000000000000000" pitchFamily="2" charset="0"/>
                  <a:ea typeface="Roboto Condensed Light" panose="02000000000000000000" pitchFamily="2" charset="0"/>
                  <a:hlinkClick r:id="rId28">
                    <a:extLst>
                      <a:ext uri="{A12FA001-AC4F-418D-AE19-62706E023703}">
                        <ahyp:hlinkClr xmlns:ahyp="http://schemas.microsoft.com/office/drawing/2018/hyperlinkcolor" val="tx"/>
                      </a:ext>
                    </a:extLst>
                  </a:hlinkClick>
                </a:rPr>
                <a:t>Standardize the Service Desk</a:t>
              </a:r>
              <a:r>
                <a:rPr lang="en-US" sz="1400" u="none" strike="noStrike" dirty="0">
                  <a:solidFill>
                    <a:schemeClr val="bg1"/>
                  </a:solidFill>
                  <a:latin typeface="Roboto Condensed Light" panose="02000000000000000000" pitchFamily="2" charset="0"/>
                  <a:ea typeface="Roboto Condensed Light" panose="02000000000000000000" pitchFamily="2" charset="0"/>
                </a:rPr>
                <a:t>, </a:t>
              </a:r>
              <a:r>
                <a:rPr lang="en-US" sz="1400" b="0" i="1" u="none" strike="noStrike" dirty="0">
                  <a:solidFill>
                    <a:schemeClr val="bg1"/>
                  </a:solidFill>
                  <a:effectLst/>
                  <a:latin typeface="Roboto Condensed Light" panose="02000000000000000000" pitchFamily="2" charset="0"/>
                  <a:ea typeface="Roboto Condensed Light" panose="02000000000000000000" pitchFamily="2" charset="0"/>
                  <a:hlinkClick r:id="rId29">
                    <a:extLst>
                      <a:ext uri="{A12FA001-AC4F-418D-AE19-62706E023703}">
                        <ahyp:hlinkClr xmlns:ahyp="http://schemas.microsoft.com/office/drawing/2018/hyperlinkcolor" val="tx"/>
                      </a:ext>
                    </a:extLst>
                  </a:hlinkClick>
                </a:rPr>
                <a:t>Prepare for Cognitive Service Management</a:t>
              </a:r>
              <a:r>
                <a:rPr lang="en-US" sz="1400" b="0" i="0" u="none" strike="noStrike" dirty="0">
                  <a:solidFill>
                    <a:schemeClr val="bg1"/>
                  </a:solidFill>
                  <a:effectLst/>
                  <a:latin typeface="Roboto Condensed Light" panose="02000000000000000000" pitchFamily="2" charset="0"/>
                  <a:ea typeface="Roboto Condensed Light" panose="02000000000000000000" pitchFamily="2" charset="0"/>
                </a:rPr>
                <a:t>, </a:t>
              </a:r>
              <a:r>
                <a:rPr lang="en-US" sz="1400" b="0" i="1" u="none" strike="noStrike" dirty="0">
                  <a:solidFill>
                    <a:schemeClr val="bg1"/>
                  </a:solidFill>
                  <a:effectLst/>
                  <a:latin typeface="Roboto Condensed Light" panose="02000000000000000000" pitchFamily="2" charset="0"/>
                  <a:ea typeface="Roboto Condensed Light" panose="02000000000000000000" pitchFamily="2" charset="0"/>
                  <a:hlinkClick r:id="rId30">
                    <a:extLst>
                      <a:ext uri="{A12FA001-AC4F-418D-AE19-62706E023703}">
                        <ahyp:hlinkClr xmlns:ahyp="http://schemas.microsoft.com/office/drawing/2018/hyperlinkcolor" val="tx"/>
                      </a:ext>
                    </a:extLst>
                  </a:hlinkClick>
                </a:rPr>
                <a:t>Design and Build a User-Facing Service Catalog</a:t>
              </a:r>
              <a:r>
                <a:rPr lang="en-US" sz="1400" b="0" u="none" strike="noStrike" dirty="0">
                  <a:solidFill>
                    <a:schemeClr val="bg1"/>
                  </a:solidFill>
                  <a:effectLst/>
                  <a:latin typeface="Roboto Condensed Light" panose="02000000000000000000" pitchFamily="2" charset="0"/>
                  <a:ea typeface="Roboto Condensed Light" panose="02000000000000000000" pitchFamily="2" charset="0"/>
                </a:rPr>
                <a:t>,</a:t>
              </a:r>
              <a:r>
                <a:rPr lang="en-US" sz="1400" b="0" i="1" u="none" strike="noStrike" dirty="0">
                  <a:solidFill>
                    <a:schemeClr val="bg1"/>
                  </a:solidFill>
                  <a:effectLst/>
                  <a:latin typeface="Roboto Condensed Light" panose="02000000000000000000" pitchFamily="2" charset="0"/>
                  <a:ea typeface="Roboto Condensed Light" panose="02000000000000000000" pitchFamily="2" charset="0"/>
                </a:rPr>
                <a:t> </a:t>
              </a:r>
              <a:r>
                <a:rPr lang="en-CA" sz="1400" b="0" i="1" u="none" strike="noStrike" dirty="0">
                  <a:solidFill>
                    <a:schemeClr val="bg1"/>
                  </a:solidFill>
                  <a:effectLst/>
                  <a:latin typeface="Roboto Condensed Light" panose="02000000000000000000" pitchFamily="2" charset="0"/>
                  <a:ea typeface="Roboto Condensed Light" panose="02000000000000000000" pitchFamily="2" charset="0"/>
                  <a:hlinkClick r:id="rId31">
                    <a:extLst>
                      <a:ext uri="{A12FA001-AC4F-418D-AE19-62706E023703}">
                        <ahyp:hlinkClr xmlns:ahyp="http://schemas.microsoft.com/office/drawing/2018/hyperlinkcolor" val="tx"/>
                      </a:ext>
                    </a:extLst>
                  </a:hlinkClick>
                </a:rPr>
                <a:t>Incident and Problem Management</a:t>
              </a:r>
              <a:r>
                <a:rPr lang="en-CA" sz="1400" b="0" i="0" u="none" strike="noStrike" dirty="0">
                  <a:solidFill>
                    <a:schemeClr val="bg1"/>
                  </a:solidFill>
                  <a:effectLst/>
                  <a:latin typeface="Roboto Condensed Light" panose="02000000000000000000" pitchFamily="2" charset="0"/>
                  <a:ea typeface="Roboto Condensed Light" panose="02000000000000000000" pitchFamily="2" charset="0"/>
                </a:rPr>
                <a:t>, </a:t>
              </a:r>
              <a:r>
                <a:rPr lang="en-CA" sz="1400" b="0" i="1" u="none" strike="noStrike" dirty="0">
                  <a:solidFill>
                    <a:schemeClr val="bg1"/>
                  </a:solidFill>
                  <a:effectLst/>
                  <a:latin typeface="Roboto Condensed Light" panose="02000000000000000000" pitchFamily="2" charset="0"/>
                  <a:ea typeface="Roboto Condensed Light" panose="02000000000000000000" pitchFamily="2" charset="0"/>
                  <a:hlinkClick r:id="rId32">
                    <a:extLst>
                      <a:ext uri="{A12FA001-AC4F-418D-AE19-62706E023703}">
                        <ahyp:hlinkClr xmlns:ahyp="http://schemas.microsoft.com/office/drawing/2018/hyperlinkcolor" val="tx"/>
                      </a:ext>
                    </a:extLst>
                  </a:hlinkClick>
                </a:rPr>
                <a:t>Implement Software Asset Management</a:t>
              </a:r>
              <a:r>
                <a:rPr lang="en-CA" sz="1400" b="0" i="0" u="none" strike="noStrike" dirty="0">
                  <a:solidFill>
                    <a:schemeClr val="bg1"/>
                  </a:solidFill>
                  <a:effectLst/>
                  <a:latin typeface="Roboto Condensed Light" panose="02000000000000000000" pitchFamily="2" charset="0"/>
                  <a:ea typeface="Roboto Condensed Light" panose="02000000000000000000" pitchFamily="2" charset="0"/>
                </a:rPr>
                <a:t>, </a:t>
              </a:r>
              <a:r>
                <a:rPr lang="en-CA" sz="1400" b="0" i="1" u="none" strike="noStrike" dirty="0">
                  <a:solidFill>
                    <a:schemeClr val="bg1"/>
                  </a:solidFill>
                  <a:effectLst/>
                  <a:latin typeface="Roboto Condensed Light" panose="02000000000000000000" pitchFamily="2" charset="0"/>
                  <a:ea typeface="Roboto Condensed Light" panose="02000000000000000000" pitchFamily="2" charset="0"/>
                  <a:hlinkClick r:id="rId33">
                    <a:extLst>
                      <a:ext uri="{A12FA001-AC4F-418D-AE19-62706E023703}">
                        <ahyp:hlinkClr xmlns:ahyp="http://schemas.microsoft.com/office/drawing/2018/hyperlinkcolor" val="tx"/>
                      </a:ext>
                    </a:extLst>
                  </a:hlinkClick>
                </a:rPr>
                <a:t>Implement Hardware Asset Management</a:t>
              </a:r>
              <a:endParaRPr lang="en-US" sz="1400" b="1" i="1" dirty="0">
                <a:solidFill>
                  <a:srgbClr val="FFFFFF"/>
                </a:solidFill>
                <a:latin typeface="Roboto Condensed Light" panose="02000000000000000000" pitchFamily="2" charset="0"/>
                <a:ea typeface="Roboto Condensed Light" panose="02000000000000000000" pitchFamily="2" charset="0"/>
              </a:endParaRPr>
            </a:p>
          </p:txBody>
        </p:sp>
        <p:sp>
          <p:nvSpPr>
            <p:cNvPr id="36" name="Rectangle 35">
              <a:extLst>
                <a:ext uri="{FF2B5EF4-FFF2-40B4-BE49-F238E27FC236}">
                  <a16:creationId xmlns:a16="http://schemas.microsoft.com/office/drawing/2014/main" id="{F5BACC7A-CB67-4FC6-9B6B-A4CA7C5283CA}"/>
                </a:ext>
              </a:extLst>
            </p:cNvPr>
            <p:cNvSpPr>
              <a:spLocks noChangeAspect="1"/>
            </p:cNvSpPr>
            <p:nvPr/>
          </p:nvSpPr>
          <p:spPr>
            <a:xfrm>
              <a:off x="469425" y="5628820"/>
              <a:ext cx="554000" cy="55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1600" dirty="0">
                <a:solidFill>
                  <a:srgbClr val="FFFFFF"/>
                </a:solidFill>
                <a:latin typeface="Exo" panose="02000503000000000000" pitchFamily="2" charset="77"/>
              </a:endParaRPr>
            </a:p>
          </p:txBody>
        </p:sp>
      </p:grpSp>
      <p:pic>
        <p:nvPicPr>
          <p:cNvPr id="33" name="Picture 32">
            <a:extLst>
              <a:ext uri="{FF2B5EF4-FFF2-40B4-BE49-F238E27FC236}">
                <a16:creationId xmlns:a16="http://schemas.microsoft.com/office/drawing/2014/main" id="{6D3AF9AD-CFF2-4176-BE23-DEC6DBFE95A8}"/>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rot="5400000">
            <a:off x="3537296" y="5948698"/>
            <a:ext cx="441078" cy="451134"/>
          </a:xfrm>
          <a:prstGeom prst="rect">
            <a:avLst/>
          </a:prstGeom>
        </p:spPr>
      </p:pic>
    </p:spTree>
    <p:extLst>
      <p:ext uri="{BB962C8B-B14F-4D97-AF65-F5344CB8AC3E}">
        <p14:creationId xmlns:p14="http://schemas.microsoft.com/office/powerpoint/2010/main" val="2645146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38B4D-7A8F-4FAC-BB67-574BF67B2053}"/>
              </a:ext>
            </a:extLst>
          </p:cNvPr>
          <p:cNvSpPr>
            <a:spLocks noGrp="1"/>
          </p:cNvSpPr>
          <p:nvPr>
            <p:ph type="title"/>
          </p:nvPr>
        </p:nvSpPr>
        <p:spPr>
          <a:xfrm>
            <a:off x="250723" y="448383"/>
            <a:ext cx="2809077" cy="2393499"/>
          </a:xfrm>
        </p:spPr>
        <p:txBody>
          <a:bodyPr/>
          <a:lstStyle/>
          <a:p>
            <a:r>
              <a:rPr lang="en-US" sz="3000" dirty="0"/>
              <a:t>Reduce time to resolve and improve accountability to the business</a:t>
            </a:r>
            <a:endParaRPr lang="en-CA" sz="3000" dirty="0"/>
          </a:p>
        </p:txBody>
      </p:sp>
      <p:grpSp>
        <p:nvGrpSpPr>
          <p:cNvPr id="5" name="Group 4">
            <a:extLst>
              <a:ext uri="{FF2B5EF4-FFF2-40B4-BE49-F238E27FC236}">
                <a16:creationId xmlns:a16="http://schemas.microsoft.com/office/drawing/2014/main" id="{3C05AC00-B017-452F-B7A9-3E8AB793F956}"/>
              </a:ext>
            </a:extLst>
          </p:cNvPr>
          <p:cNvGrpSpPr/>
          <p:nvPr/>
        </p:nvGrpSpPr>
        <p:grpSpPr>
          <a:xfrm>
            <a:off x="9543919" y="357321"/>
            <a:ext cx="2336801" cy="1013122"/>
            <a:chOff x="7349066" y="200304"/>
            <a:chExt cx="2336801" cy="1013122"/>
          </a:xfrm>
        </p:grpSpPr>
        <p:sp>
          <p:nvSpPr>
            <p:cNvPr id="6" name="Pentagon 8">
              <a:extLst>
                <a:ext uri="{FF2B5EF4-FFF2-40B4-BE49-F238E27FC236}">
                  <a16:creationId xmlns:a16="http://schemas.microsoft.com/office/drawing/2014/main" id="{1C3E2EA5-82A0-464B-ADB3-8A8AAD888C83}"/>
                </a:ext>
              </a:extLst>
            </p:cNvPr>
            <p:cNvSpPr/>
            <p:nvPr/>
          </p:nvSpPr>
          <p:spPr>
            <a:xfrm rot="10800000">
              <a:off x="7349066" y="200304"/>
              <a:ext cx="2336801" cy="101312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7" name="Oval 6">
              <a:extLst>
                <a:ext uri="{FF2B5EF4-FFF2-40B4-BE49-F238E27FC236}">
                  <a16:creationId xmlns:a16="http://schemas.microsoft.com/office/drawing/2014/main" id="{901160C4-599D-4117-9D37-1E793C86CAED}"/>
                </a:ext>
              </a:extLst>
            </p:cNvPr>
            <p:cNvSpPr/>
            <p:nvPr/>
          </p:nvSpPr>
          <p:spPr>
            <a:xfrm>
              <a:off x="7628186" y="347468"/>
              <a:ext cx="762281" cy="7187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900" dirty="0">
                <a:solidFill>
                  <a:srgbClr val="FFFFFF"/>
                </a:solidFill>
                <a:latin typeface="Arial" panose="020B0604020202020204" pitchFamily="34" charset="0"/>
              </a:endParaRPr>
            </a:p>
          </p:txBody>
        </p:sp>
        <p:sp>
          <p:nvSpPr>
            <p:cNvPr id="8" name="TextBox 7">
              <a:extLst>
                <a:ext uri="{FF2B5EF4-FFF2-40B4-BE49-F238E27FC236}">
                  <a16:creationId xmlns:a16="http://schemas.microsoft.com/office/drawing/2014/main" id="{0687E4D7-53F3-40F8-AC8D-367BFEA677CE}"/>
                </a:ext>
              </a:extLst>
            </p:cNvPr>
            <p:cNvSpPr txBox="1"/>
            <p:nvPr/>
          </p:nvSpPr>
          <p:spPr>
            <a:xfrm>
              <a:off x="8230217" y="291366"/>
              <a:ext cx="1194693" cy="830997"/>
            </a:xfrm>
            <a:prstGeom prst="rect">
              <a:avLst/>
            </a:prstGeom>
            <a:noFill/>
          </p:spPr>
          <p:txBody>
            <a:bodyPr wrap="square" rtlCol="0" anchor="b" anchorCtr="0">
              <a:spAutoFit/>
            </a:bodyPr>
            <a:lstStyle/>
            <a:p>
              <a:pPr algn="r" defTabSz="554437"/>
              <a:r>
                <a:rPr lang="en-US" sz="2400" b="1" dirty="0">
                  <a:solidFill>
                    <a:srgbClr val="FFFFFF"/>
                  </a:solidFill>
                  <a:latin typeface="Montserrat SemiBold" pitchFamily="2" charset="77"/>
                  <a:ea typeface="League Spartan" charset="0"/>
                  <a:cs typeface="Poppins" pitchFamily="2" charset="77"/>
                </a:rPr>
                <a:t>Use Case</a:t>
              </a:r>
            </a:p>
          </p:txBody>
        </p:sp>
        <p:pic>
          <p:nvPicPr>
            <p:cNvPr id="9" name="Picture 8">
              <a:extLst>
                <a:ext uri="{FF2B5EF4-FFF2-40B4-BE49-F238E27FC236}">
                  <a16:creationId xmlns:a16="http://schemas.microsoft.com/office/drawing/2014/main" id="{286FD310-332B-4E82-908C-E5B048359527}"/>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91826" y="389364"/>
              <a:ext cx="635000" cy="635000"/>
            </a:xfrm>
            <a:prstGeom prst="rect">
              <a:avLst/>
            </a:prstGeom>
          </p:spPr>
        </p:pic>
      </p:grpSp>
      <p:sp>
        <p:nvSpPr>
          <p:cNvPr id="23" name="Text Placeholder 3">
            <a:extLst>
              <a:ext uri="{FF2B5EF4-FFF2-40B4-BE49-F238E27FC236}">
                <a16:creationId xmlns:a16="http://schemas.microsoft.com/office/drawing/2014/main" id="{ADC7BBDC-446D-43B7-AADA-193062085E50}"/>
              </a:ext>
            </a:extLst>
          </p:cNvPr>
          <p:cNvSpPr txBox="1">
            <a:spLocks/>
          </p:cNvSpPr>
          <p:nvPr/>
        </p:nvSpPr>
        <p:spPr>
          <a:xfrm>
            <a:off x="3565906" y="1995514"/>
            <a:ext cx="5855902" cy="4012075"/>
          </a:xfrm>
          <a:prstGeom prst="rect">
            <a:avLst/>
          </a:prstGeom>
        </p:spPr>
        <p:txBody>
          <a:bodyPr lIns="0" tIns="0" rIns="0" bIns="0" numCol="1" spcCol="292608" anchor="t"/>
          <a:lstStyle>
            <a:lvl1pPr marL="179370" indent="-179370" algn="l" defTabSz="914309" rtl="0" eaLnBrk="1" latinLnBrk="0" hangingPunct="1">
              <a:lnSpc>
                <a:spcPct val="110000"/>
              </a:lnSpc>
              <a:spcBef>
                <a:spcPts val="10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587" indent="-171433" algn="l" defTabSz="914309"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916" indent="-174608" algn="l" defTabSz="914309"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9245" indent="-177782" algn="l" defTabSz="914309"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2000050" indent="-171433" algn="l" defTabSz="914309"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200" b="1" dirty="0">
                <a:latin typeface="Roboto Light" panose="02000000000000000000" pitchFamily="2" charset="0"/>
                <a:ea typeface="Roboto Light" panose="02000000000000000000" pitchFamily="2" charset="0"/>
                <a:cs typeface="Arial" panose="020B0604020202020204" pitchFamily="34" charset="0"/>
              </a:rPr>
              <a:t>To identify features to meet this use case look to the following sections:</a:t>
            </a:r>
          </a:p>
          <a:p>
            <a:pPr>
              <a:spcBef>
                <a:spcPts val="600"/>
              </a:spcBef>
              <a:tabLst>
                <a:tab pos="628650" algn="l"/>
              </a:tabLst>
            </a:pPr>
            <a:r>
              <a:rPr lang="en-CA" sz="1200" dirty="0">
                <a:latin typeface="Roboto Light" panose="02000000000000000000" pitchFamily="2" charset="0"/>
                <a:ea typeface="Roboto Light" panose="02000000000000000000" pitchFamily="2" charset="0"/>
                <a:cs typeface="Arial" panose="020B0604020202020204" pitchFamily="34" charset="0"/>
                <a:hlinkClick r:id="rId4" action="ppaction://hlinksldjump"/>
              </a:rPr>
              <a:t>Service and Solutions Design</a:t>
            </a:r>
            <a:r>
              <a:rPr lang="en-CA" sz="1200" dirty="0">
                <a:latin typeface="Roboto Light" panose="02000000000000000000" pitchFamily="2" charset="0"/>
                <a:ea typeface="Roboto Light" panose="02000000000000000000" pitchFamily="2" charset="0"/>
                <a:cs typeface="Arial" panose="020B0604020202020204" pitchFamily="34" charset="0"/>
              </a:rPr>
              <a:t> with a deeper focus on the IT Operations and orchestration features to integrate with monitoring and event solutions for faster notifications and analysis.</a:t>
            </a:r>
          </a:p>
          <a:p>
            <a:pPr>
              <a:spcBef>
                <a:spcPts val="600"/>
              </a:spcBef>
              <a:tabLst>
                <a:tab pos="628650" algn="l"/>
              </a:tabLst>
            </a:pPr>
            <a:r>
              <a:rPr lang="en-CA" sz="1200" dirty="0">
                <a:latin typeface="Roboto Light" panose="02000000000000000000" pitchFamily="2" charset="0"/>
                <a:ea typeface="Roboto Light" panose="02000000000000000000" pitchFamily="2" charset="0"/>
                <a:cs typeface="Arial" panose="020B0604020202020204" pitchFamily="34" charset="0"/>
                <a:hlinkClick r:id="rId5" action="ppaction://hlinksldjump"/>
              </a:rPr>
              <a:t>Knowledge and Reporting</a:t>
            </a:r>
            <a:r>
              <a:rPr lang="en-CA" sz="1200" dirty="0">
                <a:latin typeface="Roboto Light" panose="02000000000000000000" pitchFamily="2" charset="0"/>
                <a:ea typeface="Roboto Light" panose="02000000000000000000" pitchFamily="2" charset="0"/>
                <a:cs typeface="Arial" panose="020B0604020202020204" pitchFamily="34" charset="0"/>
              </a:rPr>
              <a:t> for creating and managing technician documentation to increase team knowledge and increase visibility into all IT activity to proactively manage and avoid incidents. </a:t>
            </a:r>
          </a:p>
          <a:p>
            <a:pPr>
              <a:spcBef>
                <a:spcPts val="600"/>
              </a:spcBef>
              <a:tabLst>
                <a:tab pos="628650" algn="l"/>
              </a:tabLst>
            </a:pPr>
            <a:r>
              <a:rPr lang="en-CA" sz="1200" dirty="0">
                <a:latin typeface="Roboto Light" panose="02000000000000000000" pitchFamily="2" charset="0"/>
                <a:ea typeface="Roboto Light" panose="02000000000000000000" pitchFamily="2" charset="0"/>
                <a:cs typeface="Arial" panose="020B0604020202020204" pitchFamily="34" charset="0"/>
                <a:hlinkClick r:id="rId6" action="ppaction://hlinksldjump"/>
              </a:rPr>
              <a:t>Technician Usability Features</a:t>
            </a:r>
            <a:r>
              <a:rPr lang="en-CA" sz="1200" dirty="0">
                <a:latin typeface="Roboto Light" panose="02000000000000000000" pitchFamily="2" charset="0"/>
                <a:ea typeface="Roboto Light" panose="02000000000000000000" pitchFamily="2" charset="0"/>
                <a:cs typeface="Arial" panose="020B0604020202020204" pitchFamily="34" charset="0"/>
              </a:rPr>
              <a:t> including integrated solutions to improve process and ability to serve the business.</a:t>
            </a:r>
          </a:p>
          <a:p>
            <a:pPr>
              <a:spcBef>
                <a:spcPts val="600"/>
              </a:spcBef>
              <a:tabLst>
                <a:tab pos="628650" algn="l"/>
              </a:tabLst>
            </a:pPr>
            <a:r>
              <a:rPr lang="en-CA" sz="1200" dirty="0">
                <a:latin typeface="Roboto Light" panose="02000000000000000000" pitchFamily="2" charset="0"/>
                <a:ea typeface="Roboto Light" panose="02000000000000000000" pitchFamily="2" charset="0"/>
                <a:cs typeface="Arial" panose="020B0604020202020204" pitchFamily="34" charset="0"/>
                <a:hlinkClick r:id="rId7" action="ppaction://hlinksldjump"/>
              </a:rPr>
              <a:t>Problem Management</a:t>
            </a:r>
            <a:r>
              <a:rPr lang="en-CA" sz="1200" dirty="0">
                <a:latin typeface="Roboto Light" panose="02000000000000000000" pitchFamily="2" charset="0"/>
                <a:ea typeface="Roboto Light" panose="02000000000000000000" pitchFamily="2" charset="0"/>
                <a:cs typeface="Arial" panose="020B0604020202020204" pitchFamily="34" charset="0"/>
              </a:rPr>
              <a:t> to reduce critical and recurring incidents.</a:t>
            </a:r>
          </a:p>
          <a:p>
            <a:pPr>
              <a:spcBef>
                <a:spcPts val="600"/>
              </a:spcBef>
              <a:tabLst>
                <a:tab pos="628650" algn="l"/>
              </a:tabLst>
            </a:pPr>
            <a:r>
              <a:rPr lang="en-CA" sz="1200" dirty="0">
                <a:latin typeface="Roboto Light" panose="02000000000000000000" pitchFamily="2" charset="0"/>
                <a:ea typeface="Roboto Light" panose="02000000000000000000" pitchFamily="2" charset="0"/>
                <a:cs typeface="Arial" panose="020B0604020202020204" pitchFamily="34" charset="0"/>
                <a:hlinkClick r:id="rId8" action="ppaction://hlinksldjump"/>
              </a:rPr>
              <a:t>Change and Configuration Management</a:t>
            </a:r>
            <a:r>
              <a:rPr lang="en-CA" sz="1200" dirty="0">
                <a:latin typeface="Roboto Light" panose="02000000000000000000" pitchFamily="2" charset="0"/>
                <a:ea typeface="Roboto Light" panose="02000000000000000000" pitchFamily="2" charset="0"/>
                <a:cs typeface="Arial" panose="020B0604020202020204" pitchFamily="34" charset="0"/>
              </a:rPr>
              <a:t> to prevent performance issues and outages while making changes to the IT environment and use dependency mapping and configuration details in incident analysis.</a:t>
            </a:r>
          </a:p>
          <a:p>
            <a:pPr>
              <a:spcBef>
                <a:spcPts val="600"/>
              </a:spcBef>
              <a:tabLst>
                <a:tab pos="628650" algn="l"/>
              </a:tabLst>
            </a:pPr>
            <a:r>
              <a:rPr lang="en-CA" sz="1200" dirty="0">
                <a:latin typeface="Roboto Light" panose="02000000000000000000" pitchFamily="2" charset="0"/>
                <a:ea typeface="Roboto Light" panose="02000000000000000000" pitchFamily="2" charset="0"/>
                <a:cs typeface="Arial" panose="020B0604020202020204" pitchFamily="34" charset="0"/>
                <a:hlinkClick r:id="rId9" action="ppaction://hlinksldjump"/>
              </a:rPr>
              <a:t>Incident and Event Management</a:t>
            </a:r>
            <a:r>
              <a:rPr lang="en-CA" sz="1200" dirty="0">
                <a:latin typeface="Roboto Light" panose="02000000000000000000" pitchFamily="2" charset="0"/>
                <a:ea typeface="Roboto Light" panose="02000000000000000000" pitchFamily="2" charset="0"/>
                <a:cs typeface="Arial" panose="020B0604020202020204" pitchFamily="34" charset="0"/>
              </a:rPr>
              <a:t> to automate analysis, notifications, resolutions, and proactive maintenance events.</a:t>
            </a:r>
          </a:p>
          <a:p>
            <a:pPr>
              <a:spcBef>
                <a:spcPts val="600"/>
              </a:spcBef>
              <a:tabLst>
                <a:tab pos="628650" algn="l"/>
              </a:tabLst>
            </a:pPr>
            <a:endParaRPr lang="en-CA" sz="1200" dirty="0">
              <a:latin typeface="Roboto Light" panose="02000000000000000000" pitchFamily="2" charset="0"/>
              <a:ea typeface="Roboto Light" panose="02000000000000000000" pitchFamily="2" charset="0"/>
              <a:cs typeface="Arial" panose="020B0604020202020204" pitchFamily="34" charset="0"/>
            </a:endParaRPr>
          </a:p>
        </p:txBody>
      </p:sp>
      <p:sp>
        <p:nvSpPr>
          <p:cNvPr id="24" name="Text Placeholder 3">
            <a:extLst>
              <a:ext uri="{FF2B5EF4-FFF2-40B4-BE49-F238E27FC236}">
                <a16:creationId xmlns:a16="http://schemas.microsoft.com/office/drawing/2014/main" id="{822B69D0-A01B-47BA-9610-B9CD63123BB8}"/>
              </a:ext>
            </a:extLst>
          </p:cNvPr>
          <p:cNvSpPr txBox="1">
            <a:spLocks/>
          </p:cNvSpPr>
          <p:nvPr/>
        </p:nvSpPr>
        <p:spPr>
          <a:xfrm>
            <a:off x="3565907" y="959646"/>
            <a:ext cx="6058658" cy="965856"/>
          </a:xfrm>
          <a:prstGeom prst="rect">
            <a:avLst/>
          </a:prstGeom>
        </p:spPr>
        <p:txBody>
          <a:bodyPr lIns="0" tIns="0" rIns="0" bIns="0" numCol="1" spcCol="292608" anchor="t"/>
          <a:lstStyle>
            <a:lvl1pPr marL="179370" indent="-179370" algn="l" defTabSz="914309" rtl="0" eaLnBrk="1" latinLnBrk="0" hangingPunct="1">
              <a:lnSpc>
                <a:spcPct val="110000"/>
              </a:lnSpc>
              <a:spcBef>
                <a:spcPts val="10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1pPr>
            <a:lvl2pPr marL="628587" indent="-171433"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2pPr>
            <a:lvl3pPr marL="1088916" indent="-174608"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3pPr>
            <a:lvl4pPr marL="1549245" indent="-177782"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4pPr>
            <a:lvl5pPr marL="2000050" indent="-171433" algn="l" defTabSz="914309"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latin typeface="Roboto Light" panose="02000000000000000000" pitchFamily="2" charset="0"/>
                <a:ea typeface="Roboto Light" panose="02000000000000000000" pitchFamily="2" charset="0"/>
                <a:cs typeface="Arial" panose="020B0604020202020204" pitchFamily="34" charset="0"/>
              </a:rPr>
              <a:t>Gaining insight into operations, increasing speed of analysis, and decreasing response times are the primary benefits to adding ITOM into your ITSM solution. Increased visibility into dependencies, performance and outages, and reporting and automation are all factors in maturing an organization and positioning the team for growth or evolution. </a:t>
            </a:r>
            <a:endParaRPr lang="en-CA" sz="1100" dirty="0">
              <a:effectLst/>
              <a:latin typeface="Roboto Light" panose="02000000000000000000" pitchFamily="2" charset="0"/>
              <a:ea typeface="Roboto Light" panose="02000000000000000000" pitchFamily="2" charset="0"/>
              <a:cs typeface="Arial" panose="020B0604020202020204" pitchFamily="34" charset="0"/>
            </a:endParaRPr>
          </a:p>
        </p:txBody>
      </p:sp>
      <p:sp>
        <p:nvSpPr>
          <p:cNvPr id="25" name="Title 4">
            <a:extLst>
              <a:ext uri="{FF2B5EF4-FFF2-40B4-BE49-F238E27FC236}">
                <a16:creationId xmlns:a16="http://schemas.microsoft.com/office/drawing/2014/main" id="{83675F76-7067-467F-AD6B-089DF39E223E}"/>
              </a:ext>
            </a:extLst>
          </p:cNvPr>
          <p:cNvSpPr txBox="1">
            <a:spLocks/>
          </p:cNvSpPr>
          <p:nvPr/>
        </p:nvSpPr>
        <p:spPr>
          <a:xfrm>
            <a:off x="3551651" y="166036"/>
            <a:ext cx="6058658" cy="676898"/>
          </a:xfrm>
          <a:prstGeom prst="rect">
            <a:avLst/>
          </a:prstGeom>
        </p:spPr>
        <p:txBody>
          <a:bodyPr vert="horz" lIns="0" tIns="0" rIns="0" bIns="0" rtlCol="0" anchor="t" anchorCtr="0">
            <a:noAutofit/>
          </a:bodyPr>
          <a:lstStyle>
            <a:lvl1pPr algn="l" defTabSz="914309" rtl="0" eaLnBrk="1" latinLnBrk="0" hangingPunct="1">
              <a:lnSpc>
                <a:spcPct val="90000"/>
              </a:lnSpc>
              <a:spcBef>
                <a:spcPct val="0"/>
              </a:spcBef>
              <a:buNone/>
              <a:defRPr sz="4000" b="0" i="0" kern="1200">
                <a:solidFill>
                  <a:schemeClr val="bg1"/>
                </a:solidFill>
                <a:latin typeface="Montserrat SemiBold" pitchFamily="2" charset="77"/>
                <a:ea typeface="+mj-ea"/>
                <a:cs typeface="Arial" panose="020B0604020202020204" pitchFamily="34" charset="0"/>
              </a:defRPr>
            </a:lvl1pPr>
          </a:lstStyle>
          <a:p>
            <a:r>
              <a:rPr lang="en-US" sz="2800" dirty="0">
                <a:solidFill>
                  <a:schemeClr val="accent1"/>
                </a:solidFill>
              </a:rPr>
              <a:t>Improve IT Operations Management (ITOM)</a:t>
            </a:r>
            <a:endParaRPr lang="en-CA" sz="2800" dirty="0">
              <a:solidFill>
                <a:schemeClr val="accent1"/>
              </a:solidFill>
            </a:endParaRPr>
          </a:p>
        </p:txBody>
      </p:sp>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F74F0D58-2C85-4ABB-BFBE-73FF533E4FFC}"/>
                  </a:ext>
                </a:extLst>
              </p:cNvPr>
              <p:cNvGraphicFramePr>
                <a:graphicFrameLocks noChangeAspect="1"/>
              </p:cNvGraphicFramePr>
              <p:nvPr>
                <p:extLst>
                  <p:ext uri="{D42A27DB-BD31-4B8C-83A1-F6EECF244321}">
                    <p14:modId xmlns:p14="http://schemas.microsoft.com/office/powerpoint/2010/main" val="420786215"/>
                  </p:ext>
                </p:extLst>
              </p:nvPr>
            </p:nvGraphicFramePr>
            <p:xfrm>
              <a:off x="9545110" y="1897104"/>
              <a:ext cx="1901445" cy="1069563"/>
            </p:xfrm>
            <a:graphic>
              <a:graphicData uri="http://schemas.microsoft.com/office/powerpoint/2016/slidezoom">
                <pslz:sldZm>
                  <pslz:sldZmObj sldId="4402" cId="2952888998">
                    <pslz:zmPr id="{BE1C343A-3382-483F-AD49-0D9FAE53F705}" returnToParent="0" transitionDur="1000">
                      <p166:blipFill xmlns:p166="http://schemas.microsoft.com/office/powerpoint/2016/6/main">
                        <a:blip r:embed="rId10"/>
                        <a:stretch>
                          <a:fillRect/>
                        </a:stretch>
                      </p166:blipFill>
                      <p166:spPr xmlns:p166="http://schemas.microsoft.com/office/powerpoint/2016/6/main">
                        <a:xfrm>
                          <a:off x="0" y="0"/>
                          <a:ext cx="1901445" cy="1069563"/>
                        </a:xfrm>
                        <a:prstGeom prst="rect">
                          <a:avLst/>
                        </a:prstGeom>
                        <a:ln w="9525">
                          <a:solidFill>
                            <a:schemeClr val="bg1">
                              <a:lumMod val="50000"/>
                            </a:schemeClr>
                          </a:solidFill>
                        </a:ln>
                      </p166:spPr>
                    </pslz:zmPr>
                  </pslz:sldZmObj>
                </pslz:sldZm>
              </a:graphicData>
            </a:graphic>
          </p:graphicFrame>
        </mc:Choice>
        <mc:Fallback xmlns="">
          <p:pic>
            <p:nvPicPr>
              <p:cNvPr id="10" name="Slide Zoom 9">
                <a:hlinkClick r:id="rId11" action="ppaction://hlinksldjump"/>
                <a:extLst>
                  <a:ext uri="{FF2B5EF4-FFF2-40B4-BE49-F238E27FC236}">
                    <a16:creationId xmlns:a16="http://schemas.microsoft.com/office/drawing/2014/main" id="{F74F0D58-2C85-4ABB-BFBE-73FF533E4FFC}"/>
                  </a:ext>
                </a:extLst>
              </p:cNvPr>
              <p:cNvPicPr>
                <a:picLocks noGrp="1" noRot="1" noChangeAspect="1" noMove="1" noResize="1" noEditPoints="1" noAdjustHandles="1" noChangeArrowheads="1" noChangeShapeType="1"/>
              </p:cNvPicPr>
              <p:nvPr/>
            </p:nvPicPr>
            <p:blipFill>
              <a:blip r:embed="rId12"/>
              <a:stretch>
                <a:fillRect/>
              </a:stretch>
            </p:blipFill>
            <p:spPr>
              <a:xfrm>
                <a:off x="9545110" y="1897104"/>
                <a:ext cx="1901445" cy="1069563"/>
              </a:xfrm>
              <a:prstGeom prst="rect">
                <a:avLst/>
              </a:prstGeom>
              <a:ln w="9525">
                <a:solidFill>
                  <a:schemeClr val="bg1">
                    <a:lumMod val="50000"/>
                  </a:schemeClr>
                </a:solidFill>
              </a:ln>
            </p:spPr>
          </p:pic>
        </mc:Fallback>
      </mc:AlternateContent>
      <mc:AlternateContent xmlns:mc="http://schemas.openxmlformats.org/markup-compatibility/2006" xmlns:pslz="http://schemas.microsoft.com/office/powerpoint/2016/slidezoom">
        <mc:Choice Requires="pslz">
          <p:graphicFrame>
            <p:nvGraphicFramePr>
              <p:cNvPr id="12" name="Slide Zoom 11">
                <a:extLst>
                  <a:ext uri="{FF2B5EF4-FFF2-40B4-BE49-F238E27FC236}">
                    <a16:creationId xmlns:a16="http://schemas.microsoft.com/office/drawing/2014/main" id="{F9762DDA-F4FD-4FE1-BB3A-D1846D079929}"/>
                  </a:ext>
                </a:extLst>
              </p:cNvPr>
              <p:cNvGraphicFramePr>
                <a:graphicFrameLocks noChangeAspect="1"/>
              </p:cNvGraphicFramePr>
              <p:nvPr>
                <p:extLst>
                  <p:ext uri="{D42A27DB-BD31-4B8C-83A1-F6EECF244321}">
                    <p14:modId xmlns:p14="http://schemas.microsoft.com/office/powerpoint/2010/main" val="3809527520"/>
                  </p:ext>
                </p:extLst>
              </p:nvPr>
            </p:nvGraphicFramePr>
            <p:xfrm>
              <a:off x="9975726" y="2482879"/>
              <a:ext cx="1901445" cy="1069563"/>
            </p:xfrm>
            <a:graphic>
              <a:graphicData uri="http://schemas.microsoft.com/office/powerpoint/2016/slidezoom">
                <pslz:sldZm>
                  <pslz:sldZmObj sldId="4398" cId="506467154">
                    <pslz:zmPr id="{57010DBB-BD98-4075-A635-D15FAFDBB4E4}" returnToParent="0" transitionDur="1000">
                      <p166:blipFill xmlns:p166="http://schemas.microsoft.com/office/powerpoint/2016/6/main">
                        <a:blip r:embed="rId13"/>
                        <a:stretch>
                          <a:fillRect/>
                        </a:stretch>
                      </p166:blipFill>
                      <p166:spPr xmlns:p166="http://schemas.microsoft.com/office/powerpoint/2016/6/main">
                        <a:xfrm>
                          <a:off x="0" y="0"/>
                          <a:ext cx="1901445" cy="1069563"/>
                        </a:xfrm>
                        <a:prstGeom prst="rect">
                          <a:avLst/>
                        </a:prstGeom>
                        <a:ln w="9525">
                          <a:solidFill>
                            <a:schemeClr val="bg1">
                              <a:lumMod val="50000"/>
                            </a:schemeClr>
                          </a:solidFill>
                        </a:ln>
                      </p166:spPr>
                    </pslz:zmPr>
                  </pslz:sldZmObj>
                </pslz:sldZm>
              </a:graphicData>
            </a:graphic>
          </p:graphicFrame>
        </mc:Choice>
        <mc:Fallback xmlns="">
          <p:pic>
            <p:nvPicPr>
              <p:cNvPr id="12" name="Slide Zoom 11">
                <a:hlinkClick r:id="rId14" action="ppaction://hlinksldjump"/>
                <a:extLst>
                  <a:ext uri="{FF2B5EF4-FFF2-40B4-BE49-F238E27FC236}">
                    <a16:creationId xmlns:a16="http://schemas.microsoft.com/office/drawing/2014/main" id="{F9762DDA-F4FD-4FE1-BB3A-D1846D079929}"/>
                  </a:ext>
                </a:extLst>
              </p:cNvPr>
              <p:cNvPicPr>
                <a:picLocks noGrp="1" noRot="1" noChangeAspect="1" noMove="1" noResize="1" noEditPoints="1" noAdjustHandles="1" noChangeArrowheads="1" noChangeShapeType="1"/>
              </p:cNvPicPr>
              <p:nvPr/>
            </p:nvPicPr>
            <p:blipFill>
              <a:blip r:embed="rId15"/>
              <a:stretch>
                <a:fillRect/>
              </a:stretch>
            </p:blipFill>
            <p:spPr>
              <a:xfrm>
                <a:off x="9975726" y="2482879"/>
                <a:ext cx="1901445" cy="1069563"/>
              </a:xfrm>
              <a:prstGeom prst="rect">
                <a:avLst/>
              </a:prstGeom>
              <a:ln w="9525">
                <a:solidFill>
                  <a:schemeClr val="bg1">
                    <a:lumMod val="50000"/>
                  </a:schemeClr>
                </a:solidFill>
              </a:ln>
            </p:spPr>
          </p:pic>
        </mc:Fallback>
      </mc:AlternateContent>
      <mc:AlternateContent xmlns:mc="http://schemas.openxmlformats.org/markup-compatibility/2006" xmlns:pslz="http://schemas.microsoft.com/office/powerpoint/2016/slidezoom">
        <mc:Choice Requires="pslz">
          <p:graphicFrame>
            <p:nvGraphicFramePr>
              <p:cNvPr id="14" name="Slide Zoom 13">
                <a:extLst>
                  <a:ext uri="{FF2B5EF4-FFF2-40B4-BE49-F238E27FC236}">
                    <a16:creationId xmlns:a16="http://schemas.microsoft.com/office/drawing/2014/main" id="{9F8A8418-1382-40A4-96F4-1F25DC6D40B7}"/>
                  </a:ext>
                </a:extLst>
              </p:cNvPr>
              <p:cNvGraphicFramePr>
                <a:graphicFrameLocks noChangeAspect="1"/>
              </p:cNvGraphicFramePr>
              <p:nvPr>
                <p:extLst>
                  <p:ext uri="{D42A27DB-BD31-4B8C-83A1-F6EECF244321}">
                    <p14:modId xmlns:p14="http://schemas.microsoft.com/office/powerpoint/2010/main" val="3201523644"/>
                  </p:ext>
                </p:extLst>
              </p:nvPr>
            </p:nvGraphicFramePr>
            <p:xfrm>
              <a:off x="9538629" y="3153514"/>
              <a:ext cx="1901445" cy="1069563"/>
            </p:xfrm>
            <a:graphic>
              <a:graphicData uri="http://schemas.microsoft.com/office/powerpoint/2016/slidezoom">
                <pslz:sldZm>
                  <pslz:sldZmObj sldId="4403" cId="1529656010">
                    <pslz:zmPr id="{D91B8878-84F3-4648-9942-DEB1CDAF2E11}" returnToParent="0" transitionDur="1000">
                      <p166:blipFill xmlns:p166="http://schemas.microsoft.com/office/powerpoint/2016/6/main">
                        <a:blip r:embed="rId16"/>
                        <a:stretch>
                          <a:fillRect/>
                        </a:stretch>
                      </p166:blipFill>
                      <p166:spPr xmlns:p166="http://schemas.microsoft.com/office/powerpoint/2016/6/main">
                        <a:xfrm>
                          <a:off x="0" y="0"/>
                          <a:ext cx="1901445" cy="1069563"/>
                        </a:xfrm>
                        <a:prstGeom prst="rect">
                          <a:avLst/>
                        </a:prstGeom>
                        <a:ln w="9525">
                          <a:solidFill>
                            <a:schemeClr val="bg1">
                              <a:lumMod val="50000"/>
                            </a:schemeClr>
                          </a:solidFill>
                        </a:ln>
                      </p166:spPr>
                    </pslz:zmPr>
                  </pslz:sldZmObj>
                </pslz:sldZm>
              </a:graphicData>
            </a:graphic>
          </p:graphicFrame>
        </mc:Choice>
        <mc:Fallback xmlns="">
          <p:pic>
            <p:nvPicPr>
              <p:cNvPr id="14" name="Slide Zoom 13">
                <a:hlinkClick r:id="rId17" action="ppaction://hlinksldjump"/>
                <a:extLst>
                  <a:ext uri="{FF2B5EF4-FFF2-40B4-BE49-F238E27FC236}">
                    <a16:creationId xmlns:a16="http://schemas.microsoft.com/office/drawing/2014/main" id="{9F8A8418-1382-40A4-96F4-1F25DC6D40B7}"/>
                  </a:ext>
                </a:extLst>
              </p:cNvPr>
              <p:cNvPicPr>
                <a:picLocks noGrp="1" noRot="1" noChangeAspect="1" noMove="1" noResize="1" noEditPoints="1" noAdjustHandles="1" noChangeArrowheads="1" noChangeShapeType="1"/>
              </p:cNvPicPr>
              <p:nvPr/>
            </p:nvPicPr>
            <p:blipFill>
              <a:blip r:embed="rId18"/>
              <a:stretch>
                <a:fillRect/>
              </a:stretch>
            </p:blipFill>
            <p:spPr>
              <a:xfrm>
                <a:off x="9538629" y="3153514"/>
                <a:ext cx="1901445" cy="1069563"/>
              </a:xfrm>
              <a:prstGeom prst="rect">
                <a:avLst/>
              </a:prstGeom>
              <a:ln w="9525">
                <a:solidFill>
                  <a:schemeClr val="bg1">
                    <a:lumMod val="50000"/>
                  </a:schemeClr>
                </a:solidFill>
              </a:ln>
            </p:spPr>
          </p:pic>
        </mc:Fallback>
      </mc:AlternateContent>
      <mc:AlternateContent xmlns:mc="http://schemas.openxmlformats.org/markup-compatibility/2006" xmlns:pslz="http://schemas.microsoft.com/office/powerpoint/2016/slidezoom">
        <mc:Choice Requires="pslz">
          <p:graphicFrame>
            <p:nvGraphicFramePr>
              <p:cNvPr id="16" name="Slide Zoom 15">
                <a:extLst>
                  <a:ext uri="{FF2B5EF4-FFF2-40B4-BE49-F238E27FC236}">
                    <a16:creationId xmlns:a16="http://schemas.microsoft.com/office/drawing/2014/main" id="{57A705D9-E779-4BD6-9697-2AD16EBCE040}"/>
                  </a:ext>
                </a:extLst>
              </p:cNvPr>
              <p:cNvGraphicFramePr>
                <a:graphicFrameLocks noChangeAspect="1"/>
              </p:cNvGraphicFramePr>
              <p:nvPr>
                <p:extLst>
                  <p:ext uri="{D42A27DB-BD31-4B8C-83A1-F6EECF244321}">
                    <p14:modId xmlns:p14="http://schemas.microsoft.com/office/powerpoint/2010/main" val="3474415035"/>
                  </p:ext>
                </p:extLst>
              </p:nvPr>
            </p:nvGraphicFramePr>
            <p:xfrm>
              <a:off x="9975726" y="3644699"/>
              <a:ext cx="1901445" cy="1069563"/>
            </p:xfrm>
            <a:graphic>
              <a:graphicData uri="http://schemas.microsoft.com/office/powerpoint/2016/slidezoom">
                <pslz:sldZm>
                  <pslz:sldZmObj sldId="4404" cId="808360040">
                    <pslz:zmPr id="{DB3F31C9-9861-41FF-A2F3-8866EAAD5422}" returnToParent="0" transitionDur="1000">
                      <p166:blipFill xmlns:p166="http://schemas.microsoft.com/office/powerpoint/2016/6/main">
                        <a:blip r:embed="rId19"/>
                        <a:stretch>
                          <a:fillRect/>
                        </a:stretch>
                      </p166:blipFill>
                      <p166:spPr xmlns:p166="http://schemas.microsoft.com/office/powerpoint/2016/6/main">
                        <a:xfrm>
                          <a:off x="0" y="0"/>
                          <a:ext cx="1901445" cy="1069563"/>
                        </a:xfrm>
                        <a:prstGeom prst="rect">
                          <a:avLst/>
                        </a:prstGeom>
                        <a:ln w="9525">
                          <a:solidFill>
                            <a:schemeClr val="bg1">
                              <a:lumMod val="50000"/>
                            </a:schemeClr>
                          </a:solidFill>
                        </a:ln>
                      </p166:spPr>
                    </pslz:zmPr>
                  </pslz:sldZmObj>
                </pslz:sldZm>
              </a:graphicData>
            </a:graphic>
          </p:graphicFrame>
        </mc:Choice>
        <mc:Fallback xmlns="">
          <p:pic>
            <p:nvPicPr>
              <p:cNvPr id="16" name="Slide Zoom 15">
                <a:hlinkClick r:id="rId20" action="ppaction://hlinksldjump"/>
                <a:extLst>
                  <a:ext uri="{FF2B5EF4-FFF2-40B4-BE49-F238E27FC236}">
                    <a16:creationId xmlns:a16="http://schemas.microsoft.com/office/drawing/2014/main" id="{57A705D9-E779-4BD6-9697-2AD16EBCE040}"/>
                  </a:ext>
                </a:extLst>
              </p:cNvPr>
              <p:cNvPicPr>
                <a:picLocks noGrp="1" noRot="1" noChangeAspect="1" noMove="1" noResize="1" noEditPoints="1" noAdjustHandles="1" noChangeArrowheads="1" noChangeShapeType="1"/>
              </p:cNvPicPr>
              <p:nvPr/>
            </p:nvPicPr>
            <p:blipFill>
              <a:blip r:embed="rId21"/>
              <a:stretch>
                <a:fillRect/>
              </a:stretch>
            </p:blipFill>
            <p:spPr>
              <a:xfrm>
                <a:off x="9975726" y="3644699"/>
                <a:ext cx="1901445" cy="1069563"/>
              </a:xfrm>
              <a:prstGeom prst="rect">
                <a:avLst/>
              </a:prstGeom>
              <a:ln w="9525">
                <a:solidFill>
                  <a:schemeClr val="bg1">
                    <a:lumMod val="50000"/>
                  </a:schemeClr>
                </a:solidFill>
              </a:ln>
            </p:spPr>
          </p:pic>
        </mc:Fallback>
      </mc:AlternateContent>
      <mc:AlternateContent xmlns:mc="http://schemas.openxmlformats.org/markup-compatibility/2006" xmlns:pslz="http://schemas.microsoft.com/office/powerpoint/2016/slidezoom">
        <mc:Choice Requires="pslz">
          <p:graphicFrame>
            <p:nvGraphicFramePr>
              <p:cNvPr id="18" name="Slide Zoom 17">
                <a:extLst>
                  <a:ext uri="{FF2B5EF4-FFF2-40B4-BE49-F238E27FC236}">
                    <a16:creationId xmlns:a16="http://schemas.microsoft.com/office/drawing/2014/main" id="{AC2D3F4B-EB9D-4B62-8F2D-3D96AC021B8B}"/>
                  </a:ext>
                </a:extLst>
              </p:cNvPr>
              <p:cNvGraphicFramePr>
                <a:graphicFrameLocks noChangeAspect="1"/>
              </p:cNvGraphicFramePr>
              <p:nvPr>
                <p:extLst>
                  <p:ext uri="{D42A27DB-BD31-4B8C-83A1-F6EECF244321}">
                    <p14:modId xmlns:p14="http://schemas.microsoft.com/office/powerpoint/2010/main" val="1568593229"/>
                  </p:ext>
                </p:extLst>
              </p:nvPr>
            </p:nvGraphicFramePr>
            <p:xfrm>
              <a:off x="9538629" y="4312039"/>
              <a:ext cx="1901445" cy="1069563"/>
            </p:xfrm>
            <a:graphic>
              <a:graphicData uri="http://schemas.microsoft.com/office/powerpoint/2016/slidezoom">
                <pslz:sldZm>
                  <pslz:sldZmObj sldId="4399" cId="3454200494">
                    <pslz:zmPr id="{A5BF7538-32D9-4E95-9395-3F50A267538F}" returnToParent="0" transitionDur="1000">
                      <p166:blipFill xmlns:p166="http://schemas.microsoft.com/office/powerpoint/2016/6/main">
                        <a:blip r:embed="rId22"/>
                        <a:stretch>
                          <a:fillRect/>
                        </a:stretch>
                      </p166:blipFill>
                      <p166:spPr xmlns:p166="http://schemas.microsoft.com/office/powerpoint/2016/6/main">
                        <a:xfrm>
                          <a:off x="0" y="0"/>
                          <a:ext cx="1901445" cy="1069563"/>
                        </a:xfrm>
                        <a:prstGeom prst="rect">
                          <a:avLst/>
                        </a:prstGeom>
                        <a:ln w="9525">
                          <a:solidFill>
                            <a:schemeClr val="bg1">
                              <a:lumMod val="50000"/>
                            </a:schemeClr>
                          </a:solidFill>
                        </a:ln>
                      </p166:spPr>
                    </pslz:zmPr>
                  </pslz:sldZmObj>
                </pslz:sldZm>
              </a:graphicData>
            </a:graphic>
          </p:graphicFrame>
        </mc:Choice>
        <mc:Fallback xmlns="">
          <p:pic>
            <p:nvPicPr>
              <p:cNvPr id="18" name="Slide Zoom 17">
                <a:hlinkClick r:id="rId23" action="ppaction://hlinksldjump"/>
                <a:extLst>
                  <a:ext uri="{FF2B5EF4-FFF2-40B4-BE49-F238E27FC236}">
                    <a16:creationId xmlns:a16="http://schemas.microsoft.com/office/drawing/2014/main" id="{AC2D3F4B-EB9D-4B62-8F2D-3D96AC021B8B}"/>
                  </a:ext>
                </a:extLst>
              </p:cNvPr>
              <p:cNvPicPr>
                <a:picLocks noGrp="1" noRot="1" noChangeAspect="1" noMove="1" noResize="1" noEditPoints="1" noAdjustHandles="1" noChangeArrowheads="1" noChangeShapeType="1"/>
              </p:cNvPicPr>
              <p:nvPr/>
            </p:nvPicPr>
            <p:blipFill>
              <a:blip r:embed="rId24"/>
              <a:stretch>
                <a:fillRect/>
              </a:stretch>
            </p:blipFill>
            <p:spPr>
              <a:xfrm>
                <a:off x="9538629" y="4312039"/>
                <a:ext cx="1901445" cy="1069563"/>
              </a:xfrm>
              <a:prstGeom prst="rect">
                <a:avLst/>
              </a:prstGeom>
              <a:ln w="9525">
                <a:solidFill>
                  <a:schemeClr val="bg1">
                    <a:lumMod val="50000"/>
                  </a:schemeClr>
                </a:solidFill>
              </a:ln>
            </p:spPr>
          </p:pic>
        </mc:Fallback>
      </mc:AlternateContent>
      <mc:AlternateContent xmlns:mc="http://schemas.openxmlformats.org/markup-compatibility/2006" xmlns:pslz="http://schemas.microsoft.com/office/powerpoint/2016/slidezoom">
        <mc:Choice Requires="pslz">
          <p:graphicFrame>
            <p:nvGraphicFramePr>
              <p:cNvPr id="20" name="Slide Zoom 19">
                <a:extLst>
                  <a:ext uri="{FF2B5EF4-FFF2-40B4-BE49-F238E27FC236}">
                    <a16:creationId xmlns:a16="http://schemas.microsoft.com/office/drawing/2014/main" id="{D35055AA-1F1A-4C83-ADA3-85066400F6CD}"/>
                  </a:ext>
                </a:extLst>
              </p:cNvPr>
              <p:cNvGraphicFramePr>
                <a:graphicFrameLocks noChangeAspect="1"/>
              </p:cNvGraphicFramePr>
              <p:nvPr>
                <p:extLst>
                  <p:ext uri="{D42A27DB-BD31-4B8C-83A1-F6EECF244321}">
                    <p14:modId xmlns:p14="http://schemas.microsoft.com/office/powerpoint/2010/main" val="2534294290"/>
                  </p:ext>
                </p:extLst>
              </p:nvPr>
            </p:nvGraphicFramePr>
            <p:xfrm>
              <a:off x="10140616" y="4830767"/>
              <a:ext cx="1901445" cy="1069563"/>
            </p:xfrm>
            <a:graphic>
              <a:graphicData uri="http://schemas.microsoft.com/office/powerpoint/2016/slidezoom">
                <pslz:sldZm>
                  <pslz:sldZmObj sldId="4407" cId="3967485232">
                    <pslz:zmPr id="{C89CADB7-0AE7-40E2-9FE2-524FD1FF9CA3}" returnToParent="0" transitionDur="1000">
                      <p166:blipFill xmlns:p166="http://schemas.microsoft.com/office/powerpoint/2016/6/main">
                        <a:blip r:embed="rId25"/>
                        <a:stretch>
                          <a:fillRect/>
                        </a:stretch>
                      </p166:blipFill>
                      <p166:spPr xmlns:p166="http://schemas.microsoft.com/office/powerpoint/2016/6/main">
                        <a:xfrm>
                          <a:off x="0" y="0"/>
                          <a:ext cx="1901445" cy="1069563"/>
                        </a:xfrm>
                        <a:prstGeom prst="rect">
                          <a:avLst/>
                        </a:prstGeom>
                        <a:ln w="9525">
                          <a:solidFill>
                            <a:schemeClr val="bg1">
                              <a:lumMod val="50000"/>
                            </a:schemeClr>
                          </a:solidFill>
                        </a:ln>
                      </p166:spPr>
                    </pslz:zmPr>
                  </pslz:sldZmObj>
                </pslz:sldZm>
              </a:graphicData>
            </a:graphic>
          </p:graphicFrame>
        </mc:Choice>
        <mc:Fallback xmlns="">
          <p:pic>
            <p:nvPicPr>
              <p:cNvPr id="20" name="Slide Zoom 19">
                <a:hlinkClick r:id="rId26" action="ppaction://hlinksldjump"/>
                <a:extLst>
                  <a:ext uri="{FF2B5EF4-FFF2-40B4-BE49-F238E27FC236}">
                    <a16:creationId xmlns:a16="http://schemas.microsoft.com/office/drawing/2014/main" id="{D35055AA-1F1A-4C83-ADA3-85066400F6CD}"/>
                  </a:ext>
                </a:extLst>
              </p:cNvPr>
              <p:cNvPicPr>
                <a:picLocks noGrp="1" noRot="1" noChangeAspect="1" noMove="1" noResize="1" noEditPoints="1" noAdjustHandles="1" noChangeArrowheads="1" noChangeShapeType="1"/>
              </p:cNvPicPr>
              <p:nvPr/>
            </p:nvPicPr>
            <p:blipFill>
              <a:blip r:embed="rId27"/>
              <a:stretch>
                <a:fillRect/>
              </a:stretch>
            </p:blipFill>
            <p:spPr>
              <a:xfrm>
                <a:off x="10140616" y="4830767"/>
                <a:ext cx="1901445" cy="1069563"/>
              </a:xfrm>
              <a:prstGeom prst="rect">
                <a:avLst/>
              </a:prstGeom>
              <a:ln w="9525">
                <a:solidFill>
                  <a:schemeClr val="bg1">
                    <a:lumMod val="50000"/>
                  </a:schemeClr>
                </a:solidFill>
              </a:ln>
            </p:spPr>
          </p:pic>
        </mc:Fallback>
      </mc:AlternateContent>
      <p:grpSp>
        <p:nvGrpSpPr>
          <p:cNvPr id="21" name="Group 20">
            <a:extLst>
              <a:ext uri="{FF2B5EF4-FFF2-40B4-BE49-F238E27FC236}">
                <a16:creationId xmlns:a16="http://schemas.microsoft.com/office/drawing/2014/main" id="{146921F9-B3F6-4205-AEC7-2A75665E8F8F}"/>
              </a:ext>
            </a:extLst>
          </p:cNvPr>
          <p:cNvGrpSpPr/>
          <p:nvPr/>
        </p:nvGrpSpPr>
        <p:grpSpPr>
          <a:xfrm>
            <a:off x="3406359" y="6007589"/>
            <a:ext cx="6174995" cy="791256"/>
            <a:chOff x="469425" y="5628818"/>
            <a:chExt cx="4227092" cy="554002"/>
          </a:xfrm>
        </p:grpSpPr>
        <p:sp>
          <p:nvSpPr>
            <p:cNvPr id="22" name="Rectangle 21">
              <a:extLst>
                <a:ext uri="{FF2B5EF4-FFF2-40B4-BE49-F238E27FC236}">
                  <a16:creationId xmlns:a16="http://schemas.microsoft.com/office/drawing/2014/main" id="{1974E1BA-D722-40BF-9883-0C4D9855E8E9}"/>
                </a:ext>
              </a:extLst>
            </p:cNvPr>
            <p:cNvSpPr/>
            <p:nvPr/>
          </p:nvSpPr>
          <p:spPr>
            <a:xfrm>
              <a:off x="1022782" y="5628818"/>
              <a:ext cx="3673735" cy="554000"/>
            </a:xfrm>
            <a:prstGeom prst="rect">
              <a:avLst/>
            </a:prstGeom>
            <a:solidFill>
              <a:srgbClr val="299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54437"/>
              <a:r>
                <a:rPr lang="en-US" sz="1400" b="1" dirty="0">
                  <a:solidFill>
                    <a:srgbClr val="FFFFFF"/>
                  </a:solidFill>
                  <a:latin typeface="Roboto Condensed Light" panose="02000000000000000000" pitchFamily="2" charset="0"/>
                  <a:ea typeface="Roboto Condensed Light" panose="02000000000000000000" pitchFamily="2" charset="0"/>
                </a:rPr>
                <a:t>Related Info-Tech Research: </a:t>
              </a:r>
              <a:r>
                <a:rPr lang="en-US" sz="1400" b="0" i="1" u="none" strike="noStrike" dirty="0">
                  <a:solidFill>
                    <a:schemeClr val="bg1"/>
                  </a:solidFill>
                  <a:effectLst/>
                  <a:latin typeface="Roboto Condensed Light" panose="02000000000000000000" pitchFamily="2" charset="0"/>
                  <a:ea typeface="Roboto Condensed Light" panose="02000000000000000000" pitchFamily="2" charset="0"/>
                  <a:hlinkClick r:id="rId28">
                    <a:extLst>
                      <a:ext uri="{A12FA001-AC4F-418D-AE19-62706E023703}">
                        <ahyp:hlinkClr xmlns:ahyp="http://schemas.microsoft.com/office/drawing/2018/hyperlinkcolor" val="tx"/>
                      </a:ext>
                    </a:extLst>
                  </a:hlinkClick>
                </a:rPr>
                <a:t>Design and Build a User-Facing Service Catalog</a:t>
              </a:r>
              <a:r>
                <a:rPr lang="en-US" sz="1400" b="0" i="0" u="none" strike="noStrike" dirty="0">
                  <a:solidFill>
                    <a:schemeClr val="bg1"/>
                  </a:solidFill>
                  <a:effectLst/>
                  <a:latin typeface="Roboto Condensed Light" panose="02000000000000000000" pitchFamily="2" charset="0"/>
                  <a:ea typeface="Roboto Condensed Light" panose="02000000000000000000" pitchFamily="2" charset="0"/>
                </a:rPr>
                <a:t>, </a:t>
              </a:r>
              <a:r>
                <a:rPr lang="en-CA" sz="1400" b="0" i="1" u="none" strike="noStrike" dirty="0">
                  <a:solidFill>
                    <a:schemeClr val="bg1"/>
                  </a:solidFill>
                  <a:effectLst/>
                  <a:latin typeface="Roboto Condensed Light" panose="02000000000000000000" pitchFamily="2" charset="0"/>
                  <a:ea typeface="Roboto Condensed Light" panose="02000000000000000000" pitchFamily="2" charset="0"/>
                  <a:hlinkClick r:id="rId29">
                    <a:extLst>
                      <a:ext uri="{A12FA001-AC4F-418D-AE19-62706E023703}">
                        <ahyp:hlinkClr xmlns:ahyp="http://schemas.microsoft.com/office/drawing/2018/hyperlinkcolor" val="tx"/>
                      </a:ext>
                    </a:extLst>
                  </a:hlinkClick>
                </a:rPr>
                <a:t>Incident and Problem Management</a:t>
              </a:r>
              <a:r>
                <a:rPr lang="en-CA" sz="1400" dirty="0">
                  <a:solidFill>
                    <a:schemeClr val="bg1"/>
                  </a:solidFill>
                  <a:latin typeface="Roboto Condensed Light" panose="02000000000000000000" pitchFamily="2" charset="0"/>
                  <a:ea typeface="Roboto Condensed Light" panose="02000000000000000000" pitchFamily="2" charset="0"/>
                </a:rPr>
                <a:t>, </a:t>
              </a:r>
              <a:r>
                <a:rPr lang="en-CA" sz="1400" b="0" i="1" u="none" strike="noStrike" dirty="0">
                  <a:solidFill>
                    <a:schemeClr val="bg1"/>
                  </a:solidFill>
                  <a:effectLst/>
                  <a:latin typeface="Roboto Condensed Light" panose="02000000000000000000" pitchFamily="2" charset="0"/>
                  <a:ea typeface="Roboto Condensed Light" panose="02000000000000000000" pitchFamily="2" charset="0"/>
                  <a:hlinkClick r:id="rId30">
                    <a:extLst>
                      <a:ext uri="{A12FA001-AC4F-418D-AE19-62706E023703}">
                        <ahyp:hlinkClr xmlns:ahyp="http://schemas.microsoft.com/office/drawing/2018/hyperlinkcolor" val="tx"/>
                      </a:ext>
                    </a:extLst>
                  </a:hlinkClick>
                </a:rPr>
                <a:t>Optimize Change Management</a:t>
              </a:r>
              <a:r>
                <a:rPr lang="en-CA" sz="1400" b="0" i="0" u="none" strike="noStrike" dirty="0">
                  <a:solidFill>
                    <a:schemeClr val="bg1"/>
                  </a:solidFill>
                  <a:effectLst/>
                  <a:latin typeface="Roboto Condensed Light" panose="02000000000000000000" pitchFamily="2" charset="0"/>
                  <a:ea typeface="Roboto Condensed Light" panose="02000000000000000000" pitchFamily="2" charset="0"/>
                </a:rPr>
                <a:t>, </a:t>
              </a:r>
              <a:r>
                <a:rPr lang="en-CA" sz="1400" i="1" dirty="0">
                  <a:solidFill>
                    <a:schemeClr val="bg1"/>
                  </a:solidFill>
                  <a:latin typeface="Roboto Condensed Light" panose="02000000000000000000" pitchFamily="2" charset="0"/>
                  <a:ea typeface="Roboto Condensed Light" panose="02000000000000000000" pitchFamily="2" charset="0"/>
                  <a:hlinkClick r:id="rId31">
                    <a:extLst>
                      <a:ext uri="{A12FA001-AC4F-418D-AE19-62706E023703}">
                        <ahyp:hlinkClr xmlns:ahyp="http://schemas.microsoft.com/office/drawing/2018/hyperlinkcolor" val="tx"/>
                      </a:ext>
                    </a:extLst>
                  </a:hlinkClick>
                </a:rPr>
                <a:t>Develop an Availability and Capacity Management Plan</a:t>
              </a:r>
              <a:endParaRPr lang="en-US" sz="1400" b="1" i="1" dirty="0">
                <a:solidFill>
                  <a:srgbClr val="FFFFFF"/>
                </a:solidFill>
                <a:latin typeface="Roboto Condensed Light" panose="02000000000000000000" pitchFamily="2" charset="0"/>
                <a:ea typeface="Roboto Condensed Light" panose="02000000000000000000" pitchFamily="2" charset="0"/>
              </a:endParaRPr>
            </a:p>
          </p:txBody>
        </p:sp>
        <p:sp>
          <p:nvSpPr>
            <p:cNvPr id="29" name="Rectangle 28">
              <a:extLst>
                <a:ext uri="{FF2B5EF4-FFF2-40B4-BE49-F238E27FC236}">
                  <a16:creationId xmlns:a16="http://schemas.microsoft.com/office/drawing/2014/main" id="{3EDBADBE-313B-41FC-BA3B-215A3C0295D5}"/>
                </a:ext>
              </a:extLst>
            </p:cNvPr>
            <p:cNvSpPr>
              <a:spLocks noChangeAspect="1"/>
            </p:cNvSpPr>
            <p:nvPr/>
          </p:nvSpPr>
          <p:spPr>
            <a:xfrm>
              <a:off x="469425" y="5628820"/>
              <a:ext cx="554000" cy="55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1600" dirty="0">
                <a:solidFill>
                  <a:srgbClr val="FFFFFF"/>
                </a:solidFill>
                <a:latin typeface="Exo" panose="02000503000000000000" pitchFamily="2" charset="77"/>
              </a:endParaRPr>
            </a:p>
          </p:txBody>
        </p:sp>
      </p:grpSp>
      <p:sp>
        <p:nvSpPr>
          <p:cNvPr id="26" name="Arrow: Up 25">
            <a:extLst>
              <a:ext uri="{FF2B5EF4-FFF2-40B4-BE49-F238E27FC236}">
                <a16:creationId xmlns:a16="http://schemas.microsoft.com/office/drawing/2014/main" id="{C70C3E43-70C0-4EF7-9026-A9D8DA80CCD9}"/>
              </a:ext>
            </a:extLst>
          </p:cNvPr>
          <p:cNvSpPr/>
          <p:nvPr/>
        </p:nvSpPr>
        <p:spPr>
          <a:xfrm rot="10800000">
            <a:off x="895323" y="3309925"/>
            <a:ext cx="1276869" cy="1127452"/>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6F0E3BF2-F4D6-414C-AC5A-EC4D269A8D02}"/>
              </a:ext>
            </a:extLst>
          </p:cNvPr>
          <p:cNvSpPr txBox="1"/>
          <p:nvPr/>
        </p:nvSpPr>
        <p:spPr>
          <a:xfrm>
            <a:off x="377502" y="4677818"/>
            <a:ext cx="2809077" cy="1968075"/>
          </a:xfrm>
          <a:prstGeom prst="rect">
            <a:avLst/>
          </a:prstGeom>
        </p:spPr>
        <p:txBody>
          <a:bodyPr wrap="square" lIns="0" tIns="0" rIns="0" bIns="0" numCol="1" spcCol="36000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Roboto" panose="02000000000000000000" pitchFamily="2" charset="0"/>
              </a:rPr>
              <a:t>Data from </a:t>
            </a:r>
            <a:r>
              <a:rPr kumimoji="0" lang="en-US" altLang="en-US" sz="1400" b="0" i="0" u="none" strike="noStrike" cap="none" normalizeH="0" baseline="0" dirty="0" err="1">
                <a:ln>
                  <a:noFill/>
                </a:ln>
                <a:solidFill>
                  <a:schemeClr val="bg1"/>
                </a:solidFill>
                <a:effectLst/>
                <a:latin typeface="Roboto" panose="02000000000000000000" pitchFamily="2" charset="0"/>
              </a:rPr>
              <a:t>MetricNet’s</a:t>
            </a:r>
            <a:r>
              <a:rPr kumimoji="0" lang="en-US" altLang="en-US" sz="1400" b="0" i="0" u="none" strike="noStrike" cap="none" normalizeH="0" baseline="0" dirty="0">
                <a:ln>
                  <a:noFill/>
                </a:ln>
                <a:solidFill>
                  <a:schemeClr val="bg1"/>
                </a:solidFill>
                <a:effectLst/>
                <a:latin typeface="Roboto" panose="02000000000000000000" pitchFamily="2" charset="0"/>
              </a:rPr>
              <a:t> global benchmarking database shows that the average incident </a:t>
            </a:r>
            <a:r>
              <a:rPr kumimoji="0" lang="en-US" altLang="en-US" sz="1400" b="0" i="0" u="none" strike="noStrike" cap="none" normalizeH="0" baseline="0" dirty="0" err="1">
                <a:ln>
                  <a:noFill/>
                </a:ln>
                <a:solidFill>
                  <a:schemeClr val="bg1"/>
                </a:solidFill>
                <a:effectLst/>
                <a:latin typeface="Roboto" panose="02000000000000000000" pitchFamily="2" charset="0"/>
              </a:rPr>
              <a:t>MTTR</a:t>
            </a:r>
            <a:r>
              <a:rPr kumimoji="0" lang="en-US" altLang="en-US" sz="1400" b="0" i="0" u="none" strike="noStrike" cap="none" normalizeH="0" baseline="0" dirty="0">
                <a:ln>
                  <a:noFill/>
                </a:ln>
                <a:solidFill>
                  <a:schemeClr val="bg1"/>
                </a:solidFill>
                <a:effectLst/>
                <a:latin typeface="Roboto" panose="02000000000000000000" pitchFamily="2" charset="0"/>
              </a:rPr>
              <a:t> is 8.4 business hours but ranges widely, from a high of 33.67 hours to a low of 0.67 hours (shown in the figures). Ticket backlog is a primary factor.</a:t>
            </a: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pic>
        <p:nvPicPr>
          <p:cNvPr id="28" name="Picture 27">
            <a:extLst>
              <a:ext uri="{FF2B5EF4-FFF2-40B4-BE49-F238E27FC236}">
                <a16:creationId xmlns:a16="http://schemas.microsoft.com/office/drawing/2014/main" id="{824B493D-48CF-49EC-B0EA-E3E01E6E377C}"/>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rot="5400000">
            <a:off x="3595783" y="6219328"/>
            <a:ext cx="441078" cy="451134"/>
          </a:xfrm>
          <a:prstGeom prst="rect">
            <a:avLst/>
          </a:prstGeom>
        </p:spPr>
      </p:pic>
    </p:spTree>
    <p:extLst>
      <p:ext uri="{BB962C8B-B14F-4D97-AF65-F5344CB8AC3E}">
        <p14:creationId xmlns:p14="http://schemas.microsoft.com/office/powerpoint/2010/main" val="3401843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8C9866F-9F57-4D0A-954A-01E6B369D416}"/>
              </a:ext>
            </a:extLst>
          </p:cNvPr>
          <p:cNvSpPr>
            <a:spLocks noGrp="1"/>
          </p:cNvSpPr>
          <p:nvPr>
            <p:ph type="title"/>
          </p:nvPr>
        </p:nvSpPr>
        <p:spPr/>
        <p:txBody>
          <a:bodyPr/>
          <a:lstStyle/>
          <a:p>
            <a:r>
              <a:rPr lang="en-US" sz="3600" b="1" dirty="0"/>
              <a:t>Weighting Must vs. Need</a:t>
            </a:r>
          </a:p>
        </p:txBody>
      </p:sp>
      <p:sp>
        <p:nvSpPr>
          <p:cNvPr id="12" name="Rectangle 11">
            <a:extLst>
              <a:ext uri="{FF2B5EF4-FFF2-40B4-BE49-F238E27FC236}">
                <a16:creationId xmlns:a16="http://schemas.microsoft.com/office/drawing/2014/main" id="{8826C7F8-E753-47A3-88D0-557B1D25388E}"/>
              </a:ext>
            </a:extLst>
          </p:cNvPr>
          <p:cNvSpPr/>
          <p:nvPr/>
        </p:nvSpPr>
        <p:spPr>
          <a:xfrm>
            <a:off x="3846786" y="2774731"/>
            <a:ext cx="7756635" cy="16080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800" b="1" dirty="0"/>
              <a:t>Weighting Your Requirements</a:t>
            </a:r>
          </a:p>
          <a:p>
            <a:br>
              <a:rPr lang="en-US" sz="2800" dirty="0"/>
            </a:br>
            <a:r>
              <a:rPr lang="en-US" sz="1600" dirty="0">
                <a:latin typeface="Roboto Light" panose="02000000000000000000" pitchFamily="2" charset="0"/>
                <a:ea typeface="Roboto Light" panose="02000000000000000000" pitchFamily="2" charset="0"/>
              </a:rPr>
              <a:t>What are the must haves vs. nice to haves?</a:t>
            </a:r>
            <a:endParaRPr lang="en-US" sz="2800" dirty="0">
              <a:latin typeface="Roboto Light" panose="02000000000000000000" pitchFamily="2" charset="0"/>
              <a:ea typeface="Roboto Light" panose="02000000000000000000" pitchFamily="2" charset="0"/>
            </a:endParaRPr>
          </a:p>
          <a:p>
            <a:pPr algn="ctr"/>
            <a:endParaRPr lang="en-US" sz="2800" dirty="0"/>
          </a:p>
        </p:txBody>
      </p:sp>
    </p:spTree>
    <p:extLst>
      <p:ext uri="{BB962C8B-B14F-4D97-AF65-F5344CB8AC3E}">
        <p14:creationId xmlns:p14="http://schemas.microsoft.com/office/powerpoint/2010/main" val="621022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75A35FB7-7838-4C9A-83DE-5DE986B79ACF}"/>
              </a:ext>
            </a:extLst>
          </p:cNvPr>
          <p:cNvSpPr/>
          <p:nvPr/>
        </p:nvSpPr>
        <p:spPr>
          <a:xfrm>
            <a:off x="6582198" y="2221339"/>
            <a:ext cx="4554000" cy="412362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Rounded Corners 23">
            <a:extLst>
              <a:ext uri="{FF2B5EF4-FFF2-40B4-BE49-F238E27FC236}">
                <a16:creationId xmlns:a16="http://schemas.microsoft.com/office/drawing/2014/main" id="{28C38D23-ECDC-47D3-8E84-CF6347CE5B75}"/>
              </a:ext>
            </a:extLst>
          </p:cNvPr>
          <p:cNvSpPr/>
          <p:nvPr/>
        </p:nvSpPr>
        <p:spPr>
          <a:xfrm>
            <a:off x="1055803" y="2221606"/>
            <a:ext cx="4554000" cy="409247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712"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840"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CBC00E3-1825-374A-86B8-61E465BBAFF4}"/>
              </a:ext>
            </a:extLst>
          </p:cNvPr>
          <p:cNvSpPr/>
          <p:nvPr/>
        </p:nvSpPr>
        <p:spPr>
          <a:xfrm>
            <a:off x="960927" y="2168134"/>
            <a:ext cx="590473" cy="590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13" name="Oval 12">
            <a:extLst>
              <a:ext uri="{FF2B5EF4-FFF2-40B4-BE49-F238E27FC236}">
                <a16:creationId xmlns:a16="http://schemas.microsoft.com/office/drawing/2014/main" id="{3F626941-A6D6-FF4E-980B-4AE2A33FFD99}"/>
              </a:ext>
            </a:extLst>
          </p:cNvPr>
          <p:cNvSpPr/>
          <p:nvPr/>
        </p:nvSpPr>
        <p:spPr>
          <a:xfrm>
            <a:off x="6483952" y="2174392"/>
            <a:ext cx="590473" cy="590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rgbClr val="000000"/>
              </a:solidFill>
              <a:latin typeface="Arial" panose="020B0604020202020204" pitchFamily="34" charset="0"/>
            </a:endParaRPr>
          </a:p>
        </p:txBody>
      </p:sp>
      <p:sp>
        <p:nvSpPr>
          <p:cNvPr id="22" name="Chevron 21">
            <a:extLst>
              <a:ext uri="{FF2B5EF4-FFF2-40B4-BE49-F238E27FC236}">
                <a16:creationId xmlns:a16="http://schemas.microsoft.com/office/drawing/2014/main" id="{78BAEA5B-153C-AD4A-ADAD-46DC67630261}"/>
              </a:ext>
            </a:extLst>
          </p:cNvPr>
          <p:cNvSpPr/>
          <p:nvPr/>
        </p:nvSpPr>
        <p:spPr>
          <a:xfrm>
            <a:off x="1708182" y="1579331"/>
            <a:ext cx="3240000" cy="484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256005" y="1579331"/>
            <a:ext cx="3240000" cy="48403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97"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2"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411635"/>
            <a:ext cx="0" cy="379735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6" name="Freeform 735">
            <a:extLst>
              <a:ext uri="{FF2B5EF4-FFF2-40B4-BE49-F238E27FC236}">
                <a16:creationId xmlns:a16="http://schemas.microsoft.com/office/drawing/2014/main" id="{73980EFB-0983-3D4D-A286-B12B8D866C93}"/>
              </a:ext>
            </a:extLst>
          </p:cNvPr>
          <p:cNvSpPr>
            <a:spLocks noChangeArrowheads="1"/>
          </p:cNvSpPr>
          <p:nvPr/>
        </p:nvSpPr>
        <p:spPr bwMode="auto">
          <a:xfrm>
            <a:off x="1111275" y="2276436"/>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dirty="0">
              <a:latin typeface="Arial" panose="020B0604020202020204" pitchFamily="34" charset="0"/>
            </a:endParaRPr>
          </a:p>
        </p:txBody>
      </p:sp>
      <p:sp>
        <p:nvSpPr>
          <p:cNvPr id="41" name="Freeform 735">
            <a:extLst>
              <a:ext uri="{FF2B5EF4-FFF2-40B4-BE49-F238E27FC236}">
                <a16:creationId xmlns:a16="http://schemas.microsoft.com/office/drawing/2014/main" id="{BE3C304B-3D48-E842-92AF-B0E15D2A5410}"/>
              </a:ext>
            </a:extLst>
          </p:cNvPr>
          <p:cNvSpPr>
            <a:spLocks noChangeArrowheads="1"/>
          </p:cNvSpPr>
          <p:nvPr/>
        </p:nvSpPr>
        <p:spPr bwMode="auto">
          <a:xfrm>
            <a:off x="6643346" y="2308791"/>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dirty="0">
              <a:solidFill>
                <a:srgbClr val="000000"/>
              </a:solidFill>
              <a:latin typeface="Arial" panose="020B0604020202020204" pitchFamily="34" charset="0"/>
            </a:endParaRPr>
          </a:p>
        </p:txBody>
      </p: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462971" y="2247899"/>
            <a:ext cx="4017030" cy="3081222"/>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65113" lvl="1" indent="-171450" algn="l">
              <a:buFont typeface="Arial" panose="020B0604020202020204" pitchFamily="34" charset="0"/>
              <a:buChar char="•"/>
            </a:pPr>
            <a:r>
              <a:rPr lang="en-CA" sz="1050" dirty="0">
                <a:solidFill>
                  <a:schemeClr val="tx1"/>
                </a:solidFill>
                <a:effectLst/>
                <a:latin typeface="Roboto Light" panose="02000000000000000000" pitchFamily="2" charset="0"/>
                <a:ea typeface="Roboto Light" panose="02000000000000000000" pitchFamily="2" charset="0"/>
                <a:cs typeface="Arial"/>
              </a:rPr>
              <a:t>Single sign-on.</a:t>
            </a:r>
          </a:p>
          <a:p>
            <a:pPr marL="265113" lvl="1" indent="-171450" algn="l">
              <a:buFont typeface="Arial" panose="020B0604020202020204" pitchFamily="34" charset="0"/>
              <a:buChar char="•"/>
            </a:pPr>
            <a:r>
              <a:rPr lang="en-CA" sz="1050" dirty="0">
                <a:solidFill>
                  <a:schemeClr val="tx1"/>
                </a:solidFill>
                <a:effectLst/>
                <a:latin typeface="Roboto Light" panose="02000000000000000000" pitchFamily="2" charset="0"/>
                <a:ea typeface="Roboto Light" panose="02000000000000000000" pitchFamily="2" charset="0"/>
                <a:cs typeface="Arial"/>
              </a:rPr>
              <a:t>Ability to create tickets for incidents and to check their status.</a:t>
            </a:r>
          </a:p>
          <a:p>
            <a:pPr marL="265113" lvl="1" indent="-171450" algn="l">
              <a:buFont typeface="Arial" panose="020B0604020202020204" pitchFamily="34" charset="0"/>
              <a:buChar char="•"/>
            </a:pPr>
            <a:r>
              <a:rPr lang="en-CA" sz="1050" dirty="0">
                <a:solidFill>
                  <a:schemeClr val="tx1"/>
                </a:solidFill>
                <a:effectLst/>
                <a:latin typeface="Roboto Light" panose="02000000000000000000" pitchFamily="2" charset="0"/>
                <a:ea typeface="Roboto Light" panose="02000000000000000000" pitchFamily="2" charset="0"/>
                <a:cs typeface="Arial" panose="020B0604020202020204" pitchFamily="34" charset="0"/>
              </a:rPr>
              <a:t>Ability to display system status messages.</a:t>
            </a:r>
            <a:endParaRPr lang="en-US" sz="1050" dirty="0">
              <a:solidFill>
                <a:schemeClr val="tx1"/>
              </a:solidFill>
              <a:latin typeface="Roboto Light" panose="02000000000000000000" pitchFamily="2" charset="0"/>
              <a:ea typeface="Roboto Light" panose="02000000000000000000" pitchFamily="2" charset="0"/>
              <a:cs typeface="Lato Light" panose="020F0502020204030203" pitchFamily="34" charset="0"/>
            </a:endParaRPr>
          </a:p>
          <a:p>
            <a:pPr marL="265113" lvl="1" indent="-171450" algn="l">
              <a:buFont typeface="Arial" panose="020B0604020202020204" pitchFamily="34" charset="0"/>
              <a:buChar char="•"/>
            </a:pPr>
            <a:r>
              <a:rPr lang="en-CA" sz="1050" dirty="0">
                <a:solidFill>
                  <a:schemeClr val="tx1"/>
                </a:solidFill>
                <a:effectLst/>
                <a:latin typeface="Roboto Light" panose="02000000000000000000" pitchFamily="2" charset="0"/>
                <a:ea typeface="Roboto Light" panose="02000000000000000000" pitchFamily="2" charset="0"/>
                <a:cs typeface="Arial"/>
              </a:rPr>
              <a:t>Ability to see user-specific solution articles online.</a:t>
            </a:r>
          </a:p>
          <a:p>
            <a:pPr marL="265113" lvl="1" indent="-171450" algn="l">
              <a:buFont typeface="Arial" panose="020B0604020202020204" pitchFamily="34" charset="0"/>
              <a:buChar char="•"/>
            </a:pPr>
            <a:r>
              <a:rPr lang="en-CA" sz="1050" dirty="0">
                <a:solidFill>
                  <a:schemeClr val="tx1"/>
                </a:solidFill>
                <a:effectLst/>
                <a:latin typeface="Roboto Light" panose="02000000000000000000" pitchFamily="2" charset="0"/>
                <a:ea typeface="Roboto Light" panose="02000000000000000000" pitchFamily="2" charset="0"/>
                <a:cs typeface="Arial"/>
              </a:rPr>
              <a:t>Ability to modify look and feel of the site with HTML.</a:t>
            </a:r>
          </a:p>
          <a:p>
            <a:pPr marL="265113" lvl="1" indent="-171450" algn="l">
              <a:buFont typeface="Arial" panose="020B0604020202020204" pitchFamily="34" charset="0"/>
              <a:buChar char="•"/>
            </a:pPr>
            <a:r>
              <a:rPr lang="en-CA" sz="1050" dirty="0">
                <a:solidFill>
                  <a:schemeClr val="tx1"/>
                </a:solidFill>
                <a:effectLst/>
                <a:latin typeface="Roboto Light" panose="02000000000000000000" pitchFamily="2" charset="0"/>
                <a:ea typeface="Roboto Light" panose="02000000000000000000" pitchFamily="2" charset="0"/>
                <a:cs typeface="Arial"/>
              </a:rPr>
              <a:t>Meets WCAG 2.0 accessibility standards.</a:t>
            </a:r>
          </a:p>
          <a:p>
            <a:pPr marL="265113" lvl="1" indent="-171450" algn="l">
              <a:buFont typeface="Arial" panose="020B0604020202020204" pitchFamily="34" charset="0"/>
              <a:buChar char="•"/>
            </a:pPr>
            <a:r>
              <a:rPr lang="en-CA" sz="1050" dirty="0">
                <a:solidFill>
                  <a:schemeClr val="tx1"/>
                </a:solidFill>
                <a:effectLst/>
                <a:latin typeface="Roboto Light" panose="02000000000000000000" pitchFamily="2" charset="0"/>
                <a:ea typeface="Roboto Light" panose="02000000000000000000" pitchFamily="2" charset="0"/>
                <a:cs typeface="Arial"/>
              </a:rPr>
              <a:t>Easily build forms and use hierarchical organization.</a:t>
            </a:r>
          </a:p>
          <a:p>
            <a:pPr marL="265113" lvl="1" indent="-171450" algn="l">
              <a:buFont typeface="Arial" panose="020B0604020202020204" pitchFamily="34" charset="0"/>
              <a:buChar char="•"/>
            </a:pPr>
            <a:r>
              <a:rPr lang="en-CA" sz="1050" dirty="0">
                <a:solidFill>
                  <a:schemeClr val="tx1"/>
                </a:solidFill>
                <a:effectLst/>
                <a:latin typeface="Roboto Light" panose="02000000000000000000" pitchFamily="2" charset="0"/>
                <a:ea typeface="Roboto Light" panose="02000000000000000000" pitchFamily="2" charset="0"/>
                <a:cs typeface="Arial"/>
              </a:rPr>
              <a:t>Ability to search using natural language.</a:t>
            </a:r>
          </a:p>
          <a:p>
            <a:pPr marL="265113" lvl="1" indent="-171450" algn="l">
              <a:buFont typeface="Arial" panose="020B0604020202020204" pitchFamily="34" charset="0"/>
              <a:buChar char="•"/>
            </a:pPr>
            <a:r>
              <a:rPr lang="en-CA" sz="1050" dirty="0">
                <a:solidFill>
                  <a:schemeClr val="tx1"/>
                </a:solidFill>
                <a:effectLst/>
                <a:latin typeface="Roboto Light" panose="02000000000000000000" pitchFamily="2" charset="0"/>
                <a:ea typeface="Roboto Light" panose="02000000000000000000" pitchFamily="2" charset="0"/>
                <a:cs typeface="Arial"/>
              </a:rPr>
              <a:t>Online message board that can be used globally or for local groups and works on any device.</a:t>
            </a:r>
          </a:p>
          <a:p>
            <a:pPr marL="265113" lvl="1" indent="-171450" algn="l">
              <a:buFont typeface="Arial" panose="020B0604020202020204" pitchFamily="34" charset="0"/>
              <a:buChar char="•"/>
            </a:pPr>
            <a:r>
              <a:rPr lang="en-CA" sz="1050" dirty="0">
                <a:solidFill>
                  <a:schemeClr val="tx1"/>
                </a:solidFill>
                <a:effectLst/>
                <a:latin typeface="Roboto Light" panose="02000000000000000000" pitchFamily="2" charset="0"/>
                <a:ea typeface="Roboto Light" panose="02000000000000000000" pitchFamily="2" charset="0"/>
                <a:cs typeface="Arial"/>
              </a:rPr>
              <a:t>Live chat or ability to integrate live chat</a:t>
            </a:r>
            <a:r>
              <a:rPr lang="en-CA" sz="1050" dirty="0">
                <a:solidFill>
                  <a:schemeClr val="tx1"/>
                </a:solidFill>
                <a:latin typeface="Roboto Light" panose="02000000000000000000" pitchFamily="2" charset="0"/>
                <a:ea typeface="Roboto Light" panose="02000000000000000000" pitchFamily="2" charset="0"/>
                <a:cs typeface="Arial"/>
              </a:rPr>
              <a:t>, enabling the chat to create or be added to a ticket.</a:t>
            </a:r>
          </a:p>
          <a:p>
            <a:pPr marL="265113" lvl="1" indent="-171450" algn="l">
              <a:buFont typeface="Arial" panose="020B0604020202020204" pitchFamily="34" charset="0"/>
              <a:buChar char="•"/>
            </a:pPr>
            <a:r>
              <a:rPr lang="en-CA" sz="1050" dirty="0">
                <a:solidFill>
                  <a:schemeClr val="tx1"/>
                </a:solidFill>
                <a:effectLst/>
                <a:latin typeface="Roboto Light" panose="02000000000000000000" pitchFamily="2" charset="0"/>
                <a:ea typeface="Roboto Light" panose="02000000000000000000" pitchFamily="2" charset="0"/>
                <a:cs typeface="Arial"/>
              </a:rPr>
              <a:t>Dynamic </a:t>
            </a:r>
            <a:r>
              <a:rPr lang="en-CA" sz="1050" dirty="0">
                <a:solidFill>
                  <a:schemeClr val="tx1"/>
                </a:solidFill>
                <a:latin typeface="Roboto Light" panose="02000000000000000000" pitchFamily="2" charset="0"/>
                <a:ea typeface="Roboto Light" panose="02000000000000000000" pitchFamily="2" charset="0"/>
                <a:cs typeface="Arial"/>
              </a:rPr>
              <a:t>language translation.</a:t>
            </a:r>
          </a:p>
        </p:txBody>
      </p:sp>
      <p:sp>
        <p:nvSpPr>
          <p:cNvPr id="58" name="TextBox 57">
            <a:extLst>
              <a:ext uri="{FF2B5EF4-FFF2-40B4-BE49-F238E27FC236}">
                <a16:creationId xmlns:a16="http://schemas.microsoft.com/office/drawing/2014/main" id="{4CBF6C0E-7DE5-FC41-8940-644E34B76DE8}"/>
              </a:ext>
            </a:extLst>
          </p:cNvPr>
          <p:cNvSpPr txBox="1"/>
          <p:nvPr/>
        </p:nvSpPr>
        <p:spPr>
          <a:xfrm>
            <a:off x="2348587" y="1621516"/>
            <a:ext cx="1959191" cy="346120"/>
          </a:xfrm>
          <a:prstGeom prst="rect">
            <a:avLst/>
          </a:prstGeom>
          <a:noFill/>
        </p:spPr>
        <p:txBody>
          <a:bodyPr wrap="none" rtlCol="0" anchor="ctr" anchorCtr="0">
            <a:spAutoFit/>
          </a:bodyPr>
          <a:lstStyle/>
          <a:p>
            <a:pPr algn="ctr">
              <a:lnSpc>
                <a:spcPct val="110000"/>
              </a:lnSpc>
            </a:pPr>
            <a:r>
              <a:rPr lang="en-US" sz="1600" b="1" dirty="0">
                <a:solidFill>
                  <a:schemeClr val="bg1"/>
                </a:solidFill>
                <a:latin typeface="Montserrat SemiBold" pitchFamily="2" charset="77"/>
                <a:ea typeface="League Spartan" charset="0"/>
                <a:cs typeface="Poppins" pitchFamily="2" charset="77"/>
              </a:rPr>
              <a:t>Self-Serve Basics</a:t>
            </a:r>
          </a:p>
        </p:txBody>
      </p:sp>
      <p:sp>
        <p:nvSpPr>
          <p:cNvPr id="59" name="TextBox 58">
            <a:extLst>
              <a:ext uri="{FF2B5EF4-FFF2-40B4-BE49-F238E27FC236}">
                <a16:creationId xmlns:a16="http://schemas.microsoft.com/office/drawing/2014/main" id="{3725B544-4E10-B54E-822C-7EEA5EF1AADA}"/>
              </a:ext>
            </a:extLst>
          </p:cNvPr>
          <p:cNvSpPr txBox="1"/>
          <p:nvPr/>
        </p:nvSpPr>
        <p:spPr>
          <a:xfrm>
            <a:off x="7651512" y="1621516"/>
            <a:ext cx="2371162" cy="346120"/>
          </a:xfrm>
          <a:prstGeom prst="rect">
            <a:avLst/>
          </a:prstGeom>
          <a:noFill/>
        </p:spPr>
        <p:txBody>
          <a:bodyPr wrap="none" rtlCol="0" anchor="ctr" anchorCtr="0">
            <a:spAutoFit/>
          </a:bodyPr>
          <a:lstStyle/>
          <a:p>
            <a:pPr algn="ctr">
              <a:lnSpc>
                <a:spcPct val="110000"/>
              </a:lnSpc>
            </a:pPr>
            <a:r>
              <a:rPr lang="en-US" sz="1600" b="1" dirty="0">
                <a:solidFill>
                  <a:schemeClr val="bg1"/>
                </a:solidFill>
                <a:latin typeface="Montserrat SemiBold" pitchFamily="2" charset="77"/>
                <a:ea typeface="League Spartan" charset="0"/>
                <a:cs typeface="Poppins" pitchFamily="2" charset="77"/>
              </a:rPr>
              <a:t>Self-Serve Advanced</a:t>
            </a:r>
          </a:p>
        </p:txBody>
      </p:sp>
      <p:sp>
        <p:nvSpPr>
          <p:cNvPr id="25" name="Title 24">
            <a:extLst>
              <a:ext uri="{FF2B5EF4-FFF2-40B4-BE49-F238E27FC236}">
                <a16:creationId xmlns:a16="http://schemas.microsoft.com/office/drawing/2014/main" id="{D7C660F2-8772-0845-B803-2778C8B0D541}"/>
              </a:ext>
            </a:extLst>
          </p:cNvPr>
          <p:cNvSpPr>
            <a:spLocks noGrp="1"/>
          </p:cNvSpPr>
          <p:nvPr>
            <p:ph type="title"/>
          </p:nvPr>
        </p:nvSpPr>
        <p:spPr>
          <a:xfrm>
            <a:off x="368968" y="342217"/>
            <a:ext cx="10515600" cy="531668"/>
          </a:xfrm>
        </p:spPr>
        <p:txBody>
          <a:bodyPr>
            <a:normAutofit fontScale="90000"/>
          </a:bodyPr>
          <a:lstStyle/>
          <a:p>
            <a:r>
              <a:rPr lang="en-US" dirty="0"/>
              <a:t>Self-Serve Features</a:t>
            </a:r>
          </a:p>
        </p:txBody>
      </p:sp>
      <p:sp>
        <p:nvSpPr>
          <p:cNvPr id="28" name="Text Placeholder 27">
            <a:extLst>
              <a:ext uri="{FF2B5EF4-FFF2-40B4-BE49-F238E27FC236}">
                <a16:creationId xmlns:a16="http://schemas.microsoft.com/office/drawing/2014/main" id="{0BC5341E-47A3-C14D-A481-A560685CF451}"/>
              </a:ext>
            </a:extLst>
          </p:cNvPr>
          <p:cNvSpPr>
            <a:spLocks noGrp="1"/>
          </p:cNvSpPr>
          <p:nvPr>
            <p:ph type="body" sz="quarter" idx="10"/>
          </p:nvPr>
        </p:nvSpPr>
        <p:spPr>
          <a:xfrm>
            <a:off x="368968" y="869109"/>
            <a:ext cx="10879023" cy="580118"/>
          </a:xfrm>
        </p:spPr>
        <p:txBody>
          <a:bodyPr/>
          <a:lstStyle/>
          <a:p>
            <a:r>
              <a:rPr lang="en-US" dirty="0"/>
              <a:t>Determine which features will meet your needs, considering the size and structure of your organization, volume of requests, and level of service you are able to employ.</a:t>
            </a:r>
          </a:p>
        </p:txBody>
      </p:sp>
      <p:sp>
        <p:nvSpPr>
          <p:cNvPr id="61" name="Subtitle 2">
            <a:extLst>
              <a:ext uri="{FF2B5EF4-FFF2-40B4-BE49-F238E27FC236}">
                <a16:creationId xmlns:a16="http://schemas.microsoft.com/office/drawing/2014/main" id="{B70267C2-6752-4300-BEC8-EC557987F872}"/>
              </a:ext>
            </a:extLst>
          </p:cNvPr>
          <p:cNvSpPr txBox="1">
            <a:spLocks/>
          </p:cNvSpPr>
          <p:nvPr/>
        </p:nvSpPr>
        <p:spPr>
          <a:xfrm>
            <a:off x="6998027" y="2249277"/>
            <a:ext cx="4111011" cy="3614445"/>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65113" lvl="1" indent="-171450" algn="l">
              <a:buFont typeface="Arial" panose="020B0604020202020204" pitchFamily="34" charset="0"/>
              <a:buChar char="•"/>
            </a:pPr>
            <a:r>
              <a:rPr lang="en-CA" sz="1050" dirty="0">
                <a:solidFill>
                  <a:schemeClr val="tx1"/>
                </a:solidFill>
                <a:effectLst/>
                <a:latin typeface="Roboto Light" panose="02000000000000000000" pitchFamily="2" charset="0"/>
                <a:ea typeface="Roboto Light" panose="02000000000000000000" pitchFamily="2" charset="0"/>
                <a:cs typeface="Arial"/>
              </a:rPr>
              <a:t>Request management to manage approvals and service </a:t>
            </a:r>
            <a:br>
              <a:rPr lang="en-CA" sz="1050" dirty="0">
                <a:solidFill>
                  <a:schemeClr val="tx1"/>
                </a:solidFill>
                <a:effectLst/>
                <a:latin typeface="Roboto Light" panose="02000000000000000000" pitchFamily="2" charset="0"/>
                <a:ea typeface="Roboto Light" panose="02000000000000000000" pitchFamily="2" charset="0"/>
                <a:cs typeface="Arial"/>
              </a:rPr>
            </a:br>
            <a:r>
              <a:rPr lang="en-CA" sz="1050" dirty="0">
                <a:solidFill>
                  <a:schemeClr val="tx1"/>
                </a:solidFill>
                <a:effectLst/>
                <a:latin typeface="Roboto Light" panose="02000000000000000000" pitchFamily="2" charset="0"/>
                <a:ea typeface="Roboto Light" panose="02000000000000000000" pitchFamily="2" charset="0"/>
                <a:cs typeface="Arial"/>
              </a:rPr>
              <a:t>request fulfillment and reporting.</a:t>
            </a:r>
          </a:p>
          <a:p>
            <a:pPr marL="265113" lvl="1" indent="-171450" algn="l">
              <a:buFont typeface="Arial" panose="020B0604020202020204" pitchFamily="34" charset="0"/>
              <a:buChar char="•"/>
            </a:pPr>
            <a:r>
              <a:rPr lang="en-CA" sz="1050" dirty="0">
                <a:solidFill>
                  <a:schemeClr val="tx1"/>
                </a:solidFill>
                <a:effectLst/>
                <a:latin typeface="Roboto Light" panose="02000000000000000000" pitchFamily="2" charset="0"/>
                <a:ea typeface="Roboto Light" panose="02000000000000000000" pitchFamily="2" charset="0"/>
                <a:cs typeface="Arial"/>
              </a:rPr>
              <a:t>Service catalog with approvals, delivery, and ticket creation available through workflows and easy-to-create forms.</a:t>
            </a:r>
          </a:p>
          <a:p>
            <a:pPr marL="265113" lvl="1" indent="-171450" algn="l">
              <a:buFont typeface="Arial" panose="020B0604020202020204" pitchFamily="34" charset="0"/>
              <a:buChar char="•"/>
            </a:pPr>
            <a:r>
              <a:rPr lang="en-CA" sz="1050" dirty="0">
                <a:solidFill>
                  <a:schemeClr val="tx1"/>
                </a:solidFill>
                <a:latin typeface="Roboto Light" panose="02000000000000000000" pitchFamily="2" charset="0"/>
                <a:ea typeface="Roboto Light" panose="02000000000000000000" pitchFamily="2" charset="0"/>
                <a:cs typeface="Arial"/>
              </a:rPr>
              <a:t>App store with ability to very quickly set up charge-back capabilities and automate software deployment.</a:t>
            </a:r>
          </a:p>
          <a:p>
            <a:pPr marL="265113" lvl="1" indent="-171450" algn="l">
              <a:buFont typeface="Arial" panose="020B0604020202020204" pitchFamily="34" charset="0"/>
              <a:buChar char="•"/>
            </a:pPr>
            <a:r>
              <a:rPr lang="en-CA" sz="1050" dirty="0">
                <a:solidFill>
                  <a:schemeClr val="tx1"/>
                </a:solidFill>
                <a:effectLst/>
                <a:latin typeface="Roboto Light" panose="02000000000000000000" pitchFamily="2" charset="0"/>
                <a:ea typeface="Roboto Light" panose="02000000000000000000" pitchFamily="2" charset="0"/>
                <a:cs typeface="Arial"/>
              </a:rPr>
              <a:t>Service catalog/a</a:t>
            </a:r>
            <a:r>
              <a:rPr lang="en-CA" sz="1050" dirty="0">
                <a:solidFill>
                  <a:schemeClr val="tx1"/>
                </a:solidFill>
                <a:latin typeface="Roboto Light" panose="02000000000000000000" pitchFamily="2" charset="0"/>
                <a:ea typeface="Roboto Light" panose="02000000000000000000" pitchFamily="2" charset="0"/>
                <a:cs typeface="Arial"/>
              </a:rPr>
              <a:t>pp store integration with CMDB and financial systems, with reporting on consumption, SLAs, and financials.</a:t>
            </a:r>
          </a:p>
          <a:p>
            <a:pPr marL="265113" lvl="1" indent="-171450" algn="l">
              <a:buFont typeface="Arial" panose="020B0604020202020204" pitchFamily="34" charset="0"/>
              <a:buChar char="•"/>
            </a:pPr>
            <a:r>
              <a:rPr lang="en-CA" sz="1050" dirty="0">
                <a:solidFill>
                  <a:schemeClr val="tx1"/>
                </a:solidFill>
                <a:effectLst/>
                <a:latin typeface="Roboto Light" panose="02000000000000000000" pitchFamily="2" charset="0"/>
                <a:ea typeface="Roboto Light" panose="02000000000000000000" pitchFamily="2" charset="0"/>
                <a:cs typeface="Arial"/>
              </a:rPr>
              <a:t>Access </a:t>
            </a:r>
            <a:r>
              <a:rPr lang="en-CA" sz="1050" dirty="0">
                <a:solidFill>
                  <a:schemeClr val="tx1"/>
                </a:solidFill>
                <a:latin typeface="Roboto Light" panose="02000000000000000000" pitchFamily="2" charset="0"/>
                <a:ea typeface="Roboto Light" panose="02000000000000000000" pitchFamily="2" charset="0"/>
                <a:cs typeface="Arial"/>
              </a:rPr>
              <a:t>management to facilitate multiple client types, including separation for technical, business, and regional variations.</a:t>
            </a:r>
            <a:endParaRPr lang="en-CA" sz="1050" dirty="0">
              <a:solidFill>
                <a:schemeClr val="tx1"/>
              </a:solidFill>
              <a:effectLst/>
              <a:latin typeface="Roboto Light" panose="02000000000000000000" pitchFamily="2" charset="0"/>
              <a:ea typeface="Roboto Light" panose="02000000000000000000" pitchFamily="2" charset="0"/>
              <a:cs typeface="Arial"/>
            </a:endParaRPr>
          </a:p>
          <a:p>
            <a:pPr marL="265113" lvl="1" indent="-171450" algn="l">
              <a:buFont typeface="Arial" panose="020B0604020202020204" pitchFamily="34" charset="0"/>
              <a:buChar char="•"/>
            </a:pPr>
            <a:r>
              <a:rPr lang="en-CA" sz="1050" dirty="0">
                <a:solidFill>
                  <a:schemeClr val="tx1"/>
                </a:solidFill>
                <a:latin typeface="Roboto Light" panose="02000000000000000000" pitchFamily="2" charset="0"/>
                <a:ea typeface="Roboto Light" panose="02000000000000000000" pitchFamily="2" charset="0"/>
                <a:cs typeface="Arial"/>
              </a:rPr>
              <a:t>Codeless customization that will enable self-serve for more than just IT.</a:t>
            </a:r>
            <a:endParaRPr lang="en-US" sz="1050" dirty="0">
              <a:solidFill>
                <a:schemeClr val="tx1"/>
              </a:solidFill>
              <a:effectLst/>
              <a:latin typeface="Roboto Light" panose="02000000000000000000" pitchFamily="2" charset="0"/>
              <a:ea typeface="Roboto Light" panose="02000000000000000000" pitchFamily="2" charset="0"/>
              <a:cs typeface="Lato Light" panose="020F0502020204030203" pitchFamily="34" charset="0"/>
            </a:endParaRPr>
          </a:p>
          <a:p>
            <a:pPr marL="265113" lvl="1" indent="-171450" algn="l">
              <a:buFont typeface="Arial" panose="020B0604020202020204" pitchFamily="34" charset="0"/>
              <a:buChar char="•"/>
            </a:pPr>
            <a:r>
              <a:rPr lang="en-US" sz="1050" dirty="0">
                <a:solidFill>
                  <a:schemeClr val="tx1"/>
                </a:solidFill>
                <a:latin typeface="Roboto Light" panose="02000000000000000000" pitchFamily="2" charset="0"/>
                <a:ea typeface="Roboto Light" panose="02000000000000000000" pitchFamily="2" charset="0"/>
                <a:cs typeface="Lato Light" panose="020F0502020204030203" pitchFamily="34" charset="0"/>
              </a:rPr>
              <a:t>Ability for the user to see assigned assets and have the list available to add to tickets.</a:t>
            </a:r>
          </a:p>
          <a:p>
            <a:pPr marL="265113" lvl="1" indent="-171450" algn="l">
              <a:buFont typeface="Arial" panose="020B0604020202020204" pitchFamily="34" charset="0"/>
              <a:buChar char="•"/>
            </a:pPr>
            <a:r>
              <a:rPr lang="en-US" sz="1050" dirty="0">
                <a:solidFill>
                  <a:schemeClr val="tx1"/>
                </a:solidFill>
                <a:latin typeface="Roboto Light" panose="02000000000000000000" pitchFamily="2" charset="0"/>
                <a:ea typeface="Roboto Light" panose="02000000000000000000" pitchFamily="2" charset="0"/>
                <a:cs typeface="Lato Light" panose="020F0502020204030203" pitchFamily="34" charset="0"/>
              </a:rPr>
              <a:t>Chatbot or integration of third-party chatbot with ability to switch to live chat and record details automatically within a ticket.</a:t>
            </a:r>
            <a:endParaRPr lang="en-CA" sz="1050" dirty="0">
              <a:solidFill>
                <a:schemeClr val="tx1"/>
              </a:solidFill>
              <a:effectLst/>
              <a:latin typeface="Roboto Light" panose="02000000000000000000" pitchFamily="2" charset="0"/>
              <a:ea typeface="Roboto Light" panose="02000000000000000000" pitchFamily="2" charset="0"/>
              <a:cs typeface="Arial"/>
            </a:endParaRPr>
          </a:p>
        </p:txBody>
      </p:sp>
      <p:pic>
        <p:nvPicPr>
          <p:cNvPr id="62" name="Picture 61">
            <a:extLst>
              <a:ext uri="{FF2B5EF4-FFF2-40B4-BE49-F238E27FC236}">
                <a16:creationId xmlns:a16="http://schemas.microsoft.com/office/drawing/2014/main" id="{A6A7A101-EF2D-4BF5-B546-A31AFC58E5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4" y="1511614"/>
            <a:ext cx="635000" cy="635000"/>
          </a:xfrm>
          <a:prstGeom prst="rect">
            <a:avLst/>
          </a:prstGeom>
        </p:spPr>
      </p:pic>
      <p:grpSp>
        <p:nvGrpSpPr>
          <p:cNvPr id="3" name="Group 2">
            <a:extLst>
              <a:ext uri="{FF2B5EF4-FFF2-40B4-BE49-F238E27FC236}">
                <a16:creationId xmlns:a16="http://schemas.microsoft.com/office/drawing/2014/main" id="{B053F238-C4FD-418A-87BB-6581C427D80F}"/>
              </a:ext>
            </a:extLst>
          </p:cNvPr>
          <p:cNvGrpSpPr/>
          <p:nvPr/>
        </p:nvGrpSpPr>
        <p:grpSpPr>
          <a:xfrm>
            <a:off x="822804" y="5858792"/>
            <a:ext cx="5484651" cy="910571"/>
            <a:chOff x="483482" y="5847851"/>
            <a:chExt cx="5484651" cy="910571"/>
          </a:xfrm>
        </p:grpSpPr>
        <p:sp>
          <p:nvSpPr>
            <p:cNvPr id="31" name="Rectangle 30">
              <a:extLst>
                <a:ext uri="{FF2B5EF4-FFF2-40B4-BE49-F238E27FC236}">
                  <a16:creationId xmlns:a16="http://schemas.microsoft.com/office/drawing/2014/main" id="{3926E45A-796F-44BA-AEB8-1998DB092DAB}"/>
                </a:ext>
              </a:extLst>
            </p:cNvPr>
            <p:cNvSpPr/>
            <p:nvPr/>
          </p:nvSpPr>
          <p:spPr>
            <a:xfrm>
              <a:off x="483482" y="5848529"/>
              <a:ext cx="5484649" cy="909893"/>
            </a:xfrm>
            <a:prstGeom prst="rect">
              <a:avLst/>
            </a:prstGeom>
            <a:gradFill>
              <a:gsLst>
                <a:gs pos="5000">
                  <a:srgbClr val="2576B7">
                    <a:lumMod val="94000"/>
                  </a:srgbClr>
                </a:gs>
                <a:gs pos="100000">
                  <a:schemeClr val="accent1">
                    <a:lumMod val="60000"/>
                    <a:lumOff val="40000"/>
                  </a:schemeClr>
                </a:gs>
              </a:gsLst>
              <a:lin ang="2700000" scaled="0"/>
            </a:gradFill>
            <a:ln w="1047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3958" tIns="323958" rIns="251967" bIns="323958" rtlCol="0" anchor="ctr">
              <a:noAutofit/>
            </a:bodyPr>
            <a:lstStyle/>
            <a:p>
              <a:pPr>
                <a:spcBef>
                  <a:spcPts val="800"/>
                </a:spcBef>
              </a:pPr>
              <a:r>
                <a:rPr lang="en-US" b="1" dirty="0">
                  <a:solidFill>
                    <a:schemeClr val="bg1"/>
                  </a:solidFill>
                  <a:latin typeface="Montserrat SemiBold" pitchFamily="2" charset="77"/>
                </a:rPr>
                <a:t>Info-Tech Insight </a:t>
              </a:r>
              <a:r>
                <a:rPr lang="en-US" sz="1400" dirty="0">
                  <a:latin typeface="Roboto Condensed Light" panose="02000000000000000000" pitchFamily="2" charset="0"/>
                  <a:ea typeface="Roboto Condensed Light" panose="02000000000000000000" pitchFamily="2" charset="0"/>
                  <a:cs typeface="Calibri" panose="020F0502020204030204" pitchFamily="34" charset="0"/>
                </a:rPr>
                <a:t>Omnichannel options are very useful to add to self-serve, enabling users to connect with a technician and switch to live chat or voice without risking disconnection. </a:t>
              </a:r>
              <a:endParaRPr lang="en-CA" sz="1400" dirty="0">
                <a:latin typeface="Roboto Condensed Light" panose="02000000000000000000" pitchFamily="2" charset="0"/>
                <a:ea typeface="Roboto Condensed Light" panose="02000000000000000000" pitchFamily="2" charset="0"/>
                <a:cs typeface="Arial"/>
              </a:endParaRPr>
            </a:p>
          </p:txBody>
        </p:sp>
        <p:sp>
          <p:nvSpPr>
            <p:cNvPr id="33" name="Rectangle 32">
              <a:extLst>
                <a:ext uri="{FF2B5EF4-FFF2-40B4-BE49-F238E27FC236}">
                  <a16:creationId xmlns:a16="http://schemas.microsoft.com/office/drawing/2014/main" id="{34819551-EA0F-47D1-8CC7-AE3E1EB34D24}"/>
                </a:ext>
              </a:extLst>
            </p:cNvPr>
            <p:cNvSpPr/>
            <p:nvPr/>
          </p:nvSpPr>
          <p:spPr>
            <a:xfrm>
              <a:off x="483483" y="5847851"/>
              <a:ext cx="5484650" cy="909892"/>
            </a:xfrm>
            <a:prstGeom prst="rect">
              <a:avLst/>
            </a:prstGeom>
            <a:noFill/>
            <a:ln w="3175" cmpd="thinThick">
              <a:gradFill>
                <a:gsLst>
                  <a:gs pos="0">
                    <a:srgbClr val="2576B7">
                      <a:alpha val="40000"/>
                    </a:srgbClr>
                  </a:gs>
                  <a:gs pos="47000">
                    <a:srgbClr val="2576B7">
                      <a:alpha val="0"/>
                    </a:srgbClr>
                  </a:gs>
                  <a:gs pos="100000">
                    <a:srgbClr val="2576B7">
                      <a:alpha val="40000"/>
                    </a:srgb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5972" tIns="215972" rIns="215972" bIns="215972"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486258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75A35FB7-7838-4C9A-83DE-5DE986B79ACF}"/>
              </a:ext>
            </a:extLst>
          </p:cNvPr>
          <p:cNvSpPr/>
          <p:nvPr/>
        </p:nvSpPr>
        <p:spPr>
          <a:xfrm>
            <a:off x="6609253" y="2209002"/>
            <a:ext cx="4554000" cy="412841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Rounded Corners 23">
            <a:extLst>
              <a:ext uri="{FF2B5EF4-FFF2-40B4-BE49-F238E27FC236}">
                <a16:creationId xmlns:a16="http://schemas.microsoft.com/office/drawing/2014/main" id="{28C38D23-ECDC-47D3-8E84-CF6347CE5B75}"/>
              </a:ext>
            </a:extLst>
          </p:cNvPr>
          <p:cNvSpPr/>
          <p:nvPr/>
        </p:nvSpPr>
        <p:spPr>
          <a:xfrm>
            <a:off x="1072478" y="2209001"/>
            <a:ext cx="4554224" cy="412842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712"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840"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Chevron 21">
            <a:extLst>
              <a:ext uri="{FF2B5EF4-FFF2-40B4-BE49-F238E27FC236}">
                <a16:creationId xmlns:a16="http://schemas.microsoft.com/office/drawing/2014/main" id="{78BAEA5B-153C-AD4A-ADAD-46DC67630261}"/>
              </a:ext>
            </a:extLst>
          </p:cNvPr>
          <p:cNvSpPr/>
          <p:nvPr/>
        </p:nvSpPr>
        <p:spPr>
          <a:xfrm>
            <a:off x="1692094" y="1579331"/>
            <a:ext cx="3240000" cy="484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252304" y="1579331"/>
            <a:ext cx="3240000" cy="48403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97"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2"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411635"/>
            <a:ext cx="0" cy="379735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463902" y="2240515"/>
            <a:ext cx="4393690" cy="3598158"/>
          </a:xfrm>
          <a:prstGeom prst="rect">
            <a:avLst/>
          </a:prstGeom>
        </p:spPr>
        <p:txBody>
          <a:bodyPr vert="horz" wrap="square" lIns="45714" tIns="22857" rIns="45714" bIns="22857" rtlCol="0" anchor="t" anchorCtr="0">
            <a:spAutoFit/>
          </a:bodyPr>
          <a:lstStyle>
            <a:defPPr>
              <a:defRPr lang="en-US"/>
            </a:defPPr>
            <a:lvl1pPr indent="0" algn="ctr" defTabSz="1087636">
              <a:lnSpc>
                <a:spcPct val="120000"/>
              </a:lnSpc>
              <a:spcBef>
                <a:spcPct val="20000"/>
              </a:spcBef>
              <a:buFont typeface="Arial"/>
              <a:buNone/>
              <a:defRPr sz="2400">
                <a:solidFill>
                  <a:schemeClr val="tx2"/>
                </a:solidFill>
                <a:latin typeface="Open Sans Light"/>
                <a:cs typeface="Open Sans Light"/>
              </a:defRPr>
            </a:lvl1pPr>
            <a:lvl2pPr marL="265113" lvl="1" indent="-171450" defTabSz="1087636">
              <a:lnSpc>
                <a:spcPct val="130000"/>
              </a:lnSpc>
              <a:spcBef>
                <a:spcPct val="20000"/>
              </a:spcBef>
              <a:buFont typeface="Arial" panose="020B0604020202020204" pitchFamily="34" charset="0"/>
              <a:buChar char="•"/>
              <a:defRPr sz="1050">
                <a:effectLst/>
                <a:latin typeface="Roboto Light" panose="02000000000000000000" pitchFamily="2" charset="0"/>
                <a:ea typeface="Roboto Light" panose="02000000000000000000" pitchFamily="2" charset="0"/>
                <a:cs typeface="Arial"/>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lvl="1"/>
            <a:r>
              <a:rPr lang="en-US" dirty="0"/>
              <a:t>Ticket templates for faster ticket creation and close.</a:t>
            </a:r>
          </a:p>
          <a:p>
            <a:pPr lvl="1"/>
            <a:r>
              <a:rPr lang="en-US" dirty="0"/>
              <a:t>Low-code forms designed to enable fast forms creation.</a:t>
            </a:r>
          </a:p>
          <a:p>
            <a:pPr lvl="1"/>
            <a:r>
              <a:rPr lang="en-US" dirty="0"/>
              <a:t>Low-code business process modelling/workflow designer to </a:t>
            </a:r>
            <a:br>
              <a:rPr lang="en-US" dirty="0"/>
            </a:br>
            <a:r>
              <a:rPr lang="en-US" dirty="0"/>
              <a:t>enable fast workflow creation for technical or non-technical staff, ideally with the ability to create reusable workflows. </a:t>
            </a:r>
          </a:p>
          <a:p>
            <a:pPr lvl="1"/>
            <a:r>
              <a:rPr lang="en-US" dirty="0"/>
              <a:t>Portal design tools using CSS or HTML design to create high-</a:t>
            </a:r>
            <a:br>
              <a:rPr lang="en-US" dirty="0"/>
            </a:br>
            <a:r>
              <a:rPr lang="en-US" dirty="0"/>
              <a:t>quality self-serve solutions.</a:t>
            </a:r>
          </a:p>
          <a:p>
            <a:pPr lvl="1"/>
            <a:r>
              <a:rPr lang="en-US" dirty="0"/>
              <a:t>Service catalog templates for quick creation of service items.</a:t>
            </a:r>
          </a:p>
          <a:p>
            <a:pPr lvl="1"/>
            <a:r>
              <a:rPr lang="en-US" dirty="0"/>
              <a:t>Notification service, either built in or through third-party integration.</a:t>
            </a:r>
          </a:p>
          <a:p>
            <a:pPr lvl="1"/>
            <a:r>
              <a:rPr lang="en-US" dirty="0"/>
              <a:t>Mobile app development to make apps available on any device. </a:t>
            </a:r>
          </a:p>
          <a:p>
            <a:pPr lvl="1"/>
            <a:r>
              <a:rPr lang="en-US" dirty="0"/>
              <a:t>Industry- or department-specific templates for quickly adding </a:t>
            </a:r>
            <a:br>
              <a:rPr lang="en-US" dirty="0"/>
            </a:br>
            <a:r>
              <a:rPr lang="en-US" dirty="0"/>
              <a:t>service solutions including case management, workflows, knowledgebase, and catalog items.*</a:t>
            </a:r>
          </a:p>
          <a:p>
            <a:pPr lvl="1"/>
            <a:r>
              <a:rPr lang="en-US" dirty="0"/>
              <a:t>Use-case accelerators to add repeatable functions like shortcuts, macros, control objectives, policies, and widgets for dashboards.*</a:t>
            </a:r>
          </a:p>
        </p:txBody>
      </p:sp>
      <p:sp>
        <p:nvSpPr>
          <p:cNvPr id="58" name="TextBox 57">
            <a:extLst>
              <a:ext uri="{FF2B5EF4-FFF2-40B4-BE49-F238E27FC236}">
                <a16:creationId xmlns:a16="http://schemas.microsoft.com/office/drawing/2014/main" id="{4CBF6C0E-7DE5-FC41-8940-644E34B76DE8}"/>
              </a:ext>
            </a:extLst>
          </p:cNvPr>
          <p:cNvSpPr txBox="1"/>
          <p:nvPr/>
        </p:nvSpPr>
        <p:spPr>
          <a:xfrm>
            <a:off x="1902769" y="1625570"/>
            <a:ext cx="2895344" cy="346120"/>
          </a:xfrm>
          <a:prstGeom prst="rect">
            <a:avLst/>
          </a:prstGeom>
          <a:noFill/>
        </p:spPr>
        <p:txBody>
          <a:bodyPr wrap="none" rtlCol="0" anchor="ctr" anchorCtr="0">
            <a:spAutoFit/>
          </a:bodyPr>
          <a:lstStyle/>
          <a:p>
            <a:pPr algn="ctr">
              <a:lnSpc>
                <a:spcPct val="110000"/>
              </a:lnSpc>
            </a:pPr>
            <a:r>
              <a:rPr lang="en-US" sz="1600" b="1" dirty="0">
                <a:solidFill>
                  <a:schemeClr val="bg1"/>
                </a:solidFill>
                <a:latin typeface="Montserrat SemiBold" pitchFamily="2" charset="77"/>
                <a:ea typeface="League Spartan" charset="0"/>
                <a:cs typeface="Poppins" pitchFamily="2" charset="77"/>
              </a:rPr>
              <a:t>Service &amp; Solution Design</a:t>
            </a:r>
          </a:p>
        </p:txBody>
      </p:sp>
      <p:sp>
        <p:nvSpPr>
          <p:cNvPr id="59" name="TextBox 58">
            <a:extLst>
              <a:ext uri="{FF2B5EF4-FFF2-40B4-BE49-F238E27FC236}">
                <a16:creationId xmlns:a16="http://schemas.microsoft.com/office/drawing/2014/main" id="{3725B544-4E10-B54E-822C-7EEA5EF1AADA}"/>
              </a:ext>
            </a:extLst>
          </p:cNvPr>
          <p:cNvSpPr txBox="1"/>
          <p:nvPr/>
        </p:nvSpPr>
        <p:spPr>
          <a:xfrm>
            <a:off x="8067436" y="1640741"/>
            <a:ext cx="1609735" cy="346120"/>
          </a:xfrm>
          <a:prstGeom prst="rect">
            <a:avLst/>
          </a:prstGeom>
          <a:noFill/>
        </p:spPr>
        <p:txBody>
          <a:bodyPr wrap="none" rtlCol="0" anchor="ctr" anchorCtr="0">
            <a:spAutoFit/>
          </a:bodyPr>
          <a:lstStyle/>
          <a:p>
            <a:pPr algn="ctr">
              <a:lnSpc>
                <a:spcPct val="110000"/>
              </a:lnSpc>
            </a:pPr>
            <a:r>
              <a:rPr lang="en-US" sz="1600" b="1" dirty="0">
                <a:solidFill>
                  <a:schemeClr val="bg1"/>
                </a:solidFill>
                <a:latin typeface="Montserrat SemiBold" pitchFamily="2" charset="77"/>
                <a:ea typeface="League Spartan" charset="0"/>
                <a:cs typeface="Poppins" pitchFamily="2" charset="77"/>
              </a:rPr>
              <a:t>IT Operations</a:t>
            </a:r>
          </a:p>
        </p:txBody>
      </p:sp>
      <p:sp>
        <p:nvSpPr>
          <p:cNvPr id="25" name="Title 24">
            <a:extLst>
              <a:ext uri="{FF2B5EF4-FFF2-40B4-BE49-F238E27FC236}">
                <a16:creationId xmlns:a16="http://schemas.microsoft.com/office/drawing/2014/main" id="{D7C660F2-8772-0845-B803-2778C8B0D541}"/>
              </a:ext>
            </a:extLst>
          </p:cNvPr>
          <p:cNvSpPr>
            <a:spLocks noGrp="1"/>
          </p:cNvSpPr>
          <p:nvPr>
            <p:ph type="title"/>
          </p:nvPr>
        </p:nvSpPr>
        <p:spPr>
          <a:xfrm>
            <a:off x="368968" y="342217"/>
            <a:ext cx="10515600" cy="531668"/>
          </a:xfrm>
        </p:spPr>
        <p:txBody>
          <a:bodyPr>
            <a:normAutofit fontScale="90000"/>
          </a:bodyPr>
          <a:lstStyle/>
          <a:p>
            <a:r>
              <a:rPr lang="en-US" dirty="0"/>
              <a:t>Design Features</a:t>
            </a:r>
          </a:p>
        </p:txBody>
      </p:sp>
      <p:sp>
        <p:nvSpPr>
          <p:cNvPr id="28" name="Text Placeholder 27">
            <a:extLst>
              <a:ext uri="{FF2B5EF4-FFF2-40B4-BE49-F238E27FC236}">
                <a16:creationId xmlns:a16="http://schemas.microsoft.com/office/drawing/2014/main" id="{0BC5341E-47A3-C14D-A481-A560685CF451}"/>
              </a:ext>
            </a:extLst>
          </p:cNvPr>
          <p:cNvSpPr>
            <a:spLocks noGrp="1"/>
          </p:cNvSpPr>
          <p:nvPr>
            <p:ph type="body" sz="quarter" idx="10"/>
          </p:nvPr>
        </p:nvSpPr>
        <p:spPr>
          <a:xfrm>
            <a:off x="368968" y="869109"/>
            <a:ext cx="10879023" cy="580118"/>
          </a:xfrm>
        </p:spPr>
        <p:txBody>
          <a:bodyPr/>
          <a:lstStyle/>
          <a:p>
            <a:r>
              <a:rPr lang="en-US" dirty="0"/>
              <a:t>Determine which features will meet your needs, considering the size and structure of your organization, volume of requests, and level of service you are able to employ.</a:t>
            </a:r>
          </a:p>
        </p:txBody>
      </p:sp>
      <p:sp>
        <p:nvSpPr>
          <p:cNvPr id="61" name="Subtitle 2">
            <a:extLst>
              <a:ext uri="{FF2B5EF4-FFF2-40B4-BE49-F238E27FC236}">
                <a16:creationId xmlns:a16="http://schemas.microsoft.com/office/drawing/2014/main" id="{B70267C2-6752-4300-BEC8-EC557987F872}"/>
              </a:ext>
            </a:extLst>
          </p:cNvPr>
          <p:cNvSpPr txBox="1">
            <a:spLocks/>
          </p:cNvSpPr>
          <p:nvPr/>
        </p:nvSpPr>
        <p:spPr>
          <a:xfrm>
            <a:off x="7136821" y="3037954"/>
            <a:ext cx="4075449" cy="1926099"/>
          </a:xfrm>
          <a:prstGeom prst="rect">
            <a:avLst/>
          </a:prstGeom>
        </p:spPr>
        <p:txBody>
          <a:bodyPr vert="horz" wrap="square" lIns="45714" tIns="22857" rIns="45714" bIns="22857"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65113" lvl="1" indent="-171450" algn="l">
              <a:buFont typeface="Arial" panose="020B0604020202020204" pitchFamily="34" charset="0"/>
              <a:buChar char="•"/>
            </a:pPr>
            <a:endParaRPr lang="en-US" sz="1200" dirty="0">
              <a:solidFill>
                <a:schemeClr val="tx1"/>
              </a:solidFill>
              <a:effectLst/>
              <a:latin typeface="Roboto Condensed Light" panose="02000000000000000000" pitchFamily="2" charset="0"/>
              <a:ea typeface="Roboto Condensed Light" panose="02000000000000000000" pitchFamily="2" charset="0"/>
              <a:cs typeface="Arial"/>
            </a:endParaRPr>
          </a:p>
          <a:p>
            <a:pPr marL="265113" lvl="1" indent="-171450" algn="l">
              <a:buFont typeface="Arial" panose="020B0604020202020204" pitchFamily="34" charset="0"/>
              <a:buChar char="•"/>
            </a:pPr>
            <a:endParaRPr lang="en-US" sz="1200" dirty="0">
              <a:solidFill>
                <a:schemeClr val="tx1"/>
              </a:solidFill>
              <a:effectLst/>
              <a:latin typeface="Roboto Condensed Light" panose="02000000000000000000" pitchFamily="2" charset="0"/>
              <a:ea typeface="Roboto Condensed Light" panose="02000000000000000000" pitchFamily="2" charset="0"/>
              <a:cs typeface="Arial"/>
            </a:endParaRPr>
          </a:p>
          <a:p>
            <a:pPr marL="265113" lvl="1" indent="-171450" algn="l">
              <a:buFont typeface="Arial" panose="020B0604020202020204" pitchFamily="34" charset="0"/>
              <a:buChar char="•"/>
            </a:pPr>
            <a:endParaRPr lang="en-US" sz="1200" dirty="0">
              <a:solidFill>
                <a:schemeClr val="tx1"/>
              </a:solidFill>
              <a:effectLst/>
              <a:latin typeface="Roboto Condensed Light" panose="02000000000000000000" pitchFamily="2" charset="0"/>
              <a:ea typeface="Roboto Condensed Light" panose="02000000000000000000" pitchFamily="2" charset="0"/>
              <a:cs typeface="Arial"/>
            </a:endParaRPr>
          </a:p>
          <a:p>
            <a:pPr marL="265113" lvl="1" indent="-171450" algn="l">
              <a:buFont typeface="Arial" panose="020B0604020202020204" pitchFamily="34" charset="0"/>
              <a:buChar char="•"/>
            </a:pPr>
            <a:endParaRPr lang="en-US" sz="1200" dirty="0">
              <a:solidFill>
                <a:schemeClr val="tx1"/>
              </a:solidFill>
              <a:effectLst/>
              <a:latin typeface="Roboto Condensed Light" panose="02000000000000000000" pitchFamily="2" charset="0"/>
              <a:ea typeface="Roboto Condensed Light" panose="02000000000000000000" pitchFamily="2" charset="0"/>
              <a:cs typeface="Arial"/>
            </a:endParaRPr>
          </a:p>
          <a:p>
            <a:pPr marL="265113" lvl="1" indent="-171450" algn="l">
              <a:buFont typeface="Arial" panose="020B0604020202020204" pitchFamily="34" charset="0"/>
              <a:buChar char="•"/>
            </a:pPr>
            <a:endParaRPr lang="en-US" sz="1200" dirty="0">
              <a:solidFill>
                <a:schemeClr val="tx1"/>
              </a:solidFill>
              <a:latin typeface="Roboto Condensed Light" panose="02000000000000000000" pitchFamily="2" charset="0"/>
              <a:ea typeface="Roboto Condensed Light" panose="02000000000000000000" pitchFamily="2" charset="0"/>
              <a:cs typeface="Arial"/>
            </a:endParaRPr>
          </a:p>
          <a:p>
            <a:pPr marL="265113" lvl="1" indent="-171450" algn="l">
              <a:buFont typeface="Arial" panose="020B0604020202020204" pitchFamily="34" charset="0"/>
              <a:buChar char="•"/>
            </a:pPr>
            <a:endParaRPr lang="en-US" sz="1200" dirty="0">
              <a:solidFill>
                <a:schemeClr val="tx1"/>
              </a:solidFill>
              <a:effectLst/>
              <a:latin typeface="Roboto Condensed Light" panose="02000000000000000000" pitchFamily="2" charset="0"/>
              <a:ea typeface="Roboto Condensed Light" panose="02000000000000000000" pitchFamily="2" charset="0"/>
              <a:cs typeface="Arial"/>
            </a:endParaRPr>
          </a:p>
          <a:p>
            <a:pPr marL="265113" lvl="1" indent="-171450" algn="l">
              <a:buFont typeface="Arial" panose="020B0604020202020204" pitchFamily="34" charset="0"/>
              <a:buChar char="•"/>
            </a:pPr>
            <a:endParaRPr lang="en-CA" sz="1200" dirty="0">
              <a:solidFill>
                <a:schemeClr val="tx1"/>
              </a:solidFill>
              <a:effectLst/>
              <a:latin typeface="Roboto Condensed Light" panose="02000000000000000000" pitchFamily="2" charset="0"/>
              <a:ea typeface="Roboto Condensed Light" panose="02000000000000000000" pitchFamily="2" charset="0"/>
              <a:cs typeface="Arial"/>
            </a:endParaRPr>
          </a:p>
        </p:txBody>
      </p:sp>
      <p:pic>
        <p:nvPicPr>
          <p:cNvPr id="62" name="Picture 61">
            <a:extLst>
              <a:ext uri="{FF2B5EF4-FFF2-40B4-BE49-F238E27FC236}">
                <a16:creationId xmlns:a16="http://schemas.microsoft.com/office/drawing/2014/main" id="{A6A7A101-EF2D-4BF5-B546-A31AFC58E5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4" y="1511614"/>
            <a:ext cx="635000" cy="635000"/>
          </a:xfrm>
          <a:prstGeom prst="rect">
            <a:avLst/>
          </a:prstGeom>
        </p:spPr>
      </p:pic>
      <p:grpSp>
        <p:nvGrpSpPr>
          <p:cNvPr id="31" name="Group 30">
            <a:extLst>
              <a:ext uri="{FF2B5EF4-FFF2-40B4-BE49-F238E27FC236}">
                <a16:creationId xmlns:a16="http://schemas.microsoft.com/office/drawing/2014/main" id="{4DE46E48-128B-478C-BFB8-DBCD63CEE629}"/>
              </a:ext>
            </a:extLst>
          </p:cNvPr>
          <p:cNvGrpSpPr/>
          <p:nvPr/>
        </p:nvGrpSpPr>
        <p:grpSpPr>
          <a:xfrm>
            <a:off x="1401350" y="6174991"/>
            <a:ext cx="8760906" cy="600853"/>
            <a:chOff x="6140688" y="2986526"/>
            <a:chExt cx="4266298" cy="1157148"/>
          </a:xfrm>
        </p:grpSpPr>
        <p:sp>
          <p:nvSpPr>
            <p:cNvPr id="33" name="Rectangle 32">
              <a:extLst>
                <a:ext uri="{FF2B5EF4-FFF2-40B4-BE49-F238E27FC236}">
                  <a16:creationId xmlns:a16="http://schemas.microsoft.com/office/drawing/2014/main" id="{06E198A9-3EFC-4439-9881-A1DC5F7F4E10}"/>
                </a:ext>
              </a:extLst>
            </p:cNvPr>
            <p:cNvSpPr/>
            <p:nvPr/>
          </p:nvSpPr>
          <p:spPr>
            <a:xfrm>
              <a:off x="6150129" y="3003228"/>
              <a:ext cx="4256857" cy="1140446"/>
            </a:xfrm>
            <a:prstGeom prst="rect">
              <a:avLst/>
            </a:prstGeom>
            <a:gradFill>
              <a:gsLst>
                <a:gs pos="5000">
                  <a:srgbClr val="2576B7">
                    <a:lumMod val="94000"/>
                  </a:srgbClr>
                </a:gs>
                <a:gs pos="100000">
                  <a:schemeClr val="accent1">
                    <a:lumMod val="60000"/>
                    <a:lumOff val="40000"/>
                  </a:schemeClr>
                </a:gs>
              </a:gsLst>
              <a:lin ang="2700000" scaled="0"/>
            </a:gradFill>
            <a:ln w="1047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3958" tIns="323958" rIns="251967" bIns="323958" rtlCol="0" anchor="ctr">
              <a:noAutofit/>
            </a:bodyPr>
            <a:lstStyle/>
            <a:p>
              <a:pPr>
                <a:spcBef>
                  <a:spcPts val="800"/>
                </a:spcBef>
              </a:pPr>
              <a:r>
                <a:rPr lang="en-US" b="1" dirty="0">
                  <a:solidFill>
                    <a:schemeClr val="bg1"/>
                  </a:solidFill>
                  <a:latin typeface="Montserrat SemiBold" pitchFamily="2" charset="77"/>
                </a:rPr>
                <a:t>Info-Tech Insight </a:t>
              </a:r>
              <a:r>
                <a:rPr lang="en-US" sz="1400" dirty="0">
                  <a:latin typeface="Roboto Condensed Light" panose="02000000000000000000" pitchFamily="2" charset="0"/>
                  <a:ea typeface="Roboto Condensed Light" panose="02000000000000000000" pitchFamily="2" charset="0"/>
                  <a:cs typeface="Calibri" panose="020F0502020204030204" pitchFamily="34" charset="0"/>
                </a:rPr>
                <a:t>Integrations will be important to many solution requirements. REST standards will enable easier integrations, but knowing which APIs already exist to match your environment may accelerate implementation.</a:t>
              </a:r>
              <a:endParaRPr lang="en-CA" sz="1400" dirty="0">
                <a:latin typeface="Roboto Condensed Light" panose="02000000000000000000" pitchFamily="2" charset="0"/>
                <a:ea typeface="Roboto Condensed Light" panose="02000000000000000000" pitchFamily="2" charset="0"/>
                <a:cs typeface="Arial"/>
              </a:endParaRPr>
            </a:p>
          </p:txBody>
        </p:sp>
        <p:sp>
          <p:nvSpPr>
            <p:cNvPr id="34" name="Rectangle 33">
              <a:extLst>
                <a:ext uri="{FF2B5EF4-FFF2-40B4-BE49-F238E27FC236}">
                  <a16:creationId xmlns:a16="http://schemas.microsoft.com/office/drawing/2014/main" id="{F7FC53AD-2475-4B90-B6BE-8EECC7474DC8}"/>
                </a:ext>
              </a:extLst>
            </p:cNvPr>
            <p:cNvSpPr/>
            <p:nvPr/>
          </p:nvSpPr>
          <p:spPr>
            <a:xfrm>
              <a:off x="6140688" y="2986526"/>
              <a:ext cx="4256857" cy="1140448"/>
            </a:xfrm>
            <a:prstGeom prst="rect">
              <a:avLst/>
            </a:prstGeom>
            <a:noFill/>
            <a:ln w="3175" cmpd="thinThick">
              <a:gradFill>
                <a:gsLst>
                  <a:gs pos="0">
                    <a:srgbClr val="2576B7">
                      <a:alpha val="40000"/>
                    </a:srgbClr>
                  </a:gs>
                  <a:gs pos="47000">
                    <a:srgbClr val="2576B7">
                      <a:alpha val="0"/>
                    </a:srgbClr>
                  </a:gs>
                  <a:gs pos="100000">
                    <a:srgbClr val="2576B7">
                      <a:alpha val="40000"/>
                    </a:srgb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5972" tIns="215972" rIns="215972" bIns="215972"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
        <p:nvSpPr>
          <p:cNvPr id="47" name="Subtitle 2">
            <a:extLst>
              <a:ext uri="{FF2B5EF4-FFF2-40B4-BE49-F238E27FC236}">
                <a16:creationId xmlns:a16="http://schemas.microsoft.com/office/drawing/2014/main" id="{57BEFA51-9535-4002-92D1-C9D5BAA819DC}"/>
              </a:ext>
            </a:extLst>
          </p:cNvPr>
          <p:cNvSpPr txBox="1">
            <a:spLocks/>
          </p:cNvSpPr>
          <p:nvPr/>
        </p:nvSpPr>
        <p:spPr>
          <a:xfrm>
            <a:off x="6995948" y="2237281"/>
            <a:ext cx="4123574" cy="3344243"/>
          </a:xfrm>
          <a:prstGeom prst="rect">
            <a:avLst/>
          </a:prstGeom>
        </p:spPr>
        <p:txBody>
          <a:bodyPr vert="horz" wrap="square" lIns="45714" tIns="22857" rIns="45714" bIns="22857" rtlCol="0" anchor="t" anchorCtr="0">
            <a:spAutoFit/>
          </a:bodyPr>
          <a:lstStyle>
            <a:defPPr>
              <a:defRPr lang="en-US"/>
            </a:defPPr>
            <a:lvl1pPr indent="0" algn="ctr" defTabSz="1087636">
              <a:lnSpc>
                <a:spcPct val="120000"/>
              </a:lnSpc>
              <a:spcBef>
                <a:spcPct val="20000"/>
              </a:spcBef>
              <a:buFont typeface="Arial"/>
              <a:buNone/>
              <a:defRPr sz="2400">
                <a:solidFill>
                  <a:schemeClr val="tx2"/>
                </a:solidFill>
                <a:latin typeface="Open Sans Light"/>
                <a:cs typeface="Open Sans Light"/>
              </a:defRPr>
            </a:lvl1pPr>
            <a:lvl2pPr marL="265113" lvl="1" indent="-171450" defTabSz="1087636">
              <a:lnSpc>
                <a:spcPct val="130000"/>
              </a:lnSpc>
              <a:spcBef>
                <a:spcPct val="20000"/>
              </a:spcBef>
              <a:buFont typeface="Arial" panose="020B0604020202020204" pitchFamily="34" charset="0"/>
              <a:buChar char="•"/>
              <a:defRPr sz="1050">
                <a:effectLst/>
                <a:latin typeface="Roboto Light" panose="02000000000000000000" pitchFamily="2" charset="0"/>
                <a:ea typeface="Roboto Light" panose="02000000000000000000" pitchFamily="2" charset="0"/>
                <a:cs typeface="Arial"/>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lvl="1"/>
            <a:r>
              <a:rPr lang="en-US" dirty="0"/>
              <a:t>Certificate renewal date tracking and notifications.</a:t>
            </a:r>
          </a:p>
          <a:p>
            <a:pPr lvl="1"/>
            <a:r>
              <a:rPr lang="en-US" dirty="0"/>
              <a:t>Graphical view of business services to visualize service performance and integrate with monitoring solutions.</a:t>
            </a:r>
          </a:p>
          <a:p>
            <a:pPr lvl="1"/>
            <a:r>
              <a:rPr lang="en-US" dirty="0"/>
              <a:t>Ability to integrate processes with incident management to trigger creation of a ticket based on specific criteria or close a ticket based on event status.</a:t>
            </a:r>
          </a:p>
          <a:p>
            <a:pPr lvl="1"/>
            <a:r>
              <a:rPr lang="en-US" dirty="0"/>
              <a:t>Orchestration solutions for creating scripts, workflows, and automated actions.</a:t>
            </a:r>
          </a:p>
          <a:p>
            <a:pPr lvl="1"/>
            <a:r>
              <a:rPr lang="en-US" dirty="0"/>
              <a:t>Ability to de-duplicate similar events and triggers coming in from multiple solutions.*</a:t>
            </a:r>
          </a:p>
          <a:p>
            <a:pPr lvl="1"/>
            <a:r>
              <a:rPr lang="en-US" dirty="0"/>
              <a:t>Prebuilt activities for common orchestrated events.*</a:t>
            </a:r>
          </a:p>
          <a:p>
            <a:pPr lvl="1"/>
            <a:r>
              <a:rPr lang="en-US" dirty="0"/>
              <a:t>Prebuilt IT Operations solutions for specific industry requirements, providing the ability to track critical application services.*</a:t>
            </a:r>
          </a:p>
          <a:p>
            <a:pPr lvl="1"/>
            <a:r>
              <a:rPr lang="en-US" dirty="0"/>
              <a:t>Script debugger for any scripts written within the application.*</a:t>
            </a:r>
          </a:p>
        </p:txBody>
      </p:sp>
      <p:sp>
        <p:nvSpPr>
          <p:cNvPr id="38" name="TextBox 37">
            <a:extLst>
              <a:ext uri="{FF2B5EF4-FFF2-40B4-BE49-F238E27FC236}">
                <a16:creationId xmlns:a16="http://schemas.microsoft.com/office/drawing/2014/main" id="{54536F30-42E8-4635-B90B-57A23B7643A5}"/>
              </a:ext>
            </a:extLst>
          </p:cNvPr>
          <p:cNvSpPr txBox="1"/>
          <p:nvPr/>
        </p:nvSpPr>
        <p:spPr>
          <a:xfrm>
            <a:off x="10414849" y="6389721"/>
            <a:ext cx="1496808" cy="252123"/>
          </a:xfrm>
          <a:prstGeom prst="rect">
            <a:avLst/>
          </a:prstGeom>
          <a:solidFill>
            <a:schemeClr val="bg2"/>
          </a:solidFill>
        </p:spPr>
        <p:txBody>
          <a:bodyPr wrap="squar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 Advanced features</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0" name="Oval 29">
            <a:extLst>
              <a:ext uri="{FF2B5EF4-FFF2-40B4-BE49-F238E27FC236}">
                <a16:creationId xmlns:a16="http://schemas.microsoft.com/office/drawing/2014/main" id="{28927E39-59C8-4B86-8215-C13651BF3081}"/>
              </a:ext>
            </a:extLst>
          </p:cNvPr>
          <p:cNvSpPr/>
          <p:nvPr/>
        </p:nvSpPr>
        <p:spPr>
          <a:xfrm>
            <a:off x="960927" y="2168134"/>
            <a:ext cx="590473" cy="590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37" name="Oval 36">
            <a:extLst>
              <a:ext uri="{FF2B5EF4-FFF2-40B4-BE49-F238E27FC236}">
                <a16:creationId xmlns:a16="http://schemas.microsoft.com/office/drawing/2014/main" id="{4C96F384-2F2D-43DD-A3D8-8EE86617E6C3}"/>
              </a:ext>
            </a:extLst>
          </p:cNvPr>
          <p:cNvSpPr/>
          <p:nvPr/>
        </p:nvSpPr>
        <p:spPr>
          <a:xfrm>
            <a:off x="6483952" y="2174392"/>
            <a:ext cx="590473" cy="590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rgbClr val="000000"/>
              </a:solidFill>
              <a:latin typeface="Arial" panose="020B0604020202020204" pitchFamily="34" charset="0"/>
            </a:endParaRPr>
          </a:p>
        </p:txBody>
      </p:sp>
      <p:sp>
        <p:nvSpPr>
          <p:cNvPr id="39" name="Freeform 735">
            <a:extLst>
              <a:ext uri="{FF2B5EF4-FFF2-40B4-BE49-F238E27FC236}">
                <a16:creationId xmlns:a16="http://schemas.microsoft.com/office/drawing/2014/main" id="{32014E89-4970-4698-8483-2DDCD8AC61A7}"/>
              </a:ext>
            </a:extLst>
          </p:cNvPr>
          <p:cNvSpPr>
            <a:spLocks noChangeArrowheads="1"/>
          </p:cNvSpPr>
          <p:nvPr/>
        </p:nvSpPr>
        <p:spPr bwMode="auto">
          <a:xfrm>
            <a:off x="1111275" y="2276436"/>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dirty="0">
              <a:latin typeface="Arial" panose="020B0604020202020204" pitchFamily="34" charset="0"/>
            </a:endParaRPr>
          </a:p>
        </p:txBody>
      </p:sp>
      <p:sp>
        <p:nvSpPr>
          <p:cNvPr id="40" name="Freeform 735">
            <a:extLst>
              <a:ext uri="{FF2B5EF4-FFF2-40B4-BE49-F238E27FC236}">
                <a16:creationId xmlns:a16="http://schemas.microsoft.com/office/drawing/2014/main" id="{10A90223-51F9-4493-9E7D-F169CA16C6D4}"/>
              </a:ext>
            </a:extLst>
          </p:cNvPr>
          <p:cNvSpPr>
            <a:spLocks noChangeArrowheads="1"/>
          </p:cNvSpPr>
          <p:nvPr/>
        </p:nvSpPr>
        <p:spPr bwMode="auto">
          <a:xfrm>
            <a:off x="6643346" y="2308791"/>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952888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75A35FB7-7838-4C9A-83DE-5DE986B79ACF}"/>
              </a:ext>
            </a:extLst>
          </p:cNvPr>
          <p:cNvSpPr/>
          <p:nvPr/>
        </p:nvSpPr>
        <p:spPr>
          <a:xfrm>
            <a:off x="6600827" y="2214092"/>
            <a:ext cx="4553998" cy="411538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Rounded Corners 23">
            <a:extLst>
              <a:ext uri="{FF2B5EF4-FFF2-40B4-BE49-F238E27FC236}">
                <a16:creationId xmlns:a16="http://schemas.microsoft.com/office/drawing/2014/main" id="{28C38D23-ECDC-47D3-8E84-CF6347CE5B75}"/>
              </a:ext>
            </a:extLst>
          </p:cNvPr>
          <p:cNvSpPr/>
          <p:nvPr/>
        </p:nvSpPr>
        <p:spPr>
          <a:xfrm>
            <a:off x="1068747" y="2205038"/>
            <a:ext cx="4554000" cy="4082563"/>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712"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840"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Chevron 21">
            <a:extLst>
              <a:ext uri="{FF2B5EF4-FFF2-40B4-BE49-F238E27FC236}">
                <a16:creationId xmlns:a16="http://schemas.microsoft.com/office/drawing/2014/main" id="{78BAEA5B-153C-AD4A-ADAD-46DC67630261}"/>
              </a:ext>
            </a:extLst>
          </p:cNvPr>
          <p:cNvSpPr/>
          <p:nvPr/>
        </p:nvSpPr>
        <p:spPr>
          <a:xfrm>
            <a:off x="1708176" y="1579331"/>
            <a:ext cx="3240000" cy="484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254283" y="1579331"/>
            <a:ext cx="3240000" cy="48403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97"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2"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411635"/>
            <a:ext cx="0" cy="379735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557822" y="2244029"/>
            <a:ext cx="4033353" cy="3530448"/>
          </a:xfrm>
          <a:prstGeom prst="rect">
            <a:avLst/>
          </a:prstGeom>
        </p:spPr>
        <p:txBody>
          <a:bodyPr vert="horz" wrap="square" lIns="45714" tIns="22857" rIns="45714" bIns="22857" rtlCol="0" anchor="t" anchorCtr="0">
            <a:spAutoFit/>
          </a:bodyPr>
          <a:lstStyle>
            <a:defPPr>
              <a:defRPr lang="en-US"/>
            </a:defPPr>
            <a:lvl1pPr indent="0" algn="ctr" defTabSz="1087636">
              <a:lnSpc>
                <a:spcPct val="120000"/>
              </a:lnSpc>
              <a:spcBef>
                <a:spcPct val="20000"/>
              </a:spcBef>
              <a:buFont typeface="Arial"/>
              <a:buNone/>
              <a:defRPr sz="2400">
                <a:solidFill>
                  <a:schemeClr val="tx2"/>
                </a:solidFill>
                <a:latin typeface="Open Sans Light"/>
                <a:cs typeface="Open Sans Light"/>
              </a:defRPr>
            </a:lvl1pPr>
            <a:lvl2pPr marL="265113" lvl="1" indent="-171450" defTabSz="1087636">
              <a:lnSpc>
                <a:spcPct val="130000"/>
              </a:lnSpc>
              <a:spcBef>
                <a:spcPct val="20000"/>
              </a:spcBef>
              <a:buFont typeface="Arial" panose="020B0604020202020204" pitchFamily="34" charset="0"/>
              <a:buChar char="•"/>
              <a:defRPr sz="1050">
                <a:effectLst/>
                <a:latin typeface="Roboto Light" panose="02000000000000000000" pitchFamily="2" charset="0"/>
                <a:ea typeface="Roboto Light" panose="02000000000000000000" pitchFamily="2" charset="0"/>
                <a:cs typeface="Arial"/>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lvl="1"/>
            <a:r>
              <a:rPr lang="en-CA" dirty="0"/>
              <a:t>Walk-up management for queue registration, access to </a:t>
            </a:r>
            <a:br>
              <a:rPr lang="en-CA" dirty="0"/>
            </a:br>
            <a:r>
              <a:rPr lang="en-CA" dirty="0"/>
              <a:t>user information, and ticket update/closure.</a:t>
            </a:r>
          </a:p>
          <a:p>
            <a:pPr lvl="1"/>
            <a:r>
              <a:rPr lang="en-CA" dirty="0"/>
              <a:t>Field service management including task and work order management, equipment service, parts inventory, and scheduling. </a:t>
            </a:r>
          </a:p>
          <a:p>
            <a:pPr lvl="1"/>
            <a:r>
              <a:rPr lang="en-CA" dirty="0"/>
              <a:t>Automated work order creation for planned maintenance based on a variety of parameters.</a:t>
            </a:r>
          </a:p>
          <a:p>
            <a:pPr lvl="1"/>
            <a:r>
              <a:rPr lang="en-CA" dirty="0"/>
              <a:t>Skills management, enabling skills assignments to various groups, technicians, or users.</a:t>
            </a:r>
          </a:p>
          <a:p>
            <a:pPr lvl="1"/>
            <a:r>
              <a:rPr lang="en-CA" dirty="0"/>
              <a:t>Prebuilt functionality for employee management such as onboarding, offboarding, and transferring employees with workflows that span multiple departments.</a:t>
            </a:r>
          </a:p>
          <a:p>
            <a:pPr lvl="1"/>
            <a:r>
              <a:rPr lang="en-US" dirty="0"/>
              <a:t>Visual task boards for managing work orders or projects.</a:t>
            </a:r>
          </a:p>
          <a:p>
            <a:pPr lvl="1"/>
            <a:r>
              <a:rPr lang="en-CA" dirty="0"/>
              <a:t>Omnichannel intake capabilities to allow technicians to switch between communication methods without losing contact with </a:t>
            </a:r>
            <a:br>
              <a:rPr lang="en-CA" dirty="0"/>
            </a:br>
            <a:r>
              <a:rPr lang="en-CA" dirty="0"/>
              <a:t>the user (e.g. from chatbot to chat to voice).* </a:t>
            </a:r>
          </a:p>
        </p:txBody>
      </p:sp>
      <p:sp>
        <p:nvSpPr>
          <p:cNvPr id="58" name="TextBox 57">
            <a:extLst>
              <a:ext uri="{FF2B5EF4-FFF2-40B4-BE49-F238E27FC236}">
                <a16:creationId xmlns:a16="http://schemas.microsoft.com/office/drawing/2014/main" id="{4CBF6C0E-7DE5-FC41-8940-644E34B76DE8}"/>
              </a:ext>
            </a:extLst>
          </p:cNvPr>
          <p:cNvSpPr txBox="1"/>
          <p:nvPr/>
        </p:nvSpPr>
        <p:spPr>
          <a:xfrm>
            <a:off x="2605061" y="1625570"/>
            <a:ext cx="1446230" cy="346120"/>
          </a:xfrm>
          <a:prstGeom prst="rect">
            <a:avLst/>
          </a:prstGeom>
          <a:noFill/>
        </p:spPr>
        <p:txBody>
          <a:bodyPr wrap="none" rtlCol="0" anchor="ctr" anchorCtr="0">
            <a:spAutoFit/>
          </a:bodyPr>
          <a:lstStyle/>
          <a:p>
            <a:pPr algn="ctr">
              <a:lnSpc>
                <a:spcPct val="110000"/>
              </a:lnSpc>
            </a:pPr>
            <a:r>
              <a:rPr lang="en-US" sz="1600" b="1" dirty="0">
                <a:solidFill>
                  <a:schemeClr val="bg1"/>
                </a:solidFill>
                <a:latin typeface="Montserrat SemiBold" pitchFamily="2" charset="77"/>
                <a:ea typeface="League Spartan" charset="0"/>
                <a:cs typeface="Poppins" pitchFamily="2" charset="77"/>
              </a:rPr>
              <a:t>Technicians</a:t>
            </a:r>
          </a:p>
        </p:txBody>
      </p:sp>
      <p:sp>
        <p:nvSpPr>
          <p:cNvPr id="59" name="TextBox 58">
            <a:extLst>
              <a:ext uri="{FF2B5EF4-FFF2-40B4-BE49-F238E27FC236}">
                <a16:creationId xmlns:a16="http://schemas.microsoft.com/office/drawing/2014/main" id="{3725B544-4E10-B54E-822C-7EEA5EF1AADA}"/>
              </a:ext>
            </a:extLst>
          </p:cNvPr>
          <p:cNvSpPr txBox="1"/>
          <p:nvPr/>
        </p:nvSpPr>
        <p:spPr>
          <a:xfrm>
            <a:off x="7661594" y="1630570"/>
            <a:ext cx="2359941" cy="346120"/>
          </a:xfrm>
          <a:prstGeom prst="rect">
            <a:avLst/>
          </a:prstGeom>
          <a:noFill/>
        </p:spPr>
        <p:txBody>
          <a:bodyPr wrap="none" rtlCol="0" anchor="ctr" anchorCtr="0">
            <a:spAutoFit/>
          </a:bodyPr>
          <a:lstStyle/>
          <a:p>
            <a:pPr algn="ctr">
              <a:lnSpc>
                <a:spcPct val="110000"/>
              </a:lnSpc>
            </a:pPr>
            <a:r>
              <a:rPr lang="en-US" sz="1600" b="1" dirty="0">
                <a:solidFill>
                  <a:schemeClr val="bg1"/>
                </a:solidFill>
                <a:latin typeface="Montserrat SemiBold" pitchFamily="2" charset="77"/>
                <a:ea typeface="League Spartan" charset="0"/>
                <a:cs typeface="Poppins" pitchFamily="2" charset="77"/>
              </a:rPr>
              <a:t>Integrated Solutions</a:t>
            </a:r>
          </a:p>
        </p:txBody>
      </p:sp>
      <p:sp>
        <p:nvSpPr>
          <p:cNvPr id="25" name="Title 24">
            <a:extLst>
              <a:ext uri="{FF2B5EF4-FFF2-40B4-BE49-F238E27FC236}">
                <a16:creationId xmlns:a16="http://schemas.microsoft.com/office/drawing/2014/main" id="{D7C660F2-8772-0845-B803-2778C8B0D541}"/>
              </a:ext>
            </a:extLst>
          </p:cNvPr>
          <p:cNvSpPr>
            <a:spLocks noGrp="1"/>
          </p:cNvSpPr>
          <p:nvPr>
            <p:ph type="title"/>
          </p:nvPr>
        </p:nvSpPr>
        <p:spPr>
          <a:xfrm>
            <a:off x="368968" y="342217"/>
            <a:ext cx="10515600" cy="531668"/>
          </a:xfrm>
        </p:spPr>
        <p:txBody>
          <a:bodyPr>
            <a:normAutofit fontScale="90000"/>
          </a:bodyPr>
          <a:lstStyle/>
          <a:p>
            <a:r>
              <a:rPr lang="en-US" dirty="0"/>
              <a:t>Technician Usability Features</a:t>
            </a:r>
          </a:p>
        </p:txBody>
      </p:sp>
      <p:sp>
        <p:nvSpPr>
          <p:cNvPr id="28" name="Text Placeholder 27">
            <a:extLst>
              <a:ext uri="{FF2B5EF4-FFF2-40B4-BE49-F238E27FC236}">
                <a16:creationId xmlns:a16="http://schemas.microsoft.com/office/drawing/2014/main" id="{0BC5341E-47A3-C14D-A481-A560685CF451}"/>
              </a:ext>
            </a:extLst>
          </p:cNvPr>
          <p:cNvSpPr>
            <a:spLocks noGrp="1"/>
          </p:cNvSpPr>
          <p:nvPr>
            <p:ph type="body" sz="quarter" idx="10"/>
          </p:nvPr>
        </p:nvSpPr>
        <p:spPr>
          <a:xfrm>
            <a:off x="368968" y="869109"/>
            <a:ext cx="10879023" cy="580118"/>
          </a:xfrm>
        </p:spPr>
        <p:txBody>
          <a:bodyPr/>
          <a:lstStyle/>
          <a:p>
            <a:r>
              <a:rPr lang="en-US" dirty="0"/>
              <a:t>Determine which features will meet your needs, considering the size and structure of your organization, volume of requests, and level of service you are able to employ.</a:t>
            </a:r>
          </a:p>
        </p:txBody>
      </p:sp>
      <p:sp>
        <p:nvSpPr>
          <p:cNvPr id="61" name="Subtitle 2">
            <a:extLst>
              <a:ext uri="{FF2B5EF4-FFF2-40B4-BE49-F238E27FC236}">
                <a16:creationId xmlns:a16="http://schemas.microsoft.com/office/drawing/2014/main" id="{B70267C2-6752-4300-BEC8-EC557987F872}"/>
              </a:ext>
            </a:extLst>
          </p:cNvPr>
          <p:cNvSpPr txBox="1">
            <a:spLocks/>
          </p:cNvSpPr>
          <p:nvPr/>
        </p:nvSpPr>
        <p:spPr>
          <a:xfrm>
            <a:off x="7000527" y="2252048"/>
            <a:ext cx="3997761" cy="3445809"/>
          </a:xfrm>
          <a:prstGeom prst="rect">
            <a:avLst/>
          </a:prstGeom>
        </p:spPr>
        <p:txBody>
          <a:bodyPr vert="horz" wrap="square" lIns="45714" tIns="22857" rIns="45714" bIns="22857" rtlCol="0" anchor="t" anchorCtr="0">
            <a:spAutoFit/>
          </a:bodyPr>
          <a:lstStyle>
            <a:defPPr>
              <a:defRPr lang="en-US"/>
            </a:defPPr>
            <a:lvl1pPr indent="0" algn="ctr" defTabSz="1087636">
              <a:lnSpc>
                <a:spcPct val="120000"/>
              </a:lnSpc>
              <a:spcBef>
                <a:spcPct val="20000"/>
              </a:spcBef>
              <a:buFont typeface="Arial"/>
              <a:buNone/>
              <a:defRPr sz="2400">
                <a:solidFill>
                  <a:schemeClr val="tx2"/>
                </a:solidFill>
                <a:latin typeface="Open Sans Light"/>
                <a:cs typeface="Open Sans Light"/>
              </a:defRPr>
            </a:lvl1pPr>
            <a:lvl2pPr marL="265113" lvl="1" indent="-171450" defTabSz="1087636">
              <a:lnSpc>
                <a:spcPct val="130000"/>
              </a:lnSpc>
              <a:spcBef>
                <a:spcPct val="20000"/>
              </a:spcBef>
              <a:buFont typeface="Arial" panose="020B0604020202020204" pitchFamily="34" charset="0"/>
              <a:buChar char="•"/>
              <a:defRPr sz="1050">
                <a:effectLst/>
                <a:latin typeface="Roboto Light" panose="02000000000000000000" pitchFamily="2" charset="0"/>
                <a:ea typeface="Roboto Light" panose="02000000000000000000" pitchFamily="2" charset="0"/>
                <a:cs typeface="Arial"/>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lvl="1"/>
            <a:r>
              <a:rPr lang="en-US" dirty="0"/>
              <a:t>Password reset solution with flexibility for authentication techniques.</a:t>
            </a:r>
          </a:p>
          <a:p>
            <a:pPr lvl="1"/>
            <a:r>
              <a:rPr lang="en-US" dirty="0"/>
              <a:t>Remote access for screen sharing and co-browsing.</a:t>
            </a:r>
          </a:p>
          <a:p>
            <a:pPr lvl="1"/>
            <a:r>
              <a:rPr lang="en-US" dirty="0"/>
              <a:t>Desktop migration tools.</a:t>
            </a:r>
          </a:p>
          <a:p>
            <a:pPr lvl="1"/>
            <a:r>
              <a:rPr lang="en-US" dirty="0"/>
              <a:t>Self-healing and self-securing technology for endpoints.</a:t>
            </a:r>
          </a:p>
          <a:p>
            <a:pPr lvl="1"/>
            <a:r>
              <a:rPr lang="en-US" dirty="0"/>
              <a:t>United endpoint management. </a:t>
            </a:r>
          </a:p>
          <a:p>
            <a:pPr lvl="1"/>
            <a:r>
              <a:rPr lang="en-US" dirty="0"/>
              <a:t>Project portfolio management to plan, organize, and manage projects and portfolios.</a:t>
            </a:r>
          </a:p>
          <a:p>
            <a:pPr lvl="1"/>
            <a:r>
              <a:rPr lang="en-US" dirty="0"/>
              <a:t>Machine learning and AI for performance analytics and automated categorization and routing of tickets.*</a:t>
            </a:r>
          </a:p>
          <a:p>
            <a:pPr lvl="1"/>
            <a:endParaRPr lang="en-US" dirty="0"/>
          </a:p>
          <a:p>
            <a:pPr lvl="1"/>
            <a:endParaRPr lang="en-US" dirty="0"/>
          </a:p>
          <a:p>
            <a:pPr lvl="1"/>
            <a:endParaRPr lang="en-US" dirty="0"/>
          </a:p>
          <a:p>
            <a:pPr lvl="1"/>
            <a:endParaRPr lang="en-CA" dirty="0"/>
          </a:p>
        </p:txBody>
      </p:sp>
      <p:pic>
        <p:nvPicPr>
          <p:cNvPr id="30" name="Picture 29">
            <a:extLst>
              <a:ext uri="{FF2B5EF4-FFF2-40B4-BE49-F238E27FC236}">
                <a16:creationId xmlns:a16="http://schemas.microsoft.com/office/drawing/2014/main" id="{00ABD7A4-868C-476E-9AE8-24817E4EA7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4" y="1511614"/>
            <a:ext cx="635000" cy="635000"/>
          </a:xfrm>
          <a:prstGeom prst="rect">
            <a:avLst/>
          </a:prstGeom>
        </p:spPr>
      </p:pic>
      <p:sp>
        <p:nvSpPr>
          <p:cNvPr id="31" name="TextBox 30">
            <a:extLst>
              <a:ext uri="{FF2B5EF4-FFF2-40B4-BE49-F238E27FC236}">
                <a16:creationId xmlns:a16="http://schemas.microsoft.com/office/drawing/2014/main" id="{F95F23DF-C7F7-476B-BF12-5F013640EC44}"/>
              </a:ext>
            </a:extLst>
          </p:cNvPr>
          <p:cNvSpPr txBox="1"/>
          <p:nvPr/>
        </p:nvSpPr>
        <p:spPr>
          <a:xfrm>
            <a:off x="5427147" y="6450642"/>
            <a:ext cx="1496808" cy="252123"/>
          </a:xfrm>
          <a:prstGeom prst="rect">
            <a:avLst/>
          </a:prstGeom>
        </p:spPr>
        <p:txBody>
          <a:bodyPr wrap="squar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 Advanced features</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3" name="Oval 32">
            <a:extLst>
              <a:ext uri="{FF2B5EF4-FFF2-40B4-BE49-F238E27FC236}">
                <a16:creationId xmlns:a16="http://schemas.microsoft.com/office/drawing/2014/main" id="{34AB1065-0A3D-43CC-BCDA-3398D6402376}"/>
              </a:ext>
            </a:extLst>
          </p:cNvPr>
          <p:cNvSpPr/>
          <p:nvPr/>
        </p:nvSpPr>
        <p:spPr>
          <a:xfrm>
            <a:off x="960927" y="2168134"/>
            <a:ext cx="590473" cy="590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34" name="Oval 33">
            <a:extLst>
              <a:ext uri="{FF2B5EF4-FFF2-40B4-BE49-F238E27FC236}">
                <a16:creationId xmlns:a16="http://schemas.microsoft.com/office/drawing/2014/main" id="{783F54A2-4220-49A6-9264-E1524855E9BF}"/>
              </a:ext>
            </a:extLst>
          </p:cNvPr>
          <p:cNvSpPr/>
          <p:nvPr/>
        </p:nvSpPr>
        <p:spPr>
          <a:xfrm>
            <a:off x="6483952" y="2174392"/>
            <a:ext cx="590473" cy="590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rgbClr val="000000"/>
              </a:solidFill>
              <a:latin typeface="Arial" panose="020B0604020202020204" pitchFamily="34" charset="0"/>
            </a:endParaRPr>
          </a:p>
        </p:txBody>
      </p:sp>
      <p:sp>
        <p:nvSpPr>
          <p:cNvPr id="37" name="Freeform 735">
            <a:extLst>
              <a:ext uri="{FF2B5EF4-FFF2-40B4-BE49-F238E27FC236}">
                <a16:creationId xmlns:a16="http://schemas.microsoft.com/office/drawing/2014/main" id="{F71D88B3-6523-4581-A001-3C44E2E6B45E}"/>
              </a:ext>
            </a:extLst>
          </p:cNvPr>
          <p:cNvSpPr>
            <a:spLocks noChangeArrowheads="1"/>
          </p:cNvSpPr>
          <p:nvPr/>
        </p:nvSpPr>
        <p:spPr bwMode="auto">
          <a:xfrm>
            <a:off x="1111275" y="2276436"/>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dirty="0">
              <a:latin typeface="Arial" panose="020B0604020202020204" pitchFamily="34" charset="0"/>
            </a:endParaRPr>
          </a:p>
        </p:txBody>
      </p:sp>
      <p:sp>
        <p:nvSpPr>
          <p:cNvPr id="38" name="Freeform 735">
            <a:extLst>
              <a:ext uri="{FF2B5EF4-FFF2-40B4-BE49-F238E27FC236}">
                <a16:creationId xmlns:a16="http://schemas.microsoft.com/office/drawing/2014/main" id="{1A6C288A-3ECF-4564-B8B1-831C3D95ACA6}"/>
              </a:ext>
            </a:extLst>
          </p:cNvPr>
          <p:cNvSpPr>
            <a:spLocks noChangeArrowheads="1"/>
          </p:cNvSpPr>
          <p:nvPr/>
        </p:nvSpPr>
        <p:spPr bwMode="auto">
          <a:xfrm>
            <a:off x="6643346" y="2308791"/>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529656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75A35FB7-7838-4C9A-83DE-5DE986B79ACF}"/>
              </a:ext>
            </a:extLst>
          </p:cNvPr>
          <p:cNvSpPr/>
          <p:nvPr/>
        </p:nvSpPr>
        <p:spPr>
          <a:xfrm>
            <a:off x="6608849" y="2214997"/>
            <a:ext cx="4554000" cy="419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p>
        </p:txBody>
      </p:sp>
      <p:sp>
        <p:nvSpPr>
          <p:cNvPr id="24" name="Rectangle: Rounded Corners 23">
            <a:extLst>
              <a:ext uri="{FF2B5EF4-FFF2-40B4-BE49-F238E27FC236}">
                <a16:creationId xmlns:a16="http://schemas.microsoft.com/office/drawing/2014/main" id="{28C38D23-ECDC-47D3-8E84-CF6347CE5B75}"/>
              </a:ext>
            </a:extLst>
          </p:cNvPr>
          <p:cNvSpPr/>
          <p:nvPr/>
        </p:nvSpPr>
        <p:spPr>
          <a:xfrm>
            <a:off x="1065973" y="2218055"/>
            <a:ext cx="4554000" cy="419094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712"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840"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Chevron 21">
            <a:extLst>
              <a:ext uri="{FF2B5EF4-FFF2-40B4-BE49-F238E27FC236}">
                <a16:creationId xmlns:a16="http://schemas.microsoft.com/office/drawing/2014/main" id="{78BAEA5B-153C-AD4A-ADAD-46DC67630261}"/>
              </a:ext>
            </a:extLst>
          </p:cNvPr>
          <p:cNvSpPr/>
          <p:nvPr/>
        </p:nvSpPr>
        <p:spPr>
          <a:xfrm>
            <a:off x="1708176" y="1579331"/>
            <a:ext cx="3240000" cy="484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265055" y="1579331"/>
            <a:ext cx="3240000" cy="48403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97"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2"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411635"/>
            <a:ext cx="0" cy="379735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391884" y="2247181"/>
            <a:ext cx="4043843" cy="3703252"/>
          </a:xfrm>
          <a:prstGeom prst="rect">
            <a:avLst/>
          </a:prstGeom>
        </p:spPr>
        <p:txBody>
          <a:bodyPr vert="horz" wrap="square" lIns="45714" tIns="22857" rIns="45714" bIns="22857" rtlCol="0" anchor="t" anchorCtr="0">
            <a:spAutoFit/>
          </a:bodyPr>
          <a:lstStyle>
            <a:defPPr>
              <a:defRPr lang="en-US"/>
            </a:defPPr>
            <a:lvl1pPr indent="0" algn="ctr" defTabSz="1087636">
              <a:lnSpc>
                <a:spcPct val="120000"/>
              </a:lnSpc>
              <a:spcBef>
                <a:spcPct val="20000"/>
              </a:spcBef>
              <a:buFont typeface="Arial"/>
              <a:buNone/>
              <a:defRPr sz="2400">
                <a:solidFill>
                  <a:schemeClr val="tx2"/>
                </a:solidFill>
                <a:latin typeface="Open Sans Light"/>
                <a:cs typeface="Open Sans Light"/>
              </a:defRPr>
            </a:lvl1pPr>
            <a:lvl2pPr marL="265113" lvl="1" indent="-171450" defTabSz="1087636">
              <a:lnSpc>
                <a:spcPct val="130000"/>
              </a:lnSpc>
              <a:spcBef>
                <a:spcPct val="20000"/>
              </a:spcBef>
              <a:buFont typeface="Arial" panose="020B0604020202020204" pitchFamily="34" charset="0"/>
              <a:buChar char="•"/>
              <a:defRPr sz="1050">
                <a:effectLst/>
                <a:latin typeface="Roboto Light" panose="02000000000000000000" pitchFamily="2" charset="0"/>
                <a:ea typeface="Roboto Light" panose="02000000000000000000" pitchFamily="2" charset="0"/>
                <a:cs typeface="Arial"/>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lvl="1"/>
            <a:r>
              <a:rPr lang="en-CA" dirty="0"/>
              <a:t>Technician knowledgebase with tools to help manage the knowledge process, such as expiry dates and workflows.</a:t>
            </a:r>
          </a:p>
          <a:p>
            <a:pPr lvl="1"/>
            <a:r>
              <a:rPr lang="en-CA" dirty="0"/>
              <a:t>Reporting for use and effectiveness as well as to identify and manage aging articles.</a:t>
            </a:r>
          </a:p>
          <a:p>
            <a:pPr lvl="1"/>
            <a:r>
              <a:rPr lang="en-CA" dirty="0"/>
              <a:t>Ability to define audience with role-based access to keep user articles in with technician articles, providing one place to manage information.</a:t>
            </a:r>
          </a:p>
          <a:p>
            <a:pPr lvl="1"/>
            <a:r>
              <a:rPr lang="en-CA" dirty="0"/>
              <a:t>Role-based access to virtually separate user from technician articles.</a:t>
            </a:r>
          </a:p>
          <a:p>
            <a:pPr lvl="1"/>
            <a:r>
              <a:rPr lang="en-CA" dirty="0"/>
              <a:t>Capable of supporting multiple types of media, including rich text fields, screen captures, and video.</a:t>
            </a:r>
          </a:p>
          <a:p>
            <a:pPr lvl="1"/>
            <a:r>
              <a:rPr lang="en-CA" dirty="0"/>
              <a:t>Intelligent issue matching to speed the search for resolutions as tickets come in and/or are created.*</a:t>
            </a:r>
          </a:p>
          <a:p>
            <a:pPr lvl="1"/>
            <a:r>
              <a:rPr lang="en-CA" dirty="0"/>
              <a:t>Federated knowledgebase enabling import/connection to multiple technical data sources including knowledge databases.*</a:t>
            </a:r>
          </a:p>
        </p:txBody>
      </p:sp>
      <p:sp>
        <p:nvSpPr>
          <p:cNvPr id="58" name="TextBox 57">
            <a:extLst>
              <a:ext uri="{FF2B5EF4-FFF2-40B4-BE49-F238E27FC236}">
                <a16:creationId xmlns:a16="http://schemas.microsoft.com/office/drawing/2014/main" id="{4CBF6C0E-7DE5-FC41-8940-644E34B76DE8}"/>
              </a:ext>
            </a:extLst>
          </p:cNvPr>
          <p:cNvSpPr txBox="1"/>
          <p:nvPr/>
        </p:nvSpPr>
        <p:spPr>
          <a:xfrm>
            <a:off x="2402104" y="1625570"/>
            <a:ext cx="1896674" cy="346120"/>
          </a:xfrm>
          <a:prstGeom prst="rect">
            <a:avLst/>
          </a:prstGeom>
          <a:noFill/>
        </p:spPr>
        <p:txBody>
          <a:bodyPr wrap="none" rtlCol="0" anchor="ctr" anchorCtr="0">
            <a:spAutoFit/>
          </a:bodyPr>
          <a:lstStyle/>
          <a:p>
            <a:pPr algn="ctr">
              <a:lnSpc>
                <a:spcPct val="110000"/>
              </a:lnSpc>
            </a:pPr>
            <a:r>
              <a:rPr lang="en-US" sz="1600" b="1" dirty="0">
                <a:solidFill>
                  <a:schemeClr val="bg1"/>
                </a:solidFill>
                <a:latin typeface="Montserrat SemiBold" pitchFamily="2" charset="77"/>
                <a:ea typeface="League Spartan" charset="0"/>
                <a:cs typeface="Poppins" pitchFamily="2" charset="77"/>
              </a:rPr>
              <a:t>Knowledgebase</a:t>
            </a:r>
          </a:p>
        </p:txBody>
      </p:sp>
      <p:sp>
        <p:nvSpPr>
          <p:cNvPr id="59" name="TextBox 58">
            <a:extLst>
              <a:ext uri="{FF2B5EF4-FFF2-40B4-BE49-F238E27FC236}">
                <a16:creationId xmlns:a16="http://schemas.microsoft.com/office/drawing/2014/main" id="{3725B544-4E10-B54E-822C-7EEA5EF1AADA}"/>
              </a:ext>
            </a:extLst>
          </p:cNvPr>
          <p:cNvSpPr txBox="1"/>
          <p:nvPr/>
        </p:nvSpPr>
        <p:spPr>
          <a:xfrm>
            <a:off x="7707516" y="1630570"/>
            <a:ext cx="2286203" cy="346120"/>
          </a:xfrm>
          <a:prstGeom prst="rect">
            <a:avLst/>
          </a:prstGeom>
          <a:noFill/>
        </p:spPr>
        <p:txBody>
          <a:bodyPr wrap="none" rtlCol="0" anchor="ctr" anchorCtr="0">
            <a:spAutoFit/>
          </a:bodyPr>
          <a:lstStyle/>
          <a:p>
            <a:pPr algn="ctr">
              <a:lnSpc>
                <a:spcPct val="110000"/>
              </a:lnSpc>
            </a:pPr>
            <a:r>
              <a:rPr lang="en-US" sz="1600" b="1" dirty="0">
                <a:solidFill>
                  <a:schemeClr val="bg1"/>
                </a:solidFill>
                <a:latin typeface="Montserrat SemiBold" pitchFamily="2" charset="77"/>
                <a:ea typeface="League Spartan" charset="0"/>
                <a:cs typeface="Poppins" pitchFamily="2" charset="77"/>
              </a:rPr>
              <a:t>SLAs and Reporting</a:t>
            </a:r>
          </a:p>
        </p:txBody>
      </p:sp>
      <p:sp>
        <p:nvSpPr>
          <p:cNvPr id="25" name="Title 24">
            <a:extLst>
              <a:ext uri="{FF2B5EF4-FFF2-40B4-BE49-F238E27FC236}">
                <a16:creationId xmlns:a16="http://schemas.microsoft.com/office/drawing/2014/main" id="{D7C660F2-8772-0845-B803-2778C8B0D541}"/>
              </a:ext>
            </a:extLst>
          </p:cNvPr>
          <p:cNvSpPr>
            <a:spLocks noGrp="1"/>
          </p:cNvSpPr>
          <p:nvPr>
            <p:ph type="title"/>
          </p:nvPr>
        </p:nvSpPr>
        <p:spPr>
          <a:xfrm>
            <a:off x="368968" y="342217"/>
            <a:ext cx="10515600" cy="531668"/>
          </a:xfrm>
        </p:spPr>
        <p:txBody>
          <a:bodyPr>
            <a:normAutofit fontScale="90000"/>
          </a:bodyPr>
          <a:lstStyle/>
          <a:p>
            <a:r>
              <a:rPr lang="en-US" dirty="0"/>
              <a:t>Knowledge &amp; Reporting Features</a:t>
            </a:r>
          </a:p>
        </p:txBody>
      </p:sp>
      <p:sp>
        <p:nvSpPr>
          <p:cNvPr id="28" name="Text Placeholder 27">
            <a:extLst>
              <a:ext uri="{FF2B5EF4-FFF2-40B4-BE49-F238E27FC236}">
                <a16:creationId xmlns:a16="http://schemas.microsoft.com/office/drawing/2014/main" id="{0BC5341E-47A3-C14D-A481-A560685CF451}"/>
              </a:ext>
            </a:extLst>
          </p:cNvPr>
          <p:cNvSpPr>
            <a:spLocks noGrp="1"/>
          </p:cNvSpPr>
          <p:nvPr>
            <p:ph type="body" sz="quarter" idx="10"/>
          </p:nvPr>
        </p:nvSpPr>
        <p:spPr>
          <a:xfrm>
            <a:off x="368968" y="869109"/>
            <a:ext cx="10879023" cy="580118"/>
          </a:xfrm>
        </p:spPr>
        <p:txBody>
          <a:bodyPr/>
          <a:lstStyle/>
          <a:p>
            <a:r>
              <a:rPr lang="en-US" dirty="0"/>
              <a:t>Determine which features will meet your needs, considering the size and structure of your organization, volume of requests, and level of service you are able to employ.</a:t>
            </a:r>
          </a:p>
        </p:txBody>
      </p:sp>
      <p:sp>
        <p:nvSpPr>
          <p:cNvPr id="61" name="Subtitle 2">
            <a:extLst>
              <a:ext uri="{FF2B5EF4-FFF2-40B4-BE49-F238E27FC236}">
                <a16:creationId xmlns:a16="http://schemas.microsoft.com/office/drawing/2014/main" id="{B70267C2-6752-4300-BEC8-EC557987F872}"/>
              </a:ext>
            </a:extLst>
          </p:cNvPr>
          <p:cNvSpPr txBox="1">
            <a:spLocks/>
          </p:cNvSpPr>
          <p:nvPr/>
        </p:nvSpPr>
        <p:spPr>
          <a:xfrm>
            <a:off x="7007152" y="2262531"/>
            <a:ext cx="4073574" cy="3805395"/>
          </a:xfrm>
          <a:prstGeom prst="rect">
            <a:avLst/>
          </a:prstGeom>
        </p:spPr>
        <p:txBody>
          <a:bodyPr vert="horz" wrap="square" lIns="45714" tIns="22857" rIns="45714" bIns="22857" rtlCol="0" anchor="t" anchorCtr="0">
            <a:spAutoFit/>
          </a:bodyPr>
          <a:lstStyle>
            <a:defPPr>
              <a:defRPr lang="en-US"/>
            </a:defPPr>
            <a:lvl1pPr indent="0" algn="ctr" defTabSz="1087636">
              <a:lnSpc>
                <a:spcPct val="120000"/>
              </a:lnSpc>
              <a:spcBef>
                <a:spcPct val="20000"/>
              </a:spcBef>
              <a:buFont typeface="Arial"/>
              <a:buNone/>
              <a:defRPr sz="2400">
                <a:solidFill>
                  <a:schemeClr val="tx2"/>
                </a:solidFill>
                <a:latin typeface="Open Sans Light"/>
                <a:cs typeface="Open Sans Light"/>
              </a:defRPr>
            </a:lvl1pPr>
            <a:lvl2pPr marL="265113" lvl="1" indent="-171450" defTabSz="1087636">
              <a:lnSpc>
                <a:spcPct val="130000"/>
              </a:lnSpc>
              <a:spcBef>
                <a:spcPct val="20000"/>
              </a:spcBef>
              <a:buFont typeface="Arial" panose="020B0604020202020204" pitchFamily="34" charset="0"/>
              <a:buChar char="•"/>
              <a:defRPr sz="1050">
                <a:effectLst/>
                <a:latin typeface="Roboto Light" panose="02000000000000000000" pitchFamily="2" charset="0"/>
                <a:ea typeface="Roboto Light" panose="02000000000000000000" pitchFamily="2" charset="0"/>
                <a:cs typeface="Arial"/>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lvl="1"/>
            <a:r>
              <a:rPr lang="en-CA" dirty="0"/>
              <a:t>Data structure that allows many ways to slice the data.</a:t>
            </a:r>
          </a:p>
          <a:p>
            <a:pPr lvl="1"/>
            <a:r>
              <a:rPr lang="en-CA" dirty="0"/>
              <a:t>Performance analytics with ability to create key performance indicators (KPIs) and metrics to align to organizational goals.</a:t>
            </a:r>
          </a:p>
          <a:p>
            <a:pPr lvl="1"/>
            <a:r>
              <a:rPr lang="en-CA" dirty="0"/>
              <a:t>Prebuilt standard reports with ability to easily modify or build new to suit requirements.</a:t>
            </a:r>
          </a:p>
          <a:p>
            <a:pPr lvl="1"/>
            <a:r>
              <a:rPr lang="en-CA" dirty="0"/>
              <a:t>Prebuilt dashboards with easy-to-add and -build widgets.</a:t>
            </a:r>
          </a:p>
          <a:p>
            <a:pPr lvl="1"/>
            <a:r>
              <a:rPr lang="en-CA" dirty="0"/>
              <a:t>Service level management to establish SLAs and report against them including internal and service provider metrics.</a:t>
            </a:r>
          </a:p>
          <a:p>
            <a:pPr lvl="1"/>
            <a:r>
              <a:rPr lang="en-CA" dirty="0"/>
              <a:t>Transactional survey and customer service assessments including workflows and reporting. </a:t>
            </a:r>
          </a:p>
          <a:p>
            <a:pPr lvl="1"/>
            <a:r>
              <a:rPr lang="en-CA" dirty="0"/>
              <a:t>Ability to export reports in several formats.</a:t>
            </a:r>
          </a:p>
          <a:p>
            <a:pPr lvl="1"/>
            <a:r>
              <a:rPr lang="en-CA" dirty="0"/>
              <a:t>Reporting wizards for report creation.</a:t>
            </a:r>
          </a:p>
          <a:p>
            <a:pPr lvl="1"/>
            <a:r>
              <a:rPr lang="en-CA" dirty="0"/>
              <a:t>Ability to create trending reports and more complex analysis.*</a:t>
            </a:r>
          </a:p>
          <a:p>
            <a:pPr lvl="1"/>
            <a:r>
              <a:rPr lang="en-CA" dirty="0"/>
              <a:t>Interactive visualizations providing multiple ways to present data on multiple devices.*</a:t>
            </a:r>
          </a:p>
          <a:p>
            <a:pPr lvl="1"/>
            <a:r>
              <a:rPr lang="en-CA" dirty="0"/>
              <a:t>Benchmarking through data collection in SaaS solutions.*</a:t>
            </a:r>
          </a:p>
        </p:txBody>
      </p:sp>
      <p:pic>
        <p:nvPicPr>
          <p:cNvPr id="30" name="Picture 29">
            <a:extLst>
              <a:ext uri="{FF2B5EF4-FFF2-40B4-BE49-F238E27FC236}">
                <a16:creationId xmlns:a16="http://schemas.microsoft.com/office/drawing/2014/main" id="{F28EEC09-5B2F-47BE-9E4A-A7563D5DF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4" y="1511614"/>
            <a:ext cx="635000" cy="635000"/>
          </a:xfrm>
          <a:prstGeom prst="rect">
            <a:avLst/>
          </a:prstGeom>
        </p:spPr>
      </p:pic>
      <p:sp>
        <p:nvSpPr>
          <p:cNvPr id="31" name="TextBox 30">
            <a:extLst>
              <a:ext uri="{FF2B5EF4-FFF2-40B4-BE49-F238E27FC236}">
                <a16:creationId xmlns:a16="http://schemas.microsoft.com/office/drawing/2014/main" id="{6500F4C2-6A44-40C2-8B31-7A0EB5F31014}"/>
              </a:ext>
            </a:extLst>
          </p:cNvPr>
          <p:cNvSpPr txBox="1"/>
          <p:nvPr/>
        </p:nvSpPr>
        <p:spPr>
          <a:xfrm>
            <a:off x="5347596" y="6408997"/>
            <a:ext cx="1496808" cy="252123"/>
          </a:xfrm>
          <a:prstGeom prst="rect">
            <a:avLst/>
          </a:prstGeom>
        </p:spPr>
        <p:txBody>
          <a:bodyPr wrap="squar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 Advanced features</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3" name="Oval 32">
            <a:extLst>
              <a:ext uri="{FF2B5EF4-FFF2-40B4-BE49-F238E27FC236}">
                <a16:creationId xmlns:a16="http://schemas.microsoft.com/office/drawing/2014/main" id="{7FD7E05A-8C6F-4E72-9ECE-3948395A89AB}"/>
              </a:ext>
            </a:extLst>
          </p:cNvPr>
          <p:cNvSpPr/>
          <p:nvPr/>
        </p:nvSpPr>
        <p:spPr>
          <a:xfrm>
            <a:off x="960927" y="2168134"/>
            <a:ext cx="590473" cy="590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34" name="Oval 33">
            <a:extLst>
              <a:ext uri="{FF2B5EF4-FFF2-40B4-BE49-F238E27FC236}">
                <a16:creationId xmlns:a16="http://schemas.microsoft.com/office/drawing/2014/main" id="{ED02EB1E-B414-4436-8771-F4200A5654D5}"/>
              </a:ext>
            </a:extLst>
          </p:cNvPr>
          <p:cNvSpPr/>
          <p:nvPr/>
        </p:nvSpPr>
        <p:spPr>
          <a:xfrm>
            <a:off x="6483952" y="2174392"/>
            <a:ext cx="590473" cy="590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rgbClr val="000000"/>
              </a:solidFill>
              <a:latin typeface="Arial" panose="020B0604020202020204" pitchFamily="34" charset="0"/>
            </a:endParaRPr>
          </a:p>
        </p:txBody>
      </p:sp>
      <p:sp>
        <p:nvSpPr>
          <p:cNvPr id="37" name="Freeform 735">
            <a:extLst>
              <a:ext uri="{FF2B5EF4-FFF2-40B4-BE49-F238E27FC236}">
                <a16:creationId xmlns:a16="http://schemas.microsoft.com/office/drawing/2014/main" id="{617EFC1E-EC74-4A07-9FE2-BBDF46B6D6C2}"/>
              </a:ext>
            </a:extLst>
          </p:cNvPr>
          <p:cNvSpPr>
            <a:spLocks noChangeArrowheads="1"/>
          </p:cNvSpPr>
          <p:nvPr/>
        </p:nvSpPr>
        <p:spPr bwMode="auto">
          <a:xfrm>
            <a:off x="1111275" y="2276436"/>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dirty="0">
              <a:latin typeface="Arial" panose="020B0604020202020204" pitchFamily="34" charset="0"/>
            </a:endParaRPr>
          </a:p>
        </p:txBody>
      </p:sp>
      <p:sp>
        <p:nvSpPr>
          <p:cNvPr id="38" name="Freeform 735">
            <a:extLst>
              <a:ext uri="{FF2B5EF4-FFF2-40B4-BE49-F238E27FC236}">
                <a16:creationId xmlns:a16="http://schemas.microsoft.com/office/drawing/2014/main" id="{311A469F-723C-428E-99D9-6FAB6C4C83B6}"/>
              </a:ext>
            </a:extLst>
          </p:cNvPr>
          <p:cNvSpPr>
            <a:spLocks noChangeArrowheads="1"/>
          </p:cNvSpPr>
          <p:nvPr/>
        </p:nvSpPr>
        <p:spPr bwMode="auto">
          <a:xfrm>
            <a:off x="6643346" y="2308791"/>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dirty="0">
              <a:solidFill>
                <a:srgbClr val="000000"/>
              </a:solidFill>
              <a:latin typeface="Arial" panose="020B0604020202020204" pitchFamily="34" charset="0"/>
            </a:endParaRPr>
          </a:p>
        </p:txBody>
      </p:sp>
    </p:spTree>
    <p:extLst>
      <p:ext uri="{BB962C8B-B14F-4D97-AF65-F5344CB8AC3E}">
        <p14:creationId xmlns:p14="http://schemas.microsoft.com/office/powerpoint/2010/main" val="506467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75A35FB7-7838-4C9A-83DE-5DE986B79ACF}"/>
              </a:ext>
            </a:extLst>
          </p:cNvPr>
          <p:cNvSpPr/>
          <p:nvPr/>
        </p:nvSpPr>
        <p:spPr>
          <a:xfrm>
            <a:off x="6608846" y="2219854"/>
            <a:ext cx="4554000" cy="416888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Rounded Corners 23">
            <a:extLst>
              <a:ext uri="{FF2B5EF4-FFF2-40B4-BE49-F238E27FC236}">
                <a16:creationId xmlns:a16="http://schemas.microsoft.com/office/drawing/2014/main" id="{28C38D23-ECDC-47D3-8E84-CF6347CE5B75}"/>
              </a:ext>
            </a:extLst>
          </p:cNvPr>
          <p:cNvSpPr/>
          <p:nvPr/>
        </p:nvSpPr>
        <p:spPr>
          <a:xfrm>
            <a:off x="1070297" y="2214093"/>
            <a:ext cx="4554000" cy="416888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712"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840"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Chevron 21">
            <a:extLst>
              <a:ext uri="{FF2B5EF4-FFF2-40B4-BE49-F238E27FC236}">
                <a16:creationId xmlns:a16="http://schemas.microsoft.com/office/drawing/2014/main" id="{78BAEA5B-153C-AD4A-ADAD-46DC67630261}"/>
              </a:ext>
            </a:extLst>
          </p:cNvPr>
          <p:cNvSpPr/>
          <p:nvPr/>
        </p:nvSpPr>
        <p:spPr>
          <a:xfrm>
            <a:off x="1561630" y="1579331"/>
            <a:ext cx="3384000" cy="484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260645" y="1579331"/>
            <a:ext cx="3384000" cy="48403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97"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2"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411635"/>
            <a:ext cx="0" cy="379735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382400" y="2265118"/>
            <a:ext cx="4124759" cy="3670229"/>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50838" indent="-171450" algn="l">
              <a:spcBef>
                <a:spcPts val="200"/>
              </a:spcBef>
              <a:buFont typeface="Arial" panose="020B0604020202020204" pitchFamily="34" charset="0"/>
              <a:buChar char="•"/>
            </a:pPr>
            <a:r>
              <a:rPr lang="en-CA" sz="1050" dirty="0">
                <a:effectLst/>
                <a:latin typeface="Roboto Light" panose="02000000000000000000" pitchFamily="2" charset="0"/>
                <a:ea typeface="Roboto Light" panose="02000000000000000000" pitchFamily="2" charset="0"/>
                <a:cs typeface="Arial" panose="020B0604020202020204" pitchFamily="34" charset="0"/>
              </a:rPr>
              <a:t>Basic change management solutions should include fields for recording dates, technical details, and assessment notes</a:t>
            </a:r>
            <a:r>
              <a:rPr lang="en-CA" sz="1050" dirty="0">
                <a:latin typeface="Roboto Light" panose="02000000000000000000" pitchFamily="2" charset="0"/>
                <a:ea typeface="Roboto Light" panose="02000000000000000000" pitchFamily="2" charset="0"/>
                <a:cs typeface="Arial" panose="020B0604020202020204" pitchFamily="34" charset="0"/>
              </a:rPr>
              <a:t>.</a:t>
            </a:r>
            <a:endParaRPr lang="en-CA" sz="1000" dirty="0">
              <a:effectLst/>
              <a:latin typeface="Roboto Light" panose="02000000000000000000" pitchFamily="2" charset="0"/>
              <a:ea typeface="Roboto Light" panose="02000000000000000000" pitchFamily="2" charset="0"/>
              <a:cs typeface="Arial" panose="020B0604020202020204" pitchFamily="34" charset="0"/>
            </a:endParaRPr>
          </a:p>
          <a:p>
            <a:pPr marL="350838" lvl="1" indent="-171450" algn="l">
              <a:spcBef>
                <a:spcPts val="200"/>
              </a:spcBef>
              <a:buFont typeface="Arial" panose="020B0604020202020204" pitchFamily="34" charset="0"/>
              <a:buChar char="•"/>
              <a:tabLst>
                <a:tab pos="2425700" algn="l"/>
              </a:tabLst>
            </a:pPr>
            <a:r>
              <a:rPr lang="en-CA" sz="1050" dirty="0">
                <a:solidFill>
                  <a:schemeClr val="tx1"/>
                </a:solidFill>
                <a:effectLst/>
                <a:latin typeface="Roboto Light" panose="02000000000000000000" pitchFamily="2" charset="0"/>
                <a:ea typeface="Roboto Light" panose="02000000000000000000" pitchFamily="2" charset="0"/>
                <a:cs typeface="Arial" panose="020B0604020202020204" pitchFamily="34" charset="0"/>
              </a:rPr>
              <a:t>Facilitate production of change schedules, with change calendar visible for all roles.</a:t>
            </a:r>
            <a:endParaRPr lang="en-CA" sz="1000" dirty="0">
              <a:solidFill>
                <a:schemeClr val="tx1"/>
              </a:solidFill>
              <a:effectLst/>
              <a:latin typeface="Roboto Light" panose="02000000000000000000" pitchFamily="2" charset="0"/>
              <a:ea typeface="Roboto Light" panose="02000000000000000000" pitchFamily="2" charset="0"/>
              <a:cs typeface="Arial" panose="020B0604020202020204" pitchFamily="34" charset="0"/>
            </a:endParaRPr>
          </a:p>
          <a:p>
            <a:pPr marL="350838" lvl="1" indent="-171450" algn="l">
              <a:spcBef>
                <a:spcPts val="200"/>
              </a:spcBef>
              <a:buFont typeface="Arial" panose="020B0604020202020204" pitchFamily="34" charset="0"/>
              <a:buChar char="•"/>
              <a:tabLst>
                <a:tab pos="2425700" algn="l"/>
              </a:tabLst>
            </a:pPr>
            <a:r>
              <a:rPr lang="en-CA" sz="1050" dirty="0">
                <a:solidFill>
                  <a:schemeClr val="tx1"/>
                </a:solidFill>
                <a:effectLst/>
                <a:latin typeface="Roboto Light" panose="02000000000000000000" pitchFamily="2" charset="0"/>
                <a:ea typeface="Roboto Light" panose="02000000000000000000" pitchFamily="2" charset="0"/>
                <a:cs typeface="Arial" panose="020B0604020202020204" pitchFamily="34" charset="0"/>
              </a:rPr>
              <a:t>Role-based access to portions of the RFC process and forms.</a:t>
            </a:r>
            <a:endParaRPr lang="en-CA" sz="1000" dirty="0">
              <a:solidFill>
                <a:schemeClr val="tx1"/>
              </a:solidFill>
              <a:effectLst/>
              <a:latin typeface="Roboto Light" panose="02000000000000000000" pitchFamily="2" charset="0"/>
              <a:ea typeface="Roboto Light" panose="02000000000000000000" pitchFamily="2" charset="0"/>
              <a:cs typeface="Arial" panose="020B0604020202020204" pitchFamily="34" charset="0"/>
            </a:endParaRPr>
          </a:p>
          <a:p>
            <a:pPr marL="350838" lvl="1" indent="-171450" algn="l">
              <a:spcBef>
                <a:spcPts val="200"/>
              </a:spcBef>
              <a:buFont typeface="Arial" panose="020B0604020202020204" pitchFamily="34" charset="0"/>
              <a:buChar char="•"/>
              <a:tabLst>
                <a:tab pos="2425700" algn="l"/>
              </a:tabLst>
            </a:pPr>
            <a:r>
              <a:rPr lang="en-CA" sz="1050" dirty="0">
                <a:solidFill>
                  <a:schemeClr val="tx1"/>
                </a:solidFill>
                <a:effectLst/>
                <a:latin typeface="Roboto Light" panose="02000000000000000000" pitchFamily="2" charset="0"/>
                <a:ea typeface="Roboto Light" panose="02000000000000000000" pitchFamily="2" charset="0"/>
                <a:cs typeface="Arial" panose="020B0604020202020204" pitchFamily="34" charset="0"/>
              </a:rPr>
              <a:t>Ability to modify forms to meet unique requirements, using form designers.</a:t>
            </a:r>
            <a:endParaRPr lang="en-CA" sz="1000" dirty="0">
              <a:solidFill>
                <a:schemeClr val="tx1"/>
              </a:solidFill>
              <a:effectLst/>
              <a:latin typeface="Roboto Light" panose="02000000000000000000" pitchFamily="2" charset="0"/>
              <a:ea typeface="Roboto Light" panose="02000000000000000000" pitchFamily="2" charset="0"/>
              <a:cs typeface="Arial" panose="020B0604020202020204" pitchFamily="34" charset="0"/>
            </a:endParaRPr>
          </a:p>
          <a:p>
            <a:pPr marL="350838" lvl="1" indent="-171450" algn="l">
              <a:spcBef>
                <a:spcPts val="200"/>
              </a:spcBef>
              <a:buFont typeface="Arial" panose="020B0604020202020204" pitchFamily="34" charset="0"/>
              <a:buChar char="•"/>
              <a:tabLst>
                <a:tab pos="2425700" algn="l"/>
              </a:tabLst>
            </a:pPr>
            <a:r>
              <a:rPr lang="en-CA" sz="1050" dirty="0">
                <a:solidFill>
                  <a:schemeClr val="tx1"/>
                </a:solidFill>
                <a:effectLst/>
                <a:latin typeface="Roboto Light" panose="02000000000000000000" pitchFamily="2" charset="0"/>
                <a:ea typeface="Roboto Light" panose="02000000000000000000" pitchFamily="2" charset="0"/>
                <a:cs typeface="Arial" panose="020B0604020202020204" pitchFamily="34" charset="0"/>
              </a:rPr>
              <a:t>Ability to manage the post-implementation review process within the change module.</a:t>
            </a:r>
            <a:endParaRPr lang="en-CA" sz="1000" dirty="0">
              <a:solidFill>
                <a:schemeClr val="tx1"/>
              </a:solidFill>
              <a:effectLst/>
              <a:latin typeface="Roboto Light" panose="02000000000000000000" pitchFamily="2" charset="0"/>
              <a:ea typeface="Roboto Light" panose="02000000000000000000" pitchFamily="2" charset="0"/>
              <a:cs typeface="Arial" panose="020B0604020202020204" pitchFamily="34" charset="0"/>
            </a:endParaRPr>
          </a:p>
          <a:p>
            <a:pPr marL="350838" lvl="1" indent="-171450" algn="l">
              <a:spcBef>
                <a:spcPts val="200"/>
              </a:spcBef>
              <a:buFont typeface="Arial" panose="020B0604020202020204" pitchFamily="34" charset="0"/>
              <a:buChar char="•"/>
              <a:tabLst>
                <a:tab pos="2425700" algn="l"/>
              </a:tabLst>
            </a:pPr>
            <a:r>
              <a:rPr lang="en-CA" sz="1050" dirty="0">
                <a:solidFill>
                  <a:schemeClr val="tx1"/>
                </a:solidFill>
                <a:latin typeface="Roboto Light" panose="02000000000000000000" pitchFamily="2" charset="0"/>
                <a:ea typeface="Roboto Light" panose="02000000000000000000" pitchFamily="2" charset="0"/>
                <a:cs typeface="Arial" panose="020B0604020202020204" pitchFamily="34" charset="0"/>
              </a:rPr>
              <a:t>Workflows to connect data between incident, problem, and change management through parent-child tickets.</a:t>
            </a:r>
          </a:p>
          <a:p>
            <a:pPr marL="350838" lvl="1" indent="-171450" algn="l">
              <a:spcBef>
                <a:spcPts val="200"/>
              </a:spcBef>
              <a:buFont typeface="Arial" panose="020B0604020202020204" pitchFamily="34" charset="0"/>
              <a:buChar char="•"/>
              <a:tabLst>
                <a:tab pos="2425700" algn="l"/>
              </a:tabLst>
            </a:pPr>
            <a:r>
              <a:rPr lang="en-CA" sz="1050" dirty="0">
                <a:solidFill>
                  <a:schemeClr val="tx1"/>
                </a:solidFill>
                <a:latin typeface="Roboto Light" panose="02000000000000000000" pitchFamily="2" charset="0"/>
                <a:ea typeface="Roboto Light" panose="02000000000000000000" pitchFamily="2" charset="0"/>
                <a:cs typeface="Arial" panose="020B0604020202020204" pitchFamily="34" charset="0"/>
              </a:rPr>
              <a:t>Ability to manage pre-meeting or virtual  assessments.</a:t>
            </a:r>
          </a:p>
          <a:p>
            <a:pPr marL="350838" lvl="1" indent="-171450" algn="l">
              <a:spcBef>
                <a:spcPts val="200"/>
              </a:spcBef>
              <a:buFont typeface="Arial" panose="020B0604020202020204" pitchFamily="34" charset="0"/>
              <a:buChar char="•"/>
              <a:tabLst>
                <a:tab pos="2425700" algn="l"/>
              </a:tabLst>
            </a:pPr>
            <a:r>
              <a:rPr lang="en-CA" sz="1050" dirty="0">
                <a:solidFill>
                  <a:schemeClr val="tx1"/>
                </a:solidFill>
                <a:effectLst/>
                <a:latin typeface="Roboto Light" panose="02000000000000000000" pitchFamily="2" charset="0"/>
                <a:ea typeface="Roboto Light" panose="02000000000000000000" pitchFamily="2" charset="0"/>
                <a:cs typeface="Arial" panose="020B0604020202020204" pitchFamily="34" charset="0"/>
              </a:rPr>
              <a:t>Collision detection to identify when a configuration item (CI) or service may be impacted by proposed changes.*</a:t>
            </a:r>
            <a:endParaRPr lang="en-CA" sz="1000" dirty="0">
              <a:solidFill>
                <a:schemeClr val="tx1"/>
              </a:solidFill>
              <a:effectLst/>
              <a:latin typeface="Roboto Light" panose="02000000000000000000" pitchFamily="2" charset="0"/>
              <a:ea typeface="Roboto Light" panose="02000000000000000000" pitchFamily="2" charset="0"/>
              <a:cs typeface="Arial" panose="020B0604020202020204" pitchFamily="34" charset="0"/>
            </a:endParaRPr>
          </a:p>
          <a:p>
            <a:pPr marL="350838" lvl="1" indent="-171450" algn="l">
              <a:spcBef>
                <a:spcPts val="200"/>
              </a:spcBef>
              <a:buFont typeface="Arial" panose="020B0604020202020204" pitchFamily="34" charset="0"/>
              <a:buChar char="•"/>
              <a:tabLst>
                <a:tab pos="2425700" algn="l"/>
              </a:tabLst>
            </a:pPr>
            <a:r>
              <a:rPr lang="en-CA" sz="1050" dirty="0">
                <a:solidFill>
                  <a:schemeClr val="tx1"/>
                </a:solidFill>
                <a:effectLst/>
                <a:latin typeface="Roboto Light" panose="02000000000000000000" pitchFamily="2" charset="0"/>
                <a:ea typeface="Roboto Light" panose="02000000000000000000" pitchFamily="2" charset="0"/>
                <a:cs typeface="Arial" panose="020B0604020202020204" pitchFamily="34" charset="0"/>
              </a:rPr>
              <a:t>Impact analysis to understand the potential impact of a proposed change, based on a populated CMDB.*</a:t>
            </a:r>
          </a:p>
        </p:txBody>
      </p:sp>
      <p:sp>
        <p:nvSpPr>
          <p:cNvPr id="58" name="TextBox 57">
            <a:extLst>
              <a:ext uri="{FF2B5EF4-FFF2-40B4-BE49-F238E27FC236}">
                <a16:creationId xmlns:a16="http://schemas.microsoft.com/office/drawing/2014/main" id="{4CBF6C0E-7DE5-FC41-8940-644E34B76DE8}"/>
              </a:ext>
            </a:extLst>
          </p:cNvPr>
          <p:cNvSpPr txBox="1"/>
          <p:nvPr/>
        </p:nvSpPr>
        <p:spPr>
          <a:xfrm>
            <a:off x="2004730" y="1625570"/>
            <a:ext cx="2497800" cy="346120"/>
          </a:xfrm>
          <a:prstGeom prst="rect">
            <a:avLst/>
          </a:prstGeom>
          <a:noFill/>
        </p:spPr>
        <p:txBody>
          <a:bodyPr wrap="none" rtlCol="0" anchor="ctr" anchorCtr="0">
            <a:spAutoFit/>
          </a:bodyPr>
          <a:lstStyle/>
          <a:p>
            <a:pPr algn="ctr">
              <a:lnSpc>
                <a:spcPct val="110000"/>
              </a:lnSpc>
            </a:pPr>
            <a:r>
              <a:rPr lang="en-US" sz="1600" b="1" dirty="0">
                <a:solidFill>
                  <a:schemeClr val="bg1"/>
                </a:solidFill>
                <a:latin typeface="Montserrat SemiBold" pitchFamily="2" charset="77"/>
                <a:ea typeface="League Spartan" charset="0"/>
                <a:cs typeface="Poppins" pitchFamily="2" charset="77"/>
              </a:rPr>
              <a:t>Change Management</a:t>
            </a:r>
          </a:p>
        </p:txBody>
      </p:sp>
      <p:sp>
        <p:nvSpPr>
          <p:cNvPr id="59" name="TextBox 58">
            <a:extLst>
              <a:ext uri="{FF2B5EF4-FFF2-40B4-BE49-F238E27FC236}">
                <a16:creationId xmlns:a16="http://schemas.microsoft.com/office/drawing/2014/main" id="{3725B544-4E10-B54E-822C-7EEA5EF1AADA}"/>
              </a:ext>
            </a:extLst>
          </p:cNvPr>
          <p:cNvSpPr txBox="1"/>
          <p:nvPr/>
        </p:nvSpPr>
        <p:spPr>
          <a:xfrm>
            <a:off x="7339705" y="1625570"/>
            <a:ext cx="3142207" cy="346120"/>
          </a:xfrm>
          <a:prstGeom prst="rect">
            <a:avLst/>
          </a:prstGeom>
          <a:noFill/>
        </p:spPr>
        <p:txBody>
          <a:bodyPr wrap="none" rtlCol="0" anchor="ctr" anchorCtr="0">
            <a:spAutoFit/>
          </a:bodyPr>
          <a:lstStyle/>
          <a:p>
            <a:pPr algn="ctr">
              <a:lnSpc>
                <a:spcPct val="110000"/>
              </a:lnSpc>
            </a:pPr>
            <a:r>
              <a:rPr lang="en-US" sz="1600" b="1" dirty="0">
                <a:solidFill>
                  <a:schemeClr val="bg1"/>
                </a:solidFill>
                <a:latin typeface="Montserrat SemiBold" pitchFamily="2" charset="77"/>
                <a:ea typeface="League Spartan" charset="0"/>
                <a:cs typeface="Poppins" pitchFamily="2" charset="77"/>
              </a:rPr>
              <a:t>Configuration Management</a:t>
            </a:r>
          </a:p>
        </p:txBody>
      </p:sp>
      <p:sp>
        <p:nvSpPr>
          <p:cNvPr id="25" name="Title 24">
            <a:extLst>
              <a:ext uri="{FF2B5EF4-FFF2-40B4-BE49-F238E27FC236}">
                <a16:creationId xmlns:a16="http://schemas.microsoft.com/office/drawing/2014/main" id="{D7C660F2-8772-0845-B803-2778C8B0D541}"/>
              </a:ext>
            </a:extLst>
          </p:cNvPr>
          <p:cNvSpPr>
            <a:spLocks noGrp="1"/>
          </p:cNvSpPr>
          <p:nvPr>
            <p:ph type="title"/>
          </p:nvPr>
        </p:nvSpPr>
        <p:spPr>
          <a:xfrm>
            <a:off x="368968" y="342217"/>
            <a:ext cx="10515600" cy="531668"/>
          </a:xfrm>
        </p:spPr>
        <p:txBody>
          <a:bodyPr>
            <a:normAutofit fontScale="90000"/>
          </a:bodyPr>
          <a:lstStyle/>
          <a:p>
            <a:r>
              <a:rPr lang="en-US" dirty="0"/>
              <a:t>Change &amp; Configuration Features</a:t>
            </a:r>
          </a:p>
        </p:txBody>
      </p:sp>
      <p:sp>
        <p:nvSpPr>
          <p:cNvPr id="28" name="Text Placeholder 27">
            <a:extLst>
              <a:ext uri="{FF2B5EF4-FFF2-40B4-BE49-F238E27FC236}">
                <a16:creationId xmlns:a16="http://schemas.microsoft.com/office/drawing/2014/main" id="{0BC5341E-47A3-C14D-A481-A560685CF451}"/>
              </a:ext>
            </a:extLst>
          </p:cNvPr>
          <p:cNvSpPr>
            <a:spLocks noGrp="1"/>
          </p:cNvSpPr>
          <p:nvPr>
            <p:ph type="body" sz="quarter" idx="10"/>
          </p:nvPr>
        </p:nvSpPr>
        <p:spPr>
          <a:xfrm>
            <a:off x="368968" y="869109"/>
            <a:ext cx="10879023" cy="580118"/>
          </a:xfrm>
        </p:spPr>
        <p:txBody>
          <a:bodyPr/>
          <a:lstStyle/>
          <a:p>
            <a:r>
              <a:rPr lang="en-US" dirty="0"/>
              <a:t>Determine which features will meet your needs, considering the size and structure of your organization, volume of requests, and level of service you are able to employ.</a:t>
            </a:r>
          </a:p>
        </p:txBody>
      </p:sp>
      <p:sp>
        <p:nvSpPr>
          <p:cNvPr id="61" name="Subtitle 2">
            <a:extLst>
              <a:ext uri="{FF2B5EF4-FFF2-40B4-BE49-F238E27FC236}">
                <a16:creationId xmlns:a16="http://schemas.microsoft.com/office/drawing/2014/main" id="{B70267C2-6752-4300-BEC8-EC557987F872}"/>
              </a:ext>
            </a:extLst>
          </p:cNvPr>
          <p:cNvSpPr txBox="1">
            <a:spLocks/>
          </p:cNvSpPr>
          <p:nvPr/>
        </p:nvSpPr>
        <p:spPr>
          <a:xfrm>
            <a:off x="7094787" y="2279340"/>
            <a:ext cx="3903501" cy="3795777"/>
          </a:xfrm>
          <a:prstGeom prst="rect">
            <a:avLst/>
          </a:prstGeom>
        </p:spPr>
        <p:txBody>
          <a:bodyPr vert="horz" wrap="square" lIns="45714" tIns="22857" rIns="45714" bIns="22857" rtlCol="0" anchor="t" anchorCtr="0">
            <a:spAutoFit/>
          </a:bodyPr>
          <a:lstStyle>
            <a:defPPr>
              <a:defRPr lang="en-US"/>
            </a:defPPr>
            <a:lvl1pPr marL="350838" indent="-171450" defTabSz="1087636">
              <a:lnSpc>
                <a:spcPct val="120000"/>
              </a:lnSpc>
              <a:spcBef>
                <a:spcPts val="200"/>
              </a:spcBef>
              <a:buFont typeface="Arial" panose="020B0604020202020204" pitchFamily="34" charset="0"/>
              <a:buChar char="•"/>
              <a:defRPr sz="1100">
                <a:solidFill>
                  <a:schemeClr val="tx2"/>
                </a:solidFill>
                <a:effectLst/>
                <a:latin typeface="Roboto Light" panose="02000000000000000000" pitchFamily="2" charset="0"/>
                <a:ea typeface="Roboto Light" panose="02000000000000000000" pitchFamily="2" charset="0"/>
                <a:cs typeface="Arial" panose="020B0604020202020204" pitchFamily="34" charset="0"/>
              </a:defRPr>
            </a:lvl1pPr>
            <a:lvl2pPr marL="350838" lvl="1" indent="-171450" defTabSz="1087636">
              <a:lnSpc>
                <a:spcPct val="130000"/>
              </a:lnSpc>
              <a:spcBef>
                <a:spcPts val="200"/>
              </a:spcBef>
              <a:buFont typeface="Arial" panose="020B0604020202020204" pitchFamily="34" charset="0"/>
              <a:buChar char="•"/>
              <a:tabLst>
                <a:tab pos="2425700" algn="l"/>
              </a:tabLst>
              <a:defRPr sz="1100">
                <a:effectLst/>
                <a:latin typeface="Roboto Light" panose="02000000000000000000" pitchFamily="2" charset="0"/>
                <a:ea typeface="Roboto Light" panose="02000000000000000000" pitchFamily="2" charset="0"/>
                <a:cs typeface="Arial" panose="020B0604020202020204" pitchFamily="34" charset="0"/>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CA" sz="1050" dirty="0"/>
              <a:t>Agentless automated discovery and dependency mapping with ability to visualize mappings and log most recent update time.</a:t>
            </a:r>
          </a:p>
          <a:p>
            <a:r>
              <a:rPr lang="en-CA" sz="1050" dirty="0"/>
              <a:t>Ability to discover and map CIs in the cloud.</a:t>
            </a:r>
          </a:p>
          <a:p>
            <a:r>
              <a:rPr lang="en-CA" sz="1050" dirty="0"/>
              <a:t>Ability to manually add and map CIs.</a:t>
            </a:r>
          </a:p>
          <a:p>
            <a:r>
              <a:rPr lang="en-CA" sz="1050" dirty="0"/>
              <a:t>Ability to map CIs to business services to provide visibility and reporting to the business.</a:t>
            </a:r>
          </a:p>
          <a:p>
            <a:r>
              <a:rPr lang="en-CA" sz="1050" dirty="0"/>
              <a:t>Map to business continuity management module/solution. </a:t>
            </a:r>
          </a:p>
          <a:p>
            <a:r>
              <a:rPr lang="en-CA" sz="1050" dirty="0"/>
              <a:t>Prebuilt classes, CI types and relationship types.</a:t>
            </a:r>
          </a:p>
          <a:p>
            <a:r>
              <a:rPr lang="en-CA" sz="1050" dirty="0"/>
              <a:t>Ability to filter CIs by type for easier review, analysis, and maintenance. </a:t>
            </a:r>
          </a:p>
          <a:p>
            <a:r>
              <a:rPr lang="en-CA" sz="1050" dirty="0"/>
              <a:t>Integration with management and monitoring tools and integration or synchronization with asset management solution.</a:t>
            </a:r>
          </a:p>
          <a:p>
            <a:r>
              <a:rPr lang="en-CA" sz="1050" dirty="0"/>
              <a:t>Ability to create baseline snapshots and compare to policy.</a:t>
            </a:r>
          </a:p>
          <a:p>
            <a:r>
              <a:rPr lang="en-CA" sz="1050" dirty="0"/>
              <a:t>Integration of CIs to any process management functions.*</a:t>
            </a:r>
          </a:p>
          <a:p>
            <a:r>
              <a:rPr lang="en-CA" sz="1050" dirty="0"/>
              <a:t>AI to analyze CIs against standards and/or to automate data cleansing.*</a:t>
            </a:r>
          </a:p>
        </p:txBody>
      </p:sp>
      <p:pic>
        <p:nvPicPr>
          <p:cNvPr id="30" name="Picture 29">
            <a:extLst>
              <a:ext uri="{FF2B5EF4-FFF2-40B4-BE49-F238E27FC236}">
                <a16:creationId xmlns:a16="http://schemas.microsoft.com/office/drawing/2014/main" id="{83E25CFC-BA06-47B0-BF55-5BCF31C0FD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4" y="1511614"/>
            <a:ext cx="635000" cy="635000"/>
          </a:xfrm>
          <a:prstGeom prst="rect">
            <a:avLst/>
          </a:prstGeom>
        </p:spPr>
      </p:pic>
      <p:sp>
        <p:nvSpPr>
          <p:cNvPr id="3" name="TextBox 2">
            <a:extLst>
              <a:ext uri="{FF2B5EF4-FFF2-40B4-BE49-F238E27FC236}">
                <a16:creationId xmlns:a16="http://schemas.microsoft.com/office/drawing/2014/main" id="{F2526830-130E-4A28-8D64-CAF3653A2136}"/>
              </a:ext>
            </a:extLst>
          </p:cNvPr>
          <p:cNvSpPr txBox="1"/>
          <p:nvPr/>
        </p:nvSpPr>
        <p:spPr>
          <a:xfrm>
            <a:off x="5347596" y="6407649"/>
            <a:ext cx="1496808" cy="252123"/>
          </a:xfrm>
          <a:prstGeom prst="rect">
            <a:avLst/>
          </a:prstGeom>
        </p:spPr>
        <p:txBody>
          <a:bodyPr wrap="squar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 Advanced features</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4" name="Oval 33">
            <a:extLst>
              <a:ext uri="{FF2B5EF4-FFF2-40B4-BE49-F238E27FC236}">
                <a16:creationId xmlns:a16="http://schemas.microsoft.com/office/drawing/2014/main" id="{6CE46B3A-82E0-402F-9526-04EDB9F7ED5B}"/>
              </a:ext>
            </a:extLst>
          </p:cNvPr>
          <p:cNvSpPr/>
          <p:nvPr/>
        </p:nvSpPr>
        <p:spPr>
          <a:xfrm>
            <a:off x="960927" y="2168134"/>
            <a:ext cx="590473" cy="590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37" name="Oval 36">
            <a:extLst>
              <a:ext uri="{FF2B5EF4-FFF2-40B4-BE49-F238E27FC236}">
                <a16:creationId xmlns:a16="http://schemas.microsoft.com/office/drawing/2014/main" id="{7CD18239-E6A1-448A-8A2D-F65FF204E2DC}"/>
              </a:ext>
            </a:extLst>
          </p:cNvPr>
          <p:cNvSpPr/>
          <p:nvPr/>
        </p:nvSpPr>
        <p:spPr>
          <a:xfrm>
            <a:off x="6483952" y="2174392"/>
            <a:ext cx="590473" cy="590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rgbClr val="000000"/>
              </a:solidFill>
              <a:latin typeface="Arial" panose="020B0604020202020204" pitchFamily="34" charset="0"/>
            </a:endParaRPr>
          </a:p>
        </p:txBody>
      </p:sp>
      <p:sp>
        <p:nvSpPr>
          <p:cNvPr id="38" name="Freeform 735">
            <a:extLst>
              <a:ext uri="{FF2B5EF4-FFF2-40B4-BE49-F238E27FC236}">
                <a16:creationId xmlns:a16="http://schemas.microsoft.com/office/drawing/2014/main" id="{5E64D4A1-3B4D-4999-A55E-D73CED7F377C}"/>
              </a:ext>
            </a:extLst>
          </p:cNvPr>
          <p:cNvSpPr>
            <a:spLocks noChangeArrowheads="1"/>
          </p:cNvSpPr>
          <p:nvPr/>
        </p:nvSpPr>
        <p:spPr bwMode="auto">
          <a:xfrm>
            <a:off x="1111275" y="2276436"/>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dirty="0">
              <a:latin typeface="Arial" panose="020B0604020202020204" pitchFamily="34" charset="0"/>
            </a:endParaRPr>
          </a:p>
        </p:txBody>
      </p:sp>
      <p:sp>
        <p:nvSpPr>
          <p:cNvPr id="39" name="Freeform 735">
            <a:extLst>
              <a:ext uri="{FF2B5EF4-FFF2-40B4-BE49-F238E27FC236}">
                <a16:creationId xmlns:a16="http://schemas.microsoft.com/office/drawing/2014/main" id="{972388CA-6FBA-4184-AE1C-E850F690B42D}"/>
              </a:ext>
            </a:extLst>
          </p:cNvPr>
          <p:cNvSpPr>
            <a:spLocks noChangeArrowheads="1"/>
          </p:cNvSpPr>
          <p:nvPr/>
        </p:nvSpPr>
        <p:spPr bwMode="auto">
          <a:xfrm>
            <a:off x="6643346" y="2308791"/>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454200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75A35FB7-7838-4C9A-83DE-5DE986B79ACF}"/>
              </a:ext>
            </a:extLst>
          </p:cNvPr>
          <p:cNvSpPr/>
          <p:nvPr/>
        </p:nvSpPr>
        <p:spPr>
          <a:xfrm>
            <a:off x="6608849" y="2216879"/>
            <a:ext cx="4554000" cy="410306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p>
        </p:txBody>
      </p:sp>
      <p:sp>
        <p:nvSpPr>
          <p:cNvPr id="24" name="Rectangle: Rounded Corners 23">
            <a:extLst>
              <a:ext uri="{FF2B5EF4-FFF2-40B4-BE49-F238E27FC236}">
                <a16:creationId xmlns:a16="http://schemas.microsoft.com/office/drawing/2014/main" id="{28C38D23-ECDC-47D3-8E84-CF6347CE5B75}"/>
              </a:ext>
            </a:extLst>
          </p:cNvPr>
          <p:cNvSpPr/>
          <p:nvPr/>
        </p:nvSpPr>
        <p:spPr>
          <a:xfrm>
            <a:off x="1081206" y="2210800"/>
            <a:ext cx="4554000" cy="407872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712"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840"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Chevron 21">
            <a:extLst>
              <a:ext uri="{FF2B5EF4-FFF2-40B4-BE49-F238E27FC236}">
                <a16:creationId xmlns:a16="http://schemas.microsoft.com/office/drawing/2014/main" id="{78BAEA5B-153C-AD4A-ADAD-46DC67630261}"/>
              </a:ext>
            </a:extLst>
          </p:cNvPr>
          <p:cNvSpPr/>
          <p:nvPr/>
        </p:nvSpPr>
        <p:spPr>
          <a:xfrm>
            <a:off x="1715477" y="1579331"/>
            <a:ext cx="3240000" cy="484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265052" y="1579331"/>
            <a:ext cx="3240000" cy="48403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97"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2"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411635"/>
            <a:ext cx="0" cy="379735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380825" y="2256234"/>
            <a:ext cx="4126336" cy="3628167"/>
          </a:xfrm>
          <a:prstGeom prst="rect">
            <a:avLst/>
          </a:prstGeom>
        </p:spPr>
        <p:txBody>
          <a:bodyPr vert="horz" wrap="square" lIns="45714" tIns="22857" rIns="45714" bIns="22857" rtlCol="0" anchor="t" anchorCtr="0">
            <a:spAutoFit/>
          </a:bodyPr>
          <a:lstStyle>
            <a:defPPr>
              <a:defRPr lang="en-US"/>
            </a:defPPr>
            <a:lvl1pPr marL="350838" indent="-171450" defTabSz="1087636">
              <a:lnSpc>
                <a:spcPct val="120000"/>
              </a:lnSpc>
              <a:spcBef>
                <a:spcPts val="200"/>
              </a:spcBef>
              <a:buFont typeface="Arial" panose="020B0604020202020204" pitchFamily="34" charset="0"/>
              <a:buChar char="•"/>
              <a:defRPr sz="1100">
                <a:solidFill>
                  <a:schemeClr val="tx2"/>
                </a:solidFill>
                <a:effectLst/>
                <a:latin typeface="Roboto Light" panose="02000000000000000000" pitchFamily="2" charset="0"/>
                <a:ea typeface="Roboto Light" panose="02000000000000000000" pitchFamily="2" charset="0"/>
                <a:cs typeface="Arial" panose="020B0604020202020204" pitchFamily="34" charset="0"/>
              </a:defRPr>
            </a:lvl1pPr>
            <a:lvl2pPr marL="350838" lvl="1" indent="-171450" defTabSz="1087636">
              <a:lnSpc>
                <a:spcPct val="130000"/>
              </a:lnSpc>
              <a:spcBef>
                <a:spcPts val="200"/>
              </a:spcBef>
              <a:buFont typeface="Arial" panose="020B0604020202020204" pitchFamily="34" charset="0"/>
              <a:buChar char="•"/>
              <a:tabLst>
                <a:tab pos="2425700" algn="l"/>
              </a:tabLst>
              <a:defRPr sz="1100">
                <a:effectLst/>
                <a:latin typeface="Roboto Light" panose="02000000000000000000" pitchFamily="2" charset="0"/>
                <a:ea typeface="Roboto Light" panose="02000000000000000000" pitchFamily="2" charset="0"/>
                <a:cs typeface="Arial" panose="020B0604020202020204" pitchFamily="34" charset="0"/>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lvl="1"/>
            <a:r>
              <a:rPr lang="en-CA" sz="1050" dirty="0"/>
              <a:t>Ability to separate incidents and service requests.</a:t>
            </a:r>
          </a:p>
          <a:p>
            <a:pPr lvl="1"/>
            <a:r>
              <a:rPr lang="en-CA" sz="1050" dirty="0"/>
              <a:t>Categorization for multiple incident and service types.</a:t>
            </a:r>
          </a:p>
          <a:p>
            <a:pPr lvl="1"/>
            <a:r>
              <a:rPr lang="en-CA" sz="1050" dirty="0"/>
              <a:t>Ability to tie services-based categorization to service catalog and CMDB.</a:t>
            </a:r>
          </a:p>
          <a:p>
            <a:pPr lvl="1"/>
            <a:r>
              <a:rPr lang="en-CA" sz="1050" dirty="0"/>
              <a:t>Ability to create SLAs for individual service requests and reports.</a:t>
            </a:r>
          </a:p>
          <a:p>
            <a:pPr lvl="1"/>
            <a:r>
              <a:rPr lang="en-CA" sz="1050" dirty="0"/>
              <a:t>Ability to create collaboration rooms for critical incidents.</a:t>
            </a:r>
          </a:p>
          <a:p>
            <a:pPr lvl="1"/>
            <a:r>
              <a:rPr lang="en-CA" sz="1050" dirty="0"/>
              <a:t>Ability to run transactional surveys after each ticket, with flexibility to suppress for certain types of tickets created, and workflow or notifications to alert on low scores.</a:t>
            </a:r>
          </a:p>
          <a:p>
            <a:pPr lvl="1"/>
            <a:r>
              <a:rPr lang="en-CA" sz="1050" dirty="0"/>
              <a:t>Ability to automate collection of activity logs into incident tickets.*</a:t>
            </a:r>
          </a:p>
          <a:p>
            <a:pPr lvl="1"/>
            <a:r>
              <a:rPr lang="en-CA" sz="1050" dirty="0"/>
              <a:t>Ability to automate creation, escalation, and closure of tickets through integration with to monitoring solutions.*</a:t>
            </a:r>
          </a:p>
          <a:p>
            <a:pPr lvl="1"/>
            <a:r>
              <a:rPr lang="en-CA" sz="1050" dirty="0"/>
              <a:t>Ability to integrate RPA into workflows.*</a:t>
            </a:r>
          </a:p>
          <a:p>
            <a:pPr lvl="1"/>
            <a:endParaRPr lang="en-CA" sz="1050" dirty="0"/>
          </a:p>
        </p:txBody>
      </p:sp>
      <p:sp>
        <p:nvSpPr>
          <p:cNvPr id="58" name="TextBox 57">
            <a:extLst>
              <a:ext uri="{FF2B5EF4-FFF2-40B4-BE49-F238E27FC236}">
                <a16:creationId xmlns:a16="http://schemas.microsoft.com/office/drawing/2014/main" id="{4CBF6C0E-7DE5-FC41-8940-644E34B76DE8}"/>
              </a:ext>
            </a:extLst>
          </p:cNvPr>
          <p:cNvSpPr txBox="1"/>
          <p:nvPr/>
        </p:nvSpPr>
        <p:spPr>
          <a:xfrm>
            <a:off x="2074302" y="1625570"/>
            <a:ext cx="2552302" cy="346120"/>
          </a:xfrm>
          <a:prstGeom prst="rect">
            <a:avLst/>
          </a:prstGeom>
          <a:noFill/>
        </p:spPr>
        <p:txBody>
          <a:bodyPr wrap="none" rtlCol="0" anchor="ctr" anchorCtr="0">
            <a:spAutoFit/>
          </a:bodyPr>
          <a:lstStyle/>
          <a:p>
            <a:pPr algn="ctr">
              <a:lnSpc>
                <a:spcPct val="110000"/>
              </a:lnSpc>
            </a:pPr>
            <a:r>
              <a:rPr lang="en-US" sz="1600" b="1" dirty="0">
                <a:solidFill>
                  <a:schemeClr val="bg1"/>
                </a:solidFill>
                <a:latin typeface="Montserrat SemiBold" pitchFamily="2" charset="77"/>
                <a:ea typeface="League Spartan" charset="0"/>
                <a:cs typeface="Poppins" pitchFamily="2" charset="77"/>
              </a:rPr>
              <a:t>Incident Management</a:t>
            </a:r>
          </a:p>
        </p:txBody>
      </p:sp>
      <p:sp>
        <p:nvSpPr>
          <p:cNvPr id="59" name="TextBox 58">
            <a:extLst>
              <a:ext uri="{FF2B5EF4-FFF2-40B4-BE49-F238E27FC236}">
                <a16:creationId xmlns:a16="http://schemas.microsoft.com/office/drawing/2014/main" id="{3725B544-4E10-B54E-822C-7EEA5EF1AADA}"/>
              </a:ext>
            </a:extLst>
          </p:cNvPr>
          <p:cNvSpPr txBox="1"/>
          <p:nvPr/>
        </p:nvSpPr>
        <p:spPr>
          <a:xfrm>
            <a:off x="7700065" y="1631566"/>
            <a:ext cx="2282997" cy="346120"/>
          </a:xfrm>
          <a:prstGeom prst="rect">
            <a:avLst/>
          </a:prstGeom>
          <a:noFill/>
        </p:spPr>
        <p:txBody>
          <a:bodyPr wrap="none" rtlCol="0" anchor="ctr" anchorCtr="0">
            <a:spAutoFit/>
          </a:bodyPr>
          <a:lstStyle/>
          <a:p>
            <a:pPr algn="ctr">
              <a:lnSpc>
                <a:spcPct val="110000"/>
              </a:lnSpc>
            </a:pPr>
            <a:r>
              <a:rPr lang="en-US" sz="1600" b="1" dirty="0">
                <a:solidFill>
                  <a:schemeClr val="bg1"/>
                </a:solidFill>
                <a:latin typeface="Montserrat SemiBold" pitchFamily="2" charset="77"/>
                <a:ea typeface="League Spartan" charset="0"/>
                <a:cs typeface="Poppins" pitchFamily="2" charset="77"/>
              </a:rPr>
              <a:t>Event Management</a:t>
            </a:r>
          </a:p>
        </p:txBody>
      </p:sp>
      <p:sp>
        <p:nvSpPr>
          <p:cNvPr id="25" name="Title 24">
            <a:extLst>
              <a:ext uri="{FF2B5EF4-FFF2-40B4-BE49-F238E27FC236}">
                <a16:creationId xmlns:a16="http://schemas.microsoft.com/office/drawing/2014/main" id="{D7C660F2-8772-0845-B803-2778C8B0D541}"/>
              </a:ext>
            </a:extLst>
          </p:cNvPr>
          <p:cNvSpPr>
            <a:spLocks noGrp="1"/>
          </p:cNvSpPr>
          <p:nvPr>
            <p:ph type="title"/>
          </p:nvPr>
        </p:nvSpPr>
        <p:spPr>
          <a:xfrm>
            <a:off x="368968" y="342217"/>
            <a:ext cx="10515600" cy="531668"/>
          </a:xfrm>
        </p:spPr>
        <p:txBody>
          <a:bodyPr>
            <a:normAutofit fontScale="90000"/>
          </a:bodyPr>
          <a:lstStyle/>
          <a:p>
            <a:r>
              <a:rPr lang="en-US" dirty="0"/>
              <a:t>Incident &amp; Event Management Features:</a:t>
            </a:r>
          </a:p>
        </p:txBody>
      </p:sp>
      <p:sp>
        <p:nvSpPr>
          <p:cNvPr id="28" name="Text Placeholder 27">
            <a:extLst>
              <a:ext uri="{FF2B5EF4-FFF2-40B4-BE49-F238E27FC236}">
                <a16:creationId xmlns:a16="http://schemas.microsoft.com/office/drawing/2014/main" id="{0BC5341E-47A3-C14D-A481-A560685CF451}"/>
              </a:ext>
            </a:extLst>
          </p:cNvPr>
          <p:cNvSpPr>
            <a:spLocks noGrp="1"/>
          </p:cNvSpPr>
          <p:nvPr>
            <p:ph type="body" sz="quarter" idx="10"/>
          </p:nvPr>
        </p:nvSpPr>
        <p:spPr>
          <a:xfrm>
            <a:off x="368968" y="869109"/>
            <a:ext cx="10879023" cy="580118"/>
          </a:xfrm>
        </p:spPr>
        <p:txBody>
          <a:bodyPr/>
          <a:lstStyle/>
          <a:p>
            <a:r>
              <a:rPr lang="en-US" dirty="0"/>
              <a:t>Determine which features will meet your needs, considering the size and structure of your organization, volume of requests and level of service you are able to employ.</a:t>
            </a:r>
          </a:p>
        </p:txBody>
      </p:sp>
      <p:sp>
        <p:nvSpPr>
          <p:cNvPr id="61" name="Subtitle 2">
            <a:extLst>
              <a:ext uri="{FF2B5EF4-FFF2-40B4-BE49-F238E27FC236}">
                <a16:creationId xmlns:a16="http://schemas.microsoft.com/office/drawing/2014/main" id="{B70267C2-6752-4300-BEC8-EC557987F872}"/>
              </a:ext>
            </a:extLst>
          </p:cNvPr>
          <p:cNvSpPr txBox="1">
            <a:spLocks/>
          </p:cNvSpPr>
          <p:nvPr/>
        </p:nvSpPr>
        <p:spPr>
          <a:xfrm>
            <a:off x="6999737" y="2253577"/>
            <a:ext cx="3998551" cy="3838224"/>
          </a:xfrm>
          <a:prstGeom prst="rect">
            <a:avLst/>
          </a:prstGeom>
        </p:spPr>
        <p:txBody>
          <a:bodyPr vert="horz" wrap="square" lIns="45714" tIns="22857" rIns="45714" bIns="22857" rtlCol="0" anchor="t" anchorCtr="0">
            <a:spAutoFit/>
          </a:bodyPr>
          <a:lstStyle>
            <a:defPPr>
              <a:defRPr lang="en-US"/>
            </a:defPPr>
            <a:lvl1pPr marL="350838" indent="-171450" defTabSz="1087636">
              <a:lnSpc>
                <a:spcPct val="120000"/>
              </a:lnSpc>
              <a:spcBef>
                <a:spcPts val="200"/>
              </a:spcBef>
              <a:buFont typeface="Arial" panose="020B0604020202020204" pitchFamily="34" charset="0"/>
              <a:buChar char="•"/>
              <a:defRPr sz="1100">
                <a:solidFill>
                  <a:schemeClr val="tx2"/>
                </a:solidFill>
                <a:effectLst/>
                <a:latin typeface="Roboto Light" panose="02000000000000000000" pitchFamily="2" charset="0"/>
                <a:ea typeface="Roboto Light" panose="02000000000000000000" pitchFamily="2" charset="0"/>
                <a:cs typeface="Arial" panose="020B0604020202020204" pitchFamily="34" charset="0"/>
              </a:defRPr>
            </a:lvl1pPr>
            <a:lvl2pPr marL="350838" lvl="1" indent="-171450" defTabSz="1087636">
              <a:lnSpc>
                <a:spcPct val="130000"/>
              </a:lnSpc>
              <a:spcBef>
                <a:spcPts val="200"/>
              </a:spcBef>
              <a:buFont typeface="Arial" panose="020B0604020202020204" pitchFamily="34" charset="0"/>
              <a:buChar char="•"/>
              <a:tabLst>
                <a:tab pos="2425700" algn="l"/>
              </a:tabLst>
              <a:defRPr sz="1100">
                <a:effectLst/>
                <a:latin typeface="Roboto Light" panose="02000000000000000000" pitchFamily="2" charset="0"/>
                <a:ea typeface="Roboto Light" panose="02000000000000000000" pitchFamily="2" charset="0"/>
                <a:cs typeface="Arial" panose="020B0604020202020204" pitchFamily="34" charset="0"/>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lvl="1"/>
            <a:r>
              <a:rPr lang="en-US" sz="1050" dirty="0"/>
              <a:t>Service and audit reporting.</a:t>
            </a:r>
          </a:p>
          <a:p>
            <a:pPr lvl="1"/>
            <a:r>
              <a:rPr lang="en-US" sz="1050" dirty="0"/>
              <a:t>Workflows to notify appropriate personnel of outages and record events within the incident management module.</a:t>
            </a:r>
          </a:p>
          <a:p>
            <a:pPr lvl="1"/>
            <a:r>
              <a:rPr lang="en-US" sz="1050" dirty="0"/>
              <a:t>Ability to prioritize systems based on information in the CMDB.</a:t>
            </a:r>
          </a:p>
          <a:p>
            <a:pPr lvl="1"/>
            <a:r>
              <a:rPr lang="en-US" sz="1050" dirty="0"/>
              <a:t>Ability to create problem ticket from event and automate close.</a:t>
            </a:r>
          </a:p>
          <a:p>
            <a:pPr lvl="1"/>
            <a:r>
              <a:rPr lang="en-US" sz="1050" dirty="0"/>
              <a:t>Connection to collaboration group/major incident chat.</a:t>
            </a:r>
          </a:p>
          <a:p>
            <a:pPr lvl="1"/>
            <a:r>
              <a:rPr lang="en-US" sz="1050" dirty="0"/>
              <a:t>Ability to aggregate events from multiple monitoring solutions and correlate to data from the CMDB.*</a:t>
            </a:r>
          </a:p>
          <a:p>
            <a:pPr lvl="1"/>
            <a:r>
              <a:rPr lang="en-US" sz="1050" dirty="0"/>
              <a:t>Ability to identify services impacted through CMDB to determine severity of an incident.*</a:t>
            </a:r>
          </a:p>
          <a:p>
            <a:pPr lvl="1"/>
            <a:r>
              <a:rPr lang="en-US" sz="1050" dirty="0"/>
              <a:t>AI to quickly analyze data against normal behavior to separate small performance changes from incidents.*</a:t>
            </a:r>
          </a:p>
          <a:p>
            <a:pPr lvl="1"/>
            <a:r>
              <a:rPr lang="en-US" sz="1050" dirty="0"/>
              <a:t>Machine learning to offer suggestions or apply automated resolutions as appropriate.*</a:t>
            </a:r>
            <a:endParaRPr lang="en-CA" sz="1050" dirty="0"/>
          </a:p>
          <a:p>
            <a:pPr lvl="1"/>
            <a:endParaRPr lang="en-CA" sz="1050" dirty="0"/>
          </a:p>
        </p:txBody>
      </p:sp>
      <p:pic>
        <p:nvPicPr>
          <p:cNvPr id="30" name="Picture 29">
            <a:extLst>
              <a:ext uri="{FF2B5EF4-FFF2-40B4-BE49-F238E27FC236}">
                <a16:creationId xmlns:a16="http://schemas.microsoft.com/office/drawing/2014/main" id="{F28EEC09-5B2F-47BE-9E4A-A7563D5DF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4" y="1511614"/>
            <a:ext cx="635000" cy="635000"/>
          </a:xfrm>
          <a:prstGeom prst="rect">
            <a:avLst/>
          </a:prstGeom>
        </p:spPr>
      </p:pic>
      <p:sp>
        <p:nvSpPr>
          <p:cNvPr id="31" name="TextBox 30">
            <a:extLst>
              <a:ext uri="{FF2B5EF4-FFF2-40B4-BE49-F238E27FC236}">
                <a16:creationId xmlns:a16="http://schemas.microsoft.com/office/drawing/2014/main" id="{876E0D3C-17DC-414C-AE67-5FFB8D3AA2E1}"/>
              </a:ext>
            </a:extLst>
          </p:cNvPr>
          <p:cNvSpPr txBox="1"/>
          <p:nvPr/>
        </p:nvSpPr>
        <p:spPr>
          <a:xfrm>
            <a:off x="5347596" y="6389721"/>
            <a:ext cx="1496808" cy="252123"/>
          </a:xfrm>
          <a:prstGeom prst="rect">
            <a:avLst/>
          </a:prstGeom>
        </p:spPr>
        <p:txBody>
          <a:bodyPr wrap="squar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 Advanced features</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3" name="Oval 32">
            <a:extLst>
              <a:ext uri="{FF2B5EF4-FFF2-40B4-BE49-F238E27FC236}">
                <a16:creationId xmlns:a16="http://schemas.microsoft.com/office/drawing/2014/main" id="{97EBFFCD-CD6D-418C-ADC2-25388D4932BB}"/>
              </a:ext>
            </a:extLst>
          </p:cNvPr>
          <p:cNvSpPr/>
          <p:nvPr/>
        </p:nvSpPr>
        <p:spPr>
          <a:xfrm>
            <a:off x="960927" y="2168134"/>
            <a:ext cx="590473" cy="590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34" name="Oval 33">
            <a:extLst>
              <a:ext uri="{FF2B5EF4-FFF2-40B4-BE49-F238E27FC236}">
                <a16:creationId xmlns:a16="http://schemas.microsoft.com/office/drawing/2014/main" id="{B954C2B6-D41F-41A1-BC2C-69346E95A4AC}"/>
              </a:ext>
            </a:extLst>
          </p:cNvPr>
          <p:cNvSpPr/>
          <p:nvPr/>
        </p:nvSpPr>
        <p:spPr>
          <a:xfrm>
            <a:off x="6483952" y="2174392"/>
            <a:ext cx="590473" cy="590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rgbClr val="000000"/>
              </a:solidFill>
              <a:latin typeface="Arial" panose="020B0604020202020204" pitchFamily="34" charset="0"/>
            </a:endParaRPr>
          </a:p>
        </p:txBody>
      </p:sp>
      <p:sp>
        <p:nvSpPr>
          <p:cNvPr id="37" name="Freeform 735">
            <a:extLst>
              <a:ext uri="{FF2B5EF4-FFF2-40B4-BE49-F238E27FC236}">
                <a16:creationId xmlns:a16="http://schemas.microsoft.com/office/drawing/2014/main" id="{F50F25A5-9F17-4920-B7F8-0AFB9C25EB4D}"/>
              </a:ext>
            </a:extLst>
          </p:cNvPr>
          <p:cNvSpPr>
            <a:spLocks noChangeArrowheads="1"/>
          </p:cNvSpPr>
          <p:nvPr/>
        </p:nvSpPr>
        <p:spPr bwMode="auto">
          <a:xfrm>
            <a:off x="1111275" y="2276436"/>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dirty="0">
              <a:latin typeface="Arial" panose="020B0604020202020204" pitchFamily="34" charset="0"/>
            </a:endParaRPr>
          </a:p>
        </p:txBody>
      </p:sp>
      <p:sp>
        <p:nvSpPr>
          <p:cNvPr id="38" name="Freeform 735">
            <a:extLst>
              <a:ext uri="{FF2B5EF4-FFF2-40B4-BE49-F238E27FC236}">
                <a16:creationId xmlns:a16="http://schemas.microsoft.com/office/drawing/2014/main" id="{DE7858C5-10EA-44E8-A5AF-D56806B2D223}"/>
              </a:ext>
            </a:extLst>
          </p:cNvPr>
          <p:cNvSpPr>
            <a:spLocks noChangeArrowheads="1"/>
          </p:cNvSpPr>
          <p:nvPr/>
        </p:nvSpPr>
        <p:spPr bwMode="auto">
          <a:xfrm>
            <a:off x="6643346" y="2308791"/>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67485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75A35FB7-7838-4C9A-83DE-5DE986B79ACF}"/>
              </a:ext>
            </a:extLst>
          </p:cNvPr>
          <p:cNvSpPr/>
          <p:nvPr/>
        </p:nvSpPr>
        <p:spPr>
          <a:xfrm>
            <a:off x="6608845" y="2214090"/>
            <a:ext cx="4554000" cy="39924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p>
        </p:txBody>
      </p:sp>
      <p:sp>
        <p:nvSpPr>
          <p:cNvPr id="24" name="Rectangle: Rounded Corners 23">
            <a:extLst>
              <a:ext uri="{FF2B5EF4-FFF2-40B4-BE49-F238E27FC236}">
                <a16:creationId xmlns:a16="http://schemas.microsoft.com/office/drawing/2014/main" id="{28C38D23-ECDC-47D3-8E84-CF6347CE5B75}"/>
              </a:ext>
            </a:extLst>
          </p:cNvPr>
          <p:cNvSpPr/>
          <p:nvPr/>
        </p:nvSpPr>
        <p:spPr>
          <a:xfrm>
            <a:off x="1073688" y="2248594"/>
            <a:ext cx="4554000" cy="398869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712"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840"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Chevron 21">
            <a:extLst>
              <a:ext uri="{FF2B5EF4-FFF2-40B4-BE49-F238E27FC236}">
                <a16:creationId xmlns:a16="http://schemas.microsoft.com/office/drawing/2014/main" id="{78BAEA5B-153C-AD4A-ADAD-46DC67630261}"/>
              </a:ext>
            </a:extLst>
          </p:cNvPr>
          <p:cNvSpPr/>
          <p:nvPr/>
        </p:nvSpPr>
        <p:spPr>
          <a:xfrm>
            <a:off x="1711265" y="1579331"/>
            <a:ext cx="3240000" cy="484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264063" y="1579331"/>
            <a:ext cx="3240000" cy="48403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97"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2"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411635"/>
            <a:ext cx="0" cy="379735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379083" y="2258330"/>
            <a:ext cx="4034889" cy="3131108"/>
          </a:xfrm>
          <a:prstGeom prst="rect">
            <a:avLst/>
          </a:prstGeom>
        </p:spPr>
        <p:txBody>
          <a:bodyPr vert="horz" wrap="square" lIns="45714" tIns="22857" rIns="45714" bIns="22857" rtlCol="0" anchor="t" anchorCtr="0">
            <a:spAutoFit/>
          </a:bodyPr>
          <a:lstStyle>
            <a:defPPr>
              <a:defRPr lang="en-US"/>
            </a:defPPr>
            <a:lvl1pPr marL="350838" indent="-171450" defTabSz="1087636">
              <a:lnSpc>
                <a:spcPct val="120000"/>
              </a:lnSpc>
              <a:spcBef>
                <a:spcPts val="200"/>
              </a:spcBef>
              <a:buFont typeface="Arial" panose="020B0604020202020204" pitchFamily="34" charset="0"/>
              <a:buChar char="•"/>
              <a:defRPr sz="1100">
                <a:solidFill>
                  <a:schemeClr val="tx2"/>
                </a:solidFill>
                <a:effectLst/>
                <a:latin typeface="Roboto Light" panose="02000000000000000000" pitchFamily="2" charset="0"/>
                <a:ea typeface="Roboto Light" panose="02000000000000000000" pitchFamily="2" charset="0"/>
                <a:cs typeface="Arial" panose="020B0604020202020204" pitchFamily="34" charset="0"/>
              </a:defRPr>
            </a:lvl1pPr>
            <a:lvl2pPr marL="350838" lvl="1" indent="-171450" defTabSz="1087636">
              <a:lnSpc>
                <a:spcPct val="130000"/>
              </a:lnSpc>
              <a:spcBef>
                <a:spcPts val="200"/>
              </a:spcBef>
              <a:buFont typeface="Arial" panose="020B0604020202020204" pitchFamily="34" charset="0"/>
              <a:buChar char="•"/>
              <a:tabLst>
                <a:tab pos="2425700" algn="l"/>
              </a:tabLst>
              <a:defRPr sz="1100">
                <a:effectLst/>
                <a:latin typeface="Roboto Light" panose="02000000000000000000" pitchFamily="2" charset="0"/>
                <a:ea typeface="Roboto Light" panose="02000000000000000000" pitchFamily="2" charset="0"/>
                <a:cs typeface="Arial" panose="020B0604020202020204" pitchFamily="34" charset="0"/>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lvl="1"/>
            <a:r>
              <a:rPr lang="en-CA" sz="1050" dirty="0"/>
              <a:t>Parent-child relationships with incident tickets or change tickets.</a:t>
            </a:r>
          </a:p>
          <a:p>
            <a:pPr lvl="1"/>
            <a:r>
              <a:rPr lang="en-CA" sz="1050" dirty="0"/>
              <a:t>Ability to cascade-close all related tickets once problem has been resolved. </a:t>
            </a:r>
          </a:p>
          <a:p>
            <a:pPr lvl="1"/>
            <a:r>
              <a:rPr lang="en-CA" sz="1050" dirty="0"/>
              <a:t>Ability to capture activity logs within the problem ticket.</a:t>
            </a:r>
          </a:p>
          <a:p>
            <a:pPr lvl="1"/>
            <a:r>
              <a:rPr lang="en-CA" sz="1050" dirty="0"/>
              <a:t>Differentiate between the criticality of CIs to assist problem management staff in classifying problem records, with ability to upgrade or downgrade urgency as needed. </a:t>
            </a:r>
          </a:p>
          <a:p>
            <a:pPr lvl="1"/>
            <a:r>
              <a:rPr lang="en-CA" sz="1050" dirty="0"/>
              <a:t>Enable the problem management team to communicate status and progress reports as well as temporary solutions and workarounds.*</a:t>
            </a:r>
          </a:p>
          <a:p>
            <a:pPr lvl="1"/>
            <a:r>
              <a:rPr lang="en-CA" sz="1050" dirty="0"/>
              <a:t>Automated generation of problem tickets once thresholds have been breached, with notification to problem manager.*</a:t>
            </a:r>
          </a:p>
          <a:p>
            <a:pPr lvl="1"/>
            <a:endParaRPr lang="en-CA" sz="1050" dirty="0"/>
          </a:p>
        </p:txBody>
      </p:sp>
      <p:sp>
        <p:nvSpPr>
          <p:cNvPr id="58" name="TextBox 57">
            <a:extLst>
              <a:ext uri="{FF2B5EF4-FFF2-40B4-BE49-F238E27FC236}">
                <a16:creationId xmlns:a16="http://schemas.microsoft.com/office/drawing/2014/main" id="{4CBF6C0E-7DE5-FC41-8940-644E34B76DE8}"/>
              </a:ext>
            </a:extLst>
          </p:cNvPr>
          <p:cNvSpPr txBox="1"/>
          <p:nvPr/>
        </p:nvSpPr>
        <p:spPr>
          <a:xfrm>
            <a:off x="2058265" y="1625570"/>
            <a:ext cx="2584361" cy="346120"/>
          </a:xfrm>
          <a:prstGeom prst="rect">
            <a:avLst/>
          </a:prstGeom>
          <a:noFill/>
        </p:spPr>
        <p:txBody>
          <a:bodyPr wrap="none" rtlCol="0" anchor="ctr" anchorCtr="0">
            <a:spAutoFit/>
          </a:bodyPr>
          <a:lstStyle/>
          <a:p>
            <a:pPr algn="ctr">
              <a:lnSpc>
                <a:spcPct val="110000"/>
              </a:lnSpc>
            </a:pPr>
            <a:r>
              <a:rPr lang="en-US" sz="1600" b="1" dirty="0">
                <a:solidFill>
                  <a:schemeClr val="bg1"/>
                </a:solidFill>
                <a:latin typeface="Montserrat SemiBold" pitchFamily="2" charset="77"/>
                <a:ea typeface="League Spartan" charset="0"/>
                <a:cs typeface="Poppins" pitchFamily="2" charset="77"/>
              </a:rPr>
              <a:t>Problem Management</a:t>
            </a:r>
          </a:p>
        </p:txBody>
      </p:sp>
      <p:sp>
        <p:nvSpPr>
          <p:cNvPr id="59" name="TextBox 58">
            <a:extLst>
              <a:ext uri="{FF2B5EF4-FFF2-40B4-BE49-F238E27FC236}">
                <a16:creationId xmlns:a16="http://schemas.microsoft.com/office/drawing/2014/main" id="{3725B544-4E10-B54E-822C-7EEA5EF1AADA}"/>
              </a:ext>
            </a:extLst>
          </p:cNvPr>
          <p:cNvSpPr txBox="1"/>
          <p:nvPr/>
        </p:nvSpPr>
        <p:spPr>
          <a:xfrm>
            <a:off x="7825920" y="1625570"/>
            <a:ext cx="2116285" cy="346120"/>
          </a:xfrm>
          <a:prstGeom prst="rect">
            <a:avLst/>
          </a:prstGeom>
          <a:noFill/>
        </p:spPr>
        <p:txBody>
          <a:bodyPr wrap="none" rtlCol="0" anchor="ctr" anchorCtr="0">
            <a:spAutoFit/>
          </a:bodyPr>
          <a:lstStyle/>
          <a:p>
            <a:pPr algn="ctr">
              <a:lnSpc>
                <a:spcPct val="110000"/>
              </a:lnSpc>
            </a:pPr>
            <a:r>
              <a:rPr lang="en-US" sz="1600" b="1" dirty="0">
                <a:solidFill>
                  <a:schemeClr val="bg1"/>
                </a:solidFill>
                <a:latin typeface="Montserrat SemiBold" pitchFamily="2" charset="77"/>
                <a:ea typeface="League Spartan" charset="0"/>
                <a:cs typeface="Poppins" pitchFamily="2" charset="77"/>
              </a:rPr>
              <a:t>Risk Management</a:t>
            </a:r>
          </a:p>
        </p:txBody>
      </p:sp>
      <p:sp>
        <p:nvSpPr>
          <p:cNvPr id="25" name="Title 24">
            <a:extLst>
              <a:ext uri="{FF2B5EF4-FFF2-40B4-BE49-F238E27FC236}">
                <a16:creationId xmlns:a16="http://schemas.microsoft.com/office/drawing/2014/main" id="{D7C660F2-8772-0845-B803-2778C8B0D541}"/>
              </a:ext>
            </a:extLst>
          </p:cNvPr>
          <p:cNvSpPr>
            <a:spLocks noGrp="1"/>
          </p:cNvSpPr>
          <p:nvPr>
            <p:ph type="title"/>
          </p:nvPr>
        </p:nvSpPr>
        <p:spPr>
          <a:xfrm>
            <a:off x="368968" y="342217"/>
            <a:ext cx="10515600" cy="531668"/>
          </a:xfrm>
        </p:spPr>
        <p:txBody>
          <a:bodyPr>
            <a:normAutofit fontScale="90000"/>
          </a:bodyPr>
          <a:lstStyle/>
          <a:p>
            <a:r>
              <a:rPr lang="en-US" dirty="0"/>
              <a:t>Problem &amp; Risk Management Features:</a:t>
            </a:r>
          </a:p>
        </p:txBody>
      </p:sp>
      <p:sp>
        <p:nvSpPr>
          <p:cNvPr id="28" name="Text Placeholder 27">
            <a:extLst>
              <a:ext uri="{FF2B5EF4-FFF2-40B4-BE49-F238E27FC236}">
                <a16:creationId xmlns:a16="http://schemas.microsoft.com/office/drawing/2014/main" id="{0BC5341E-47A3-C14D-A481-A560685CF451}"/>
              </a:ext>
            </a:extLst>
          </p:cNvPr>
          <p:cNvSpPr>
            <a:spLocks noGrp="1"/>
          </p:cNvSpPr>
          <p:nvPr>
            <p:ph type="body" sz="quarter" idx="10"/>
          </p:nvPr>
        </p:nvSpPr>
        <p:spPr>
          <a:xfrm>
            <a:off x="368968" y="869109"/>
            <a:ext cx="10879023" cy="580118"/>
          </a:xfrm>
        </p:spPr>
        <p:txBody>
          <a:bodyPr/>
          <a:lstStyle/>
          <a:p>
            <a:r>
              <a:rPr lang="en-US" dirty="0"/>
              <a:t>Determine which features will meet your needs, considering the size and structure of your organization, volume of requests and level of service you are able to employ.</a:t>
            </a:r>
          </a:p>
        </p:txBody>
      </p:sp>
      <p:pic>
        <p:nvPicPr>
          <p:cNvPr id="30" name="Picture 29">
            <a:extLst>
              <a:ext uri="{FF2B5EF4-FFF2-40B4-BE49-F238E27FC236}">
                <a16:creationId xmlns:a16="http://schemas.microsoft.com/office/drawing/2014/main" id="{F28EEC09-5B2F-47BE-9E4A-A7563D5DF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4" y="1511614"/>
            <a:ext cx="635000" cy="635000"/>
          </a:xfrm>
          <a:prstGeom prst="rect">
            <a:avLst/>
          </a:prstGeom>
        </p:spPr>
      </p:pic>
      <p:sp>
        <p:nvSpPr>
          <p:cNvPr id="31" name="Subtitle 2">
            <a:extLst>
              <a:ext uri="{FF2B5EF4-FFF2-40B4-BE49-F238E27FC236}">
                <a16:creationId xmlns:a16="http://schemas.microsoft.com/office/drawing/2014/main" id="{D15ADFE6-ACCB-4FBF-9068-190AD14D2F03}"/>
              </a:ext>
            </a:extLst>
          </p:cNvPr>
          <p:cNvSpPr txBox="1">
            <a:spLocks/>
          </p:cNvSpPr>
          <p:nvPr/>
        </p:nvSpPr>
        <p:spPr>
          <a:xfrm>
            <a:off x="6914913" y="2264719"/>
            <a:ext cx="3915337" cy="2928873"/>
          </a:xfrm>
          <a:prstGeom prst="rect">
            <a:avLst/>
          </a:prstGeom>
        </p:spPr>
        <p:txBody>
          <a:bodyPr vert="horz" wrap="square" lIns="45714" tIns="22857" rIns="45714" bIns="22857" rtlCol="0" anchor="t" anchorCtr="0">
            <a:spAutoFit/>
          </a:bodyPr>
          <a:lstStyle>
            <a:defPPr>
              <a:defRPr lang="en-US"/>
            </a:defPPr>
            <a:lvl1pPr marL="350838" indent="-171450" defTabSz="1087636">
              <a:lnSpc>
                <a:spcPct val="120000"/>
              </a:lnSpc>
              <a:spcBef>
                <a:spcPts val="200"/>
              </a:spcBef>
              <a:buFont typeface="Arial" panose="020B0604020202020204" pitchFamily="34" charset="0"/>
              <a:buChar char="•"/>
              <a:defRPr sz="1100">
                <a:solidFill>
                  <a:schemeClr val="tx2"/>
                </a:solidFill>
                <a:effectLst/>
                <a:latin typeface="Roboto Light" panose="02000000000000000000" pitchFamily="2" charset="0"/>
                <a:ea typeface="Roboto Light" panose="02000000000000000000" pitchFamily="2" charset="0"/>
                <a:cs typeface="Arial" panose="020B0604020202020204" pitchFamily="34" charset="0"/>
              </a:defRPr>
            </a:lvl1pPr>
            <a:lvl2pPr marL="350838" lvl="1" indent="-171450" defTabSz="1087636">
              <a:lnSpc>
                <a:spcPct val="130000"/>
              </a:lnSpc>
              <a:spcBef>
                <a:spcPts val="200"/>
              </a:spcBef>
              <a:buFont typeface="Arial" panose="020B0604020202020204" pitchFamily="34" charset="0"/>
              <a:buChar char="•"/>
              <a:tabLst>
                <a:tab pos="2425700" algn="l"/>
              </a:tabLst>
              <a:defRPr sz="1100">
                <a:effectLst/>
                <a:latin typeface="Roboto Light" panose="02000000000000000000" pitchFamily="2" charset="0"/>
                <a:ea typeface="Roboto Light" panose="02000000000000000000" pitchFamily="2" charset="0"/>
                <a:cs typeface="Arial" panose="020B0604020202020204" pitchFamily="34" charset="0"/>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050" dirty="0"/>
              <a:t>Risk management capabilities vary dramatically within ITSM solutions, as there are many stand-alone solutions in the market.. </a:t>
            </a:r>
            <a:endParaRPr lang="en-CA" sz="1050" dirty="0"/>
          </a:p>
          <a:p>
            <a:r>
              <a:rPr lang="en-CA" sz="1050" dirty="0"/>
              <a:t>Business continuity management to perform impact analysis using CMDB, build business continuity plans, build disaster recovery plans, and operationally test readiness.*</a:t>
            </a:r>
          </a:p>
          <a:p>
            <a:r>
              <a:rPr lang="en-CA" sz="1050" dirty="0"/>
              <a:t>Risk management to manage, mitigate, and report on operational risk and to continually monitor risk exposure.*</a:t>
            </a:r>
          </a:p>
          <a:p>
            <a:r>
              <a:rPr lang="en-CA" sz="1050" dirty="0"/>
              <a:t>Audit management provides a centralized process for planning, scoping, and executing audits.*</a:t>
            </a:r>
          </a:p>
          <a:p>
            <a:r>
              <a:rPr lang="en-CA" sz="1050" dirty="0"/>
              <a:t>Vendor management to manage vendor interactions, performance, and risk.*</a:t>
            </a:r>
          </a:p>
          <a:p>
            <a:r>
              <a:rPr lang="en-CA" sz="1050" dirty="0"/>
              <a:t>Security incident management detection, analysis, notification, and automated response.*</a:t>
            </a:r>
          </a:p>
        </p:txBody>
      </p:sp>
      <p:sp>
        <p:nvSpPr>
          <p:cNvPr id="33" name="TextBox 32">
            <a:extLst>
              <a:ext uri="{FF2B5EF4-FFF2-40B4-BE49-F238E27FC236}">
                <a16:creationId xmlns:a16="http://schemas.microsoft.com/office/drawing/2014/main" id="{657E707B-A04C-4CCA-8D5E-6E20963E09C7}"/>
              </a:ext>
            </a:extLst>
          </p:cNvPr>
          <p:cNvSpPr txBox="1"/>
          <p:nvPr/>
        </p:nvSpPr>
        <p:spPr>
          <a:xfrm>
            <a:off x="5427147" y="6400329"/>
            <a:ext cx="1496808" cy="252123"/>
          </a:xfrm>
          <a:prstGeom prst="rect">
            <a:avLst/>
          </a:prstGeom>
        </p:spPr>
        <p:txBody>
          <a:bodyPr wrap="squar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 Advanced features</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4" name="Oval 33">
            <a:extLst>
              <a:ext uri="{FF2B5EF4-FFF2-40B4-BE49-F238E27FC236}">
                <a16:creationId xmlns:a16="http://schemas.microsoft.com/office/drawing/2014/main" id="{1BB69698-7BD7-448A-9E4C-54FB96A874A7}"/>
              </a:ext>
            </a:extLst>
          </p:cNvPr>
          <p:cNvSpPr/>
          <p:nvPr/>
        </p:nvSpPr>
        <p:spPr>
          <a:xfrm>
            <a:off x="960927" y="2168134"/>
            <a:ext cx="590473" cy="590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37" name="Oval 36">
            <a:extLst>
              <a:ext uri="{FF2B5EF4-FFF2-40B4-BE49-F238E27FC236}">
                <a16:creationId xmlns:a16="http://schemas.microsoft.com/office/drawing/2014/main" id="{47B290EA-238B-4A3D-ADB7-DEED731F339E}"/>
              </a:ext>
            </a:extLst>
          </p:cNvPr>
          <p:cNvSpPr/>
          <p:nvPr/>
        </p:nvSpPr>
        <p:spPr>
          <a:xfrm>
            <a:off x="6483952" y="2174392"/>
            <a:ext cx="590473" cy="590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rgbClr val="000000"/>
              </a:solidFill>
              <a:latin typeface="Arial" panose="020B0604020202020204" pitchFamily="34" charset="0"/>
            </a:endParaRPr>
          </a:p>
        </p:txBody>
      </p:sp>
      <p:sp>
        <p:nvSpPr>
          <p:cNvPr id="38" name="Freeform 735">
            <a:extLst>
              <a:ext uri="{FF2B5EF4-FFF2-40B4-BE49-F238E27FC236}">
                <a16:creationId xmlns:a16="http://schemas.microsoft.com/office/drawing/2014/main" id="{EB630213-978D-428D-8467-04FC09F94D22}"/>
              </a:ext>
            </a:extLst>
          </p:cNvPr>
          <p:cNvSpPr>
            <a:spLocks noChangeArrowheads="1"/>
          </p:cNvSpPr>
          <p:nvPr/>
        </p:nvSpPr>
        <p:spPr bwMode="auto">
          <a:xfrm>
            <a:off x="1111275" y="2276436"/>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dirty="0">
              <a:latin typeface="Arial" panose="020B0604020202020204" pitchFamily="34" charset="0"/>
            </a:endParaRPr>
          </a:p>
        </p:txBody>
      </p:sp>
      <p:sp>
        <p:nvSpPr>
          <p:cNvPr id="39" name="Freeform 735">
            <a:extLst>
              <a:ext uri="{FF2B5EF4-FFF2-40B4-BE49-F238E27FC236}">
                <a16:creationId xmlns:a16="http://schemas.microsoft.com/office/drawing/2014/main" id="{2A67E5C0-C766-4C0C-977D-65FA7DB2094C}"/>
              </a:ext>
            </a:extLst>
          </p:cNvPr>
          <p:cNvSpPr>
            <a:spLocks noChangeArrowheads="1"/>
          </p:cNvSpPr>
          <p:nvPr/>
        </p:nvSpPr>
        <p:spPr bwMode="auto">
          <a:xfrm>
            <a:off x="6643346" y="2308791"/>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dirty="0">
              <a:solidFill>
                <a:srgbClr val="000000"/>
              </a:solidFill>
              <a:latin typeface="Arial" panose="020B0604020202020204" pitchFamily="34" charset="0"/>
            </a:endParaRPr>
          </a:p>
        </p:txBody>
      </p:sp>
    </p:spTree>
    <p:extLst>
      <p:ext uri="{BB962C8B-B14F-4D97-AF65-F5344CB8AC3E}">
        <p14:creationId xmlns:p14="http://schemas.microsoft.com/office/powerpoint/2010/main" val="80836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418080" y="407850"/>
            <a:ext cx="9072968" cy="783988"/>
          </a:xfrm>
        </p:spPr>
        <p:txBody>
          <a:bodyPr/>
          <a:lstStyle/>
          <a:p>
            <a:r>
              <a:rPr lang="en-US" sz="2400" dirty="0">
                <a:solidFill>
                  <a:srgbClr val="2576B7"/>
                </a:solidFill>
                <a:latin typeface="+mn-lt"/>
              </a:rPr>
              <a:t>ITSM Technology Refresh:</a:t>
            </a:r>
            <a:br>
              <a:rPr lang="en-US" sz="2400" strike="sngStrike" dirty="0">
                <a:solidFill>
                  <a:srgbClr val="2576B7"/>
                </a:solidFill>
                <a:latin typeface="+mn-lt"/>
              </a:rPr>
            </a:br>
            <a:r>
              <a:rPr lang="en-US" sz="2400" dirty="0">
                <a:solidFill>
                  <a:srgbClr val="2576B7"/>
                </a:solidFill>
                <a:latin typeface="+mn-lt"/>
              </a:rPr>
              <a:t>K</a:t>
            </a:r>
            <a:r>
              <a:rPr lang="en-US" sz="1800" b="1" i="1" dirty="0">
                <a:solidFill>
                  <a:srgbClr val="2576B7"/>
                </a:solidFill>
                <a:latin typeface="+mn-lt"/>
              </a:rPr>
              <a:t>ey steps for conducting an ITSM System Section</a:t>
            </a:r>
            <a:br>
              <a:rPr lang="en-US" sz="1400" strike="sngStrike" dirty="0">
                <a:solidFill>
                  <a:srgbClr val="2576B7"/>
                </a:solidFill>
                <a:latin typeface="+mn-lt"/>
              </a:rPr>
            </a:br>
            <a:br>
              <a:rPr lang="en-US" sz="1400" strike="sngStrike" dirty="0">
                <a:solidFill>
                  <a:srgbClr val="2576B7"/>
                </a:solidFill>
                <a:latin typeface="+mn-lt"/>
              </a:rPr>
            </a:br>
            <a:r>
              <a:rPr lang="en-US" sz="1400" dirty="0">
                <a:solidFill>
                  <a:srgbClr val="2576B7"/>
                </a:solidFill>
                <a:latin typeface="+mn-lt"/>
              </a:rPr>
              <a:t>Your challenge</a:t>
            </a:r>
          </a:p>
        </p:txBody>
      </p:sp>
      <p:sp>
        <p:nvSpPr>
          <p:cNvPr id="7" name="Text Placeholder 6">
            <a:extLst>
              <a:ext uri="{FF2B5EF4-FFF2-40B4-BE49-F238E27FC236}">
                <a16:creationId xmlns:a16="http://schemas.microsoft.com/office/drawing/2014/main" id="{68B9093A-6C76-4D5C-A83A-7045BC4E2AF3}"/>
              </a:ext>
            </a:extLst>
          </p:cNvPr>
          <p:cNvSpPr txBox="1">
            <a:spLocks/>
          </p:cNvSpPr>
          <p:nvPr/>
        </p:nvSpPr>
        <p:spPr>
          <a:xfrm>
            <a:off x="495521" y="1496641"/>
            <a:ext cx="7357133" cy="658468"/>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b="1" dirty="0">
                <a:solidFill>
                  <a:schemeClr val="bg1">
                    <a:lumMod val="50000"/>
                  </a:schemeClr>
                </a:solidFill>
                <a:effectLst/>
                <a:latin typeface="+mn-lt"/>
                <a:ea typeface="Calibri" panose="020F0502020204030204" pitchFamily="34" charset="0"/>
                <a:cs typeface="Times New Roman" panose="02020603050405020304" pitchFamily="18" charset="0"/>
              </a:rPr>
              <a:t>Your ITSM solution that was once good enough is no longer adequate for a rapidly evolving services culture…</a:t>
            </a:r>
            <a:endParaRPr lang="en-CA" sz="1800" dirty="0">
              <a:solidFill>
                <a:srgbClr val="FF0000"/>
              </a:solidFill>
              <a:effectLst/>
              <a:latin typeface="+mn-lt"/>
              <a:ea typeface="Calibri" panose="020F0502020204030204" pitchFamily="34" charset="0"/>
              <a:cs typeface="Times New Roman" panose="02020603050405020304" pitchFamily="18" charset="0"/>
            </a:endParaRPr>
          </a:p>
        </p:txBody>
      </p:sp>
      <p:sp>
        <p:nvSpPr>
          <p:cNvPr id="8" name="Text Placeholder 7">
            <a:extLst>
              <a:ext uri="{FF2B5EF4-FFF2-40B4-BE49-F238E27FC236}">
                <a16:creationId xmlns:a16="http://schemas.microsoft.com/office/drawing/2014/main" id="{A9187ECB-6A0B-445C-B2F7-BB5522D72622}"/>
              </a:ext>
            </a:extLst>
          </p:cNvPr>
          <p:cNvSpPr txBox="1">
            <a:spLocks/>
          </p:cNvSpPr>
          <p:nvPr/>
        </p:nvSpPr>
        <p:spPr>
          <a:xfrm>
            <a:off x="886560" y="2616774"/>
            <a:ext cx="6280594" cy="2802283"/>
          </a:xfrm>
          <a:prstGeom prst="rect">
            <a:avLst/>
          </a:prstGeom>
        </p:spPr>
        <p:txBody>
          <a:bodyPr lIns="89988" tIns="0" rIns="89988"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Arial" panose="020B0604020202020204" pitchFamily="34" charset="0"/>
              <a:buChar char="•"/>
            </a:pPr>
            <a:r>
              <a:rPr lang="en-CA" b="1" dirty="0">
                <a:effectLst/>
                <a:latin typeface="Roboto Light" panose="02000000000000000000" pitchFamily="2" charset="0"/>
                <a:ea typeface="Roboto Light" panose="02000000000000000000" pitchFamily="2" charset="0"/>
                <a:cs typeface="Times New Roman" panose="02020603050405020304" pitchFamily="18" charset="0"/>
              </a:rPr>
              <a:t>Self-serve </a:t>
            </a:r>
            <a:r>
              <a:rPr lang="en-CA" dirty="0">
                <a:effectLst/>
                <a:latin typeface="Roboto Light" panose="02000000000000000000" pitchFamily="2" charset="0"/>
                <a:ea typeface="Roboto Light" panose="02000000000000000000" pitchFamily="2" charset="0"/>
                <a:cs typeface="Times New Roman" panose="02020603050405020304" pitchFamily="18" charset="0"/>
              </a:rPr>
              <a:t>for end users is not a pleasant experience, so users will consider it a last resort rather than the first place to check.</a:t>
            </a:r>
          </a:p>
          <a:p>
            <a:pPr marL="342900" lvl="0" indent="-342900">
              <a:buFont typeface="Arial" panose="020B0604020202020204" pitchFamily="34" charset="0"/>
              <a:buChar char="•"/>
            </a:pPr>
            <a:r>
              <a:rPr lang="en-CA" dirty="0">
                <a:effectLst/>
                <a:latin typeface="Roboto Light" panose="02000000000000000000" pitchFamily="2" charset="0"/>
                <a:ea typeface="Roboto Light" panose="02000000000000000000" pitchFamily="2" charset="0"/>
                <a:cs typeface="Times New Roman" panose="02020603050405020304" pitchFamily="18" charset="0"/>
              </a:rPr>
              <a:t>Various groups in IT may be using their own ticketing system or none at all, so </a:t>
            </a:r>
            <a:r>
              <a:rPr lang="en-CA" b="1" dirty="0">
                <a:effectLst/>
                <a:latin typeface="Roboto Light" panose="02000000000000000000" pitchFamily="2" charset="0"/>
                <a:ea typeface="Roboto Light" panose="02000000000000000000" pitchFamily="2" charset="0"/>
                <a:cs typeface="Times New Roman" panose="02020603050405020304" pitchFamily="18" charset="0"/>
              </a:rPr>
              <a:t>processes are disconnected</a:t>
            </a:r>
            <a:r>
              <a:rPr lang="en-CA" dirty="0">
                <a:effectLst/>
                <a:latin typeface="Roboto Light" panose="02000000000000000000" pitchFamily="2" charset="0"/>
                <a:ea typeface="Roboto Light" panose="02000000000000000000" pitchFamily="2" charset="0"/>
                <a:cs typeface="Times New Roman" panose="02020603050405020304" pitchFamily="18" charset="0"/>
              </a:rPr>
              <a:t>, and it is impossible to get a clear picture of what’s really happening within IT.</a:t>
            </a:r>
          </a:p>
          <a:p>
            <a:pPr marL="342900" lvl="0" indent="-342900">
              <a:buFont typeface="Arial" panose="020B0604020202020204" pitchFamily="34" charset="0"/>
              <a:buChar char="•"/>
            </a:pPr>
            <a:r>
              <a:rPr lang="en-CA" dirty="0">
                <a:effectLst/>
                <a:latin typeface="Roboto Light" panose="02000000000000000000" pitchFamily="2" charset="0"/>
                <a:ea typeface="Roboto Light" panose="02000000000000000000" pitchFamily="2" charset="0"/>
                <a:cs typeface="Times New Roman" panose="02020603050405020304" pitchFamily="18" charset="0"/>
              </a:rPr>
              <a:t>Data analysis is impossible with existing </a:t>
            </a:r>
            <a:r>
              <a:rPr lang="en-CA" b="1" dirty="0">
                <a:effectLst/>
                <a:latin typeface="Roboto Light" panose="02000000000000000000" pitchFamily="2" charset="0"/>
                <a:ea typeface="Roboto Light" panose="02000000000000000000" pitchFamily="2" charset="0"/>
                <a:cs typeface="Times New Roman" panose="02020603050405020304" pitchFamily="18" charset="0"/>
              </a:rPr>
              <a:t>reporting capabilities </a:t>
            </a:r>
            <a:r>
              <a:rPr lang="en-CA" dirty="0">
                <a:effectLst/>
                <a:latin typeface="Roboto Light" panose="02000000000000000000" pitchFamily="2" charset="0"/>
                <a:ea typeface="Roboto Light" panose="02000000000000000000" pitchFamily="2" charset="0"/>
                <a:cs typeface="Times New Roman" panose="02020603050405020304" pitchFamily="18" charset="0"/>
              </a:rPr>
              <a:t>and poor-quality data.</a:t>
            </a:r>
          </a:p>
          <a:p>
            <a:pPr marL="342900" lvl="0" indent="-342900">
              <a:buFont typeface="Arial" panose="020B0604020202020204" pitchFamily="34" charset="0"/>
              <a:buChar char="•"/>
            </a:pPr>
            <a:r>
              <a:rPr lang="en-CA" sz="1400" dirty="0">
                <a:effectLst/>
                <a:latin typeface="Roboto Light" panose="02000000000000000000" pitchFamily="2" charset="0"/>
                <a:ea typeface="Roboto Light" panose="02000000000000000000" pitchFamily="2" charset="0"/>
                <a:cs typeface="Times New Roman" panose="02020603050405020304" pitchFamily="18" charset="0"/>
              </a:rPr>
              <a:t>Solving many of the issues around IT operations includes workarounds, </a:t>
            </a:r>
            <a:r>
              <a:rPr lang="en-CA" sz="1400" b="1" dirty="0">
                <a:effectLst/>
                <a:latin typeface="Roboto Light" panose="02000000000000000000" pitchFamily="2" charset="0"/>
                <a:ea typeface="Roboto Light" panose="02000000000000000000" pitchFamily="2" charset="0"/>
                <a:cs typeface="Times New Roman" panose="02020603050405020304" pitchFamily="18" charset="0"/>
              </a:rPr>
              <a:t>integrations</a:t>
            </a:r>
            <a:r>
              <a:rPr lang="en-CA" sz="1400" dirty="0">
                <a:effectLst/>
                <a:latin typeface="Roboto Light" panose="02000000000000000000" pitchFamily="2" charset="0"/>
                <a:ea typeface="Roboto Light" panose="02000000000000000000" pitchFamily="2" charset="0"/>
                <a:cs typeface="Times New Roman" panose="02020603050405020304" pitchFamily="18" charset="0"/>
              </a:rPr>
              <a:t>, and coding and still may not provide an appropriate solution. </a:t>
            </a:r>
          </a:p>
          <a:p>
            <a:pPr marL="342900" lvl="0" indent="-342900">
              <a:buFont typeface="Arial" panose="020B0604020202020204" pitchFamily="34" charset="0"/>
              <a:buChar char="•"/>
            </a:pPr>
            <a:r>
              <a:rPr lang="en-CA" dirty="0">
                <a:latin typeface="Roboto Light" panose="02000000000000000000" pitchFamily="2" charset="0"/>
                <a:ea typeface="Roboto Light" panose="02000000000000000000" pitchFamily="2" charset="0"/>
                <a:cs typeface="Times New Roman" panose="02020603050405020304" pitchFamily="18" charset="0"/>
              </a:rPr>
              <a:t>The digitization of IT Operations evolution is slow and ineffective.</a:t>
            </a:r>
          </a:p>
          <a:p>
            <a:pPr marL="342900" lvl="0" indent="-342900">
              <a:buFont typeface="Arial" panose="020B0604020202020204" pitchFamily="34" charset="0"/>
              <a:buChar char="•"/>
            </a:pPr>
            <a:endParaRPr lang="en-CA" dirty="0">
              <a:effectLst/>
              <a:latin typeface="Roboto Light" panose="02000000000000000000" pitchFamily="2" charset="0"/>
              <a:ea typeface="Roboto Light"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4FDAD88B-BAC8-4462-8C42-636F7D092CBE}"/>
              </a:ext>
            </a:extLst>
          </p:cNvPr>
          <p:cNvSpPr txBox="1"/>
          <p:nvPr/>
        </p:nvSpPr>
        <p:spPr>
          <a:xfrm>
            <a:off x="8510074" y="3705846"/>
            <a:ext cx="3105782" cy="1815882"/>
          </a:xfrm>
          <a:prstGeom prst="rect">
            <a:avLst/>
          </a:prstGeom>
          <a:noFill/>
        </p:spPr>
        <p:txBody>
          <a:bodyPr wrap="square" rtlCol="0">
            <a:spAutoFit/>
          </a:bodyPr>
          <a:lstStyle/>
          <a:p>
            <a:pPr algn="ctr"/>
            <a:r>
              <a:rPr lang="en-US" sz="1400" dirty="0">
                <a:latin typeface="Montserrat Light" panose="00000400000000000000" pitchFamily="2" charset="0"/>
              </a:rPr>
              <a:t>“43.4% of technology professionals deploy less sophisticated processes such as email, conference bridge, or manual setup and outreach to engage team members, stakeholders and customer during an incident.”</a:t>
            </a:r>
            <a:endParaRPr lang="en-CA" sz="1400" dirty="0">
              <a:latin typeface="Montserrat Light" panose="00000400000000000000" pitchFamily="2" charset="0"/>
            </a:endParaRPr>
          </a:p>
        </p:txBody>
      </p:sp>
      <p:graphicFrame>
        <p:nvGraphicFramePr>
          <p:cNvPr id="18" name="Chart 17">
            <a:extLst>
              <a:ext uri="{FF2B5EF4-FFF2-40B4-BE49-F238E27FC236}">
                <a16:creationId xmlns:a16="http://schemas.microsoft.com/office/drawing/2014/main" id="{7D4AB250-D7F8-4730-A709-987B27F5BA4C}"/>
              </a:ext>
            </a:extLst>
          </p:cNvPr>
          <p:cNvGraphicFramePr/>
          <p:nvPr>
            <p:extLst>
              <p:ext uri="{D42A27DB-BD31-4B8C-83A1-F6EECF244321}">
                <p14:modId xmlns:p14="http://schemas.microsoft.com/office/powerpoint/2010/main" val="1342871983"/>
              </p:ext>
            </p:extLst>
          </p:nvPr>
        </p:nvGraphicFramePr>
        <p:xfrm>
          <a:off x="8288594" y="1201155"/>
          <a:ext cx="3531980" cy="236957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05C4C94-D3F0-4E6F-B786-3B023718E00C}"/>
              </a:ext>
            </a:extLst>
          </p:cNvPr>
          <p:cNvSpPr txBox="1"/>
          <p:nvPr/>
        </p:nvSpPr>
        <p:spPr>
          <a:xfrm>
            <a:off x="9491048" y="2155109"/>
            <a:ext cx="1143834" cy="461665"/>
          </a:xfrm>
          <a:prstGeom prst="rect">
            <a:avLst/>
          </a:prstGeom>
          <a:noFill/>
        </p:spPr>
        <p:txBody>
          <a:bodyPr wrap="square" rtlCol="0">
            <a:spAutoFit/>
          </a:bodyPr>
          <a:lstStyle/>
          <a:p>
            <a:r>
              <a:rPr lang="en-US" sz="2400" dirty="0">
                <a:solidFill>
                  <a:srgbClr val="7030A0"/>
                </a:solidFill>
                <a:latin typeface="Exo" panose="02000303000000000000" pitchFamily="2" charset="0"/>
              </a:rPr>
              <a:t>43.4%</a:t>
            </a:r>
            <a:endParaRPr lang="en-CA" sz="2400" dirty="0">
              <a:solidFill>
                <a:srgbClr val="7030A0"/>
              </a:solidFill>
              <a:latin typeface="Exo" panose="02000303000000000000" pitchFamily="2" charset="0"/>
            </a:endParaRPr>
          </a:p>
        </p:txBody>
      </p:sp>
      <p:sp>
        <p:nvSpPr>
          <p:cNvPr id="5" name="TextBox 4">
            <a:extLst>
              <a:ext uri="{FF2B5EF4-FFF2-40B4-BE49-F238E27FC236}">
                <a16:creationId xmlns:a16="http://schemas.microsoft.com/office/drawing/2014/main" id="{1595A4BF-0072-47F7-9EAC-FA48B2F9D7D3}"/>
              </a:ext>
            </a:extLst>
          </p:cNvPr>
          <p:cNvSpPr txBox="1"/>
          <p:nvPr/>
        </p:nvSpPr>
        <p:spPr>
          <a:xfrm>
            <a:off x="9491048" y="5656845"/>
            <a:ext cx="2595716" cy="261610"/>
          </a:xfrm>
          <a:prstGeom prst="rect">
            <a:avLst/>
          </a:prstGeom>
          <a:noFill/>
        </p:spPr>
        <p:txBody>
          <a:bodyPr wrap="square" rtlCol="0">
            <a:spAutoFit/>
          </a:bodyPr>
          <a:lstStyle/>
          <a:p>
            <a:pPr algn="ctr"/>
            <a:r>
              <a:rPr lang="en-US" sz="1100" dirty="0">
                <a:latin typeface="Montserrat" panose="00000500000000000000" pitchFamily="2" charset="0"/>
                <a:ea typeface="Roboto Condensed Light" panose="02000000000000000000" pitchFamily="2" charset="0"/>
              </a:rPr>
              <a:t>Source: xMatters, 2020</a:t>
            </a:r>
            <a:endParaRPr lang="en-CA" sz="1100" spc="-30" dirty="0">
              <a:latin typeface="Montserrat" panose="00000500000000000000" pitchFamily="2" charset="0"/>
              <a:ea typeface="Roboto Condensed Light" panose="02000000000000000000" pitchFamily="2" charset="0"/>
              <a:cs typeface="Arial Narrow"/>
            </a:endParaRPr>
          </a:p>
        </p:txBody>
      </p:sp>
      <p:sp>
        <p:nvSpPr>
          <p:cNvPr id="2" name="Rectangle 1">
            <a:extLst>
              <a:ext uri="{FF2B5EF4-FFF2-40B4-BE49-F238E27FC236}">
                <a16:creationId xmlns:a16="http://schemas.microsoft.com/office/drawing/2014/main" id="{DCF9B1AF-26BE-4946-8118-5ADC4A41F588}"/>
              </a:ext>
            </a:extLst>
          </p:cNvPr>
          <p:cNvSpPr/>
          <p:nvPr/>
        </p:nvSpPr>
        <p:spPr>
          <a:xfrm>
            <a:off x="8186057" y="78377"/>
            <a:ext cx="3900707" cy="6252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3" name="Rectangle 22">
            <a:extLst>
              <a:ext uri="{FF2B5EF4-FFF2-40B4-BE49-F238E27FC236}">
                <a16:creationId xmlns:a16="http://schemas.microsoft.com/office/drawing/2014/main" id="{0F746DC4-5FE7-42EC-8DC4-21F1F37281DE}"/>
              </a:ext>
            </a:extLst>
          </p:cNvPr>
          <p:cNvSpPr/>
          <p:nvPr/>
        </p:nvSpPr>
        <p:spPr>
          <a:xfrm>
            <a:off x="8186057" y="0"/>
            <a:ext cx="3741955" cy="6450150"/>
          </a:xfrm>
          <a:prstGeom prst="rect">
            <a:avLst/>
          </a:prstGeom>
          <a:gradFill>
            <a:gsLst>
              <a:gs pos="0">
                <a:srgbClr val="5D3391"/>
              </a:gs>
              <a:gs pos="100000">
                <a:srgbClr val="5E3391">
                  <a:lumMod val="60000"/>
                  <a:lumOff val="40000"/>
                </a:srgbClr>
              </a:gs>
            </a:gsLst>
            <a:lin ang="2700000" scaled="0"/>
          </a:gradFill>
          <a:ln w="187325" cap="flat" cmpd="thinThick" algn="ctr">
            <a:solidFill>
              <a:srgbClr val="FFFFFF"/>
            </a:solidFill>
            <a:prstDash val="solid"/>
            <a:miter lim="800000"/>
          </a:ln>
          <a:effectLst/>
        </p:spPr>
        <p:txBody>
          <a:bodyPr lIns="324000" tIns="324000" rIns="324000" bIns="324000" rtlCol="0" anchor="ctr">
            <a:noAutofit/>
          </a:bodyPr>
          <a:lstStyle/>
          <a:p>
            <a:pPr marL="0" marR="0" lvl="0" indent="0" defTabSz="554492" eaLnBrk="1" fontAlgn="auto" latinLnBrk="0" hangingPunct="1">
              <a:lnSpc>
                <a:spcPct val="100000"/>
              </a:lnSpc>
              <a:spcBef>
                <a:spcPts val="80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Montserrat Medium" pitchFamily="2" charset="77"/>
                <a:ea typeface="+mn-ea"/>
                <a:cs typeface="+mn-cs"/>
              </a:rPr>
              <a:t>Info-Tech Insight</a:t>
            </a:r>
          </a:p>
          <a:p>
            <a:pPr marL="0" marR="0" lvl="0" indent="0" defTabSz="554492" eaLnBrk="1" fontAlgn="auto" latinLnBrk="0" hangingPunct="1">
              <a:lnSpc>
                <a:spcPct val="150000"/>
              </a:lnSpc>
              <a:spcBef>
                <a:spcPts val="80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If you are looking to change the way your users are doing business with you, </a:t>
            </a:r>
            <a:r>
              <a:rPr lang="en-US" sz="1400" kern="0" dirty="0">
                <a:solidFill>
                  <a:srgbClr val="FFFFFF"/>
                </a:solidFill>
                <a:latin typeface="Roboto Condensed Light" panose="02000000000000000000" pitchFamily="2" charset="0"/>
                <a:ea typeface="Roboto Condensed Light" panose="02000000000000000000" pitchFamily="2" charset="0"/>
              </a:rPr>
              <a:t>you have to find a way to make your preferred experience the preferred method of interaction for the user, too. They won’t adopt a painful or difficult process just to make technicians happy. </a:t>
            </a:r>
            <a:endParaRPr kumimoji="0" lang="en-US" sz="1400" b="0" i="0" u="none" strike="noStrike" kern="0" cap="none" spc="0" normalizeH="0" baseline="0" noProof="0" dirty="0">
              <a:ln>
                <a:noFill/>
              </a:ln>
              <a:solidFill>
                <a:srgbClr val="FFFFFF"/>
              </a:solidFill>
              <a:effectLst/>
              <a:uLnTx/>
              <a:uFillTx/>
              <a:latin typeface="Roboto Condensed Light" panose="02000000000000000000" pitchFamily="2" charset="0"/>
              <a:ea typeface="Roboto Condensed Light" panose="02000000000000000000" pitchFamily="2" charset="0"/>
              <a:cs typeface="+mn-cs"/>
            </a:endParaRPr>
          </a:p>
        </p:txBody>
      </p:sp>
    </p:spTree>
    <p:extLst>
      <p:ext uri="{BB962C8B-B14F-4D97-AF65-F5344CB8AC3E}">
        <p14:creationId xmlns:p14="http://schemas.microsoft.com/office/powerpoint/2010/main" val="3839635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75A35FB7-7838-4C9A-83DE-5DE986B79ACF}"/>
              </a:ext>
            </a:extLst>
          </p:cNvPr>
          <p:cNvSpPr/>
          <p:nvPr/>
        </p:nvSpPr>
        <p:spPr>
          <a:xfrm>
            <a:off x="6606812" y="2216444"/>
            <a:ext cx="4554000" cy="422752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p>
        </p:txBody>
      </p:sp>
      <p:sp>
        <p:nvSpPr>
          <p:cNvPr id="24" name="Rectangle: Rounded Corners 23">
            <a:extLst>
              <a:ext uri="{FF2B5EF4-FFF2-40B4-BE49-F238E27FC236}">
                <a16:creationId xmlns:a16="http://schemas.microsoft.com/office/drawing/2014/main" id="{28C38D23-ECDC-47D3-8E84-CF6347CE5B75}"/>
              </a:ext>
            </a:extLst>
          </p:cNvPr>
          <p:cNvSpPr/>
          <p:nvPr/>
        </p:nvSpPr>
        <p:spPr>
          <a:xfrm>
            <a:off x="1065971" y="2216444"/>
            <a:ext cx="4554000" cy="423515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712"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840"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Chevron 21">
            <a:extLst>
              <a:ext uri="{FF2B5EF4-FFF2-40B4-BE49-F238E27FC236}">
                <a16:creationId xmlns:a16="http://schemas.microsoft.com/office/drawing/2014/main" id="{78BAEA5B-153C-AD4A-ADAD-46DC67630261}"/>
              </a:ext>
            </a:extLst>
          </p:cNvPr>
          <p:cNvSpPr/>
          <p:nvPr/>
        </p:nvSpPr>
        <p:spPr>
          <a:xfrm>
            <a:off x="1593086" y="1579331"/>
            <a:ext cx="3348000" cy="484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265059" y="1579331"/>
            <a:ext cx="3348000" cy="48403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chemeClr val="tx1"/>
              </a:solidFill>
              <a:latin typeface="Arial" panose="020B060402020202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97"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2"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411635"/>
            <a:ext cx="0" cy="379735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5" name="Freeform 731">
            <a:extLst>
              <a:ext uri="{FF2B5EF4-FFF2-40B4-BE49-F238E27FC236}">
                <a16:creationId xmlns:a16="http://schemas.microsoft.com/office/drawing/2014/main" id="{E9B6C172-69A2-D449-A233-CEE02D505C22}"/>
              </a:ext>
            </a:extLst>
          </p:cNvPr>
          <p:cNvSpPr>
            <a:spLocks noChangeArrowheads="1"/>
          </p:cNvSpPr>
          <p:nvPr/>
        </p:nvSpPr>
        <p:spPr bwMode="auto">
          <a:xfrm>
            <a:off x="6828836" y="5667387"/>
            <a:ext cx="307985" cy="323385"/>
          </a:xfrm>
          <a:custGeom>
            <a:avLst/>
            <a:gdLst/>
            <a:ahLst/>
            <a:cxnLst/>
            <a:rect l="0" t="0" r="r" b="b"/>
            <a:pathLst>
              <a:path w="284882" h="299678">
                <a:moveTo>
                  <a:pt x="261064" y="203200"/>
                </a:moveTo>
                <a:cubicBezTo>
                  <a:pt x="263629" y="203200"/>
                  <a:pt x="265827" y="205032"/>
                  <a:pt x="265827" y="207596"/>
                </a:cubicBezTo>
                <a:cubicBezTo>
                  <a:pt x="265827" y="210161"/>
                  <a:pt x="263629" y="212359"/>
                  <a:pt x="261064" y="212359"/>
                </a:cubicBezTo>
                <a:cubicBezTo>
                  <a:pt x="258500" y="212359"/>
                  <a:pt x="256668" y="210161"/>
                  <a:pt x="256668" y="207596"/>
                </a:cubicBezTo>
                <a:cubicBezTo>
                  <a:pt x="256668" y="205032"/>
                  <a:pt x="258500" y="203200"/>
                  <a:pt x="261064" y="203200"/>
                </a:cubicBezTo>
                <a:close/>
                <a:moveTo>
                  <a:pt x="39499" y="80817"/>
                </a:moveTo>
                <a:cubicBezTo>
                  <a:pt x="41662" y="79375"/>
                  <a:pt x="44545" y="80096"/>
                  <a:pt x="45626" y="82259"/>
                </a:cubicBezTo>
                <a:cubicBezTo>
                  <a:pt x="47068" y="84423"/>
                  <a:pt x="45987" y="87307"/>
                  <a:pt x="44185" y="88389"/>
                </a:cubicBezTo>
                <a:lnTo>
                  <a:pt x="13549" y="106056"/>
                </a:lnTo>
                <a:cubicBezTo>
                  <a:pt x="11387" y="107138"/>
                  <a:pt x="9945" y="109301"/>
                  <a:pt x="9224" y="111465"/>
                </a:cubicBezTo>
                <a:cubicBezTo>
                  <a:pt x="8503" y="113989"/>
                  <a:pt x="9224" y="116512"/>
                  <a:pt x="10305" y="118315"/>
                </a:cubicBezTo>
                <a:lnTo>
                  <a:pt x="107258" y="285976"/>
                </a:lnTo>
                <a:cubicBezTo>
                  <a:pt x="109781" y="290303"/>
                  <a:pt x="115187" y="292106"/>
                  <a:pt x="119512" y="289582"/>
                </a:cubicBezTo>
                <a:lnTo>
                  <a:pt x="199886" y="243070"/>
                </a:lnTo>
                <a:cubicBezTo>
                  <a:pt x="202048" y="241988"/>
                  <a:pt x="204571" y="242349"/>
                  <a:pt x="206013" y="244512"/>
                </a:cubicBezTo>
                <a:cubicBezTo>
                  <a:pt x="207094" y="246675"/>
                  <a:pt x="206373" y="249560"/>
                  <a:pt x="204571" y="251002"/>
                </a:cubicBezTo>
                <a:lnTo>
                  <a:pt x="123837" y="297154"/>
                </a:lnTo>
                <a:cubicBezTo>
                  <a:pt x="120954" y="298957"/>
                  <a:pt x="118071" y="299678"/>
                  <a:pt x="114827" y="299678"/>
                </a:cubicBezTo>
                <a:cubicBezTo>
                  <a:pt x="113385" y="299678"/>
                  <a:pt x="111583" y="299317"/>
                  <a:pt x="110142" y="298957"/>
                </a:cubicBezTo>
                <a:cubicBezTo>
                  <a:pt x="105456" y="297875"/>
                  <a:pt x="101491" y="294630"/>
                  <a:pt x="99329" y="290664"/>
                </a:cubicBezTo>
                <a:lnTo>
                  <a:pt x="2376" y="123003"/>
                </a:lnTo>
                <a:cubicBezTo>
                  <a:pt x="-147" y="118676"/>
                  <a:pt x="-507" y="113989"/>
                  <a:pt x="574" y="109301"/>
                </a:cubicBezTo>
                <a:cubicBezTo>
                  <a:pt x="2016" y="104614"/>
                  <a:pt x="4899" y="100648"/>
                  <a:pt x="9224" y="98124"/>
                </a:cubicBezTo>
                <a:lnTo>
                  <a:pt x="39499" y="80817"/>
                </a:lnTo>
                <a:close/>
                <a:moveTo>
                  <a:pt x="197930" y="67536"/>
                </a:moveTo>
                <a:cubicBezTo>
                  <a:pt x="188279" y="73625"/>
                  <a:pt x="153248" y="98696"/>
                  <a:pt x="153248" y="123409"/>
                </a:cubicBezTo>
                <a:cubicBezTo>
                  <a:pt x="153248" y="135586"/>
                  <a:pt x="162900" y="145614"/>
                  <a:pt x="175053" y="145614"/>
                </a:cubicBezTo>
                <a:cubicBezTo>
                  <a:pt x="182917" y="145614"/>
                  <a:pt x="190066" y="141316"/>
                  <a:pt x="193998" y="134869"/>
                </a:cubicBezTo>
                <a:cubicBezTo>
                  <a:pt x="194713" y="133079"/>
                  <a:pt x="196500" y="132362"/>
                  <a:pt x="197930" y="132362"/>
                </a:cubicBezTo>
                <a:cubicBezTo>
                  <a:pt x="199360" y="132362"/>
                  <a:pt x="201147" y="133079"/>
                  <a:pt x="201862" y="134869"/>
                </a:cubicBezTo>
                <a:cubicBezTo>
                  <a:pt x="205794" y="141316"/>
                  <a:pt x="212943" y="145614"/>
                  <a:pt x="220807" y="145614"/>
                </a:cubicBezTo>
                <a:cubicBezTo>
                  <a:pt x="232960" y="145614"/>
                  <a:pt x="242611" y="135586"/>
                  <a:pt x="242611" y="123409"/>
                </a:cubicBezTo>
                <a:cubicBezTo>
                  <a:pt x="242611" y="98696"/>
                  <a:pt x="207581" y="73625"/>
                  <a:pt x="197930" y="67536"/>
                </a:cubicBezTo>
                <a:close/>
                <a:moveTo>
                  <a:pt x="195428" y="58224"/>
                </a:moveTo>
                <a:cubicBezTo>
                  <a:pt x="196857" y="57150"/>
                  <a:pt x="198645" y="57150"/>
                  <a:pt x="200074" y="58224"/>
                </a:cubicBezTo>
                <a:cubicBezTo>
                  <a:pt x="202219" y="59299"/>
                  <a:pt x="251547" y="90100"/>
                  <a:pt x="251547" y="123409"/>
                </a:cubicBezTo>
                <a:cubicBezTo>
                  <a:pt x="251547" y="140600"/>
                  <a:pt x="237607" y="154568"/>
                  <a:pt x="220807" y="154568"/>
                </a:cubicBezTo>
                <a:cubicBezTo>
                  <a:pt x="214015" y="154568"/>
                  <a:pt x="207581" y="152419"/>
                  <a:pt x="202219" y="148479"/>
                </a:cubicBezTo>
                <a:lnTo>
                  <a:pt x="202219" y="165313"/>
                </a:lnTo>
                <a:lnTo>
                  <a:pt x="205436" y="165313"/>
                </a:lnTo>
                <a:cubicBezTo>
                  <a:pt x="207938" y="165313"/>
                  <a:pt x="210083" y="167462"/>
                  <a:pt x="210083" y="169969"/>
                </a:cubicBezTo>
                <a:cubicBezTo>
                  <a:pt x="210083" y="172476"/>
                  <a:pt x="207938" y="174267"/>
                  <a:pt x="205436" y="174267"/>
                </a:cubicBezTo>
                <a:lnTo>
                  <a:pt x="190423" y="174267"/>
                </a:lnTo>
                <a:cubicBezTo>
                  <a:pt x="187564" y="174267"/>
                  <a:pt x="185776" y="172476"/>
                  <a:pt x="185776" y="169969"/>
                </a:cubicBezTo>
                <a:cubicBezTo>
                  <a:pt x="185776" y="167462"/>
                  <a:pt x="187564" y="165313"/>
                  <a:pt x="190423" y="165313"/>
                </a:cubicBezTo>
                <a:lnTo>
                  <a:pt x="193283" y="165313"/>
                </a:lnTo>
                <a:lnTo>
                  <a:pt x="193283" y="148479"/>
                </a:lnTo>
                <a:cubicBezTo>
                  <a:pt x="188279" y="152419"/>
                  <a:pt x="181487" y="154568"/>
                  <a:pt x="175053" y="154568"/>
                </a:cubicBezTo>
                <a:cubicBezTo>
                  <a:pt x="157895" y="154568"/>
                  <a:pt x="143955" y="140600"/>
                  <a:pt x="143955" y="123409"/>
                </a:cubicBezTo>
                <a:cubicBezTo>
                  <a:pt x="143955" y="90100"/>
                  <a:pt x="193283" y="59299"/>
                  <a:pt x="195428" y="58224"/>
                </a:cubicBezTo>
                <a:close/>
                <a:moveTo>
                  <a:pt x="95743" y="32470"/>
                </a:moveTo>
                <a:cubicBezTo>
                  <a:pt x="97890" y="31750"/>
                  <a:pt x="100395" y="33549"/>
                  <a:pt x="101111" y="35709"/>
                </a:cubicBezTo>
                <a:cubicBezTo>
                  <a:pt x="101469" y="38228"/>
                  <a:pt x="100037" y="40747"/>
                  <a:pt x="97890" y="41107"/>
                </a:cubicBezTo>
                <a:lnTo>
                  <a:pt x="66397" y="49745"/>
                </a:lnTo>
                <a:cubicBezTo>
                  <a:pt x="63892" y="50105"/>
                  <a:pt x="62103" y="51904"/>
                  <a:pt x="61029" y="53704"/>
                </a:cubicBezTo>
                <a:cubicBezTo>
                  <a:pt x="59955" y="55863"/>
                  <a:pt x="59598" y="58382"/>
                  <a:pt x="59955" y="60902"/>
                </a:cubicBezTo>
                <a:lnTo>
                  <a:pt x="109700" y="247330"/>
                </a:lnTo>
                <a:cubicBezTo>
                  <a:pt x="111132" y="252368"/>
                  <a:pt x="115784" y="255248"/>
                  <a:pt x="120794" y="253808"/>
                </a:cubicBezTo>
                <a:lnTo>
                  <a:pt x="167676" y="241571"/>
                </a:lnTo>
                <a:cubicBezTo>
                  <a:pt x="169823" y="240852"/>
                  <a:pt x="172328" y="241931"/>
                  <a:pt x="173044" y="244451"/>
                </a:cubicBezTo>
                <a:cubicBezTo>
                  <a:pt x="173760" y="246970"/>
                  <a:pt x="172328" y="249489"/>
                  <a:pt x="169823" y="249849"/>
                </a:cubicBezTo>
                <a:lnTo>
                  <a:pt x="122942" y="262446"/>
                </a:lnTo>
                <a:cubicBezTo>
                  <a:pt x="121510" y="262805"/>
                  <a:pt x="120079" y="263165"/>
                  <a:pt x="118647" y="263165"/>
                </a:cubicBezTo>
                <a:cubicBezTo>
                  <a:pt x="110416" y="263165"/>
                  <a:pt x="103258" y="257767"/>
                  <a:pt x="101111" y="249849"/>
                </a:cubicBezTo>
                <a:lnTo>
                  <a:pt x="51366" y="63061"/>
                </a:lnTo>
                <a:cubicBezTo>
                  <a:pt x="50293" y="58382"/>
                  <a:pt x="50651" y="53704"/>
                  <a:pt x="53156" y="49385"/>
                </a:cubicBezTo>
                <a:cubicBezTo>
                  <a:pt x="55661" y="45066"/>
                  <a:pt x="59598" y="42187"/>
                  <a:pt x="63892" y="41107"/>
                </a:cubicBezTo>
                <a:lnTo>
                  <a:pt x="95743" y="32470"/>
                </a:lnTo>
                <a:close/>
                <a:moveTo>
                  <a:pt x="135651" y="19050"/>
                </a:moveTo>
                <a:cubicBezTo>
                  <a:pt x="138215" y="19050"/>
                  <a:pt x="140413" y="20881"/>
                  <a:pt x="140413" y="23446"/>
                </a:cubicBezTo>
                <a:cubicBezTo>
                  <a:pt x="140413" y="26010"/>
                  <a:pt x="138215" y="28208"/>
                  <a:pt x="135651" y="28208"/>
                </a:cubicBezTo>
                <a:cubicBezTo>
                  <a:pt x="133453" y="28208"/>
                  <a:pt x="131255" y="26010"/>
                  <a:pt x="131255" y="23446"/>
                </a:cubicBezTo>
                <a:cubicBezTo>
                  <a:pt x="131255" y="20881"/>
                  <a:pt x="133453" y="19050"/>
                  <a:pt x="135651" y="19050"/>
                </a:cubicBezTo>
                <a:close/>
                <a:moveTo>
                  <a:pt x="131840" y="9006"/>
                </a:moveTo>
                <a:cubicBezTo>
                  <a:pt x="126787" y="9006"/>
                  <a:pt x="122816" y="13328"/>
                  <a:pt x="122816" y="18372"/>
                </a:cubicBezTo>
                <a:lnTo>
                  <a:pt x="122816" y="211816"/>
                </a:lnTo>
                <a:cubicBezTo>
                  <a:pt x="122816" y="216860"/>
                  <a:pt x="126787" y="220822"/>
                  <a:pt x="131840" y="220822"/>
                </a:cubicBezTo>
                <a:lnTo>
                  <a:pt x="266835" y="220822"/>
                </a:lnTo>
                <a:cubicBezTo>
                  <a:pt x="271888" y="220822"/>
                  <a:pt x="275859" y="216860"/>
                  <a:pt x="275859" y="211816"/>
                </a:cubicBezTo>
                <a:lnTo>
                  <a:pt x="275859" y="18372"/>
                </a:lnTo>
                <a:cubicBezTo>
                  <a:pt x="275859" y="13328"/>
                  <a:pt x="271888" y="9006"/>
                  <a:pt x="266835" y="9006"/>
                </a:cubicBezTo>
                <a:lnTo>
                  <a:pt x="131840" y="9006"/>
                </a:lnTo>
                <a:close/>
                <a:moveTo>
                  <a:pt x="131840" y="0"/>
                </a:moveTo>
                <a:lnTo>
                  <a:pt x="266835" y="0"/>
                </a:lnTo>
                <a:cubicBezTo>
                  <a:pt x="276941" y="0"/>
                  <a:pt x="284882" y="8285"/>
                  <a:pt x="284882" y="18372"/>
                </a:cubicBezTo>
                <a:lnTo>
                  <a:pt x="284882" y="211816"/>
                </a:lnTo>
                <a:cubicBezTo>
                  <a:pt x="284882" y="221543"/>
                  <a:pt x="276941" y="229828"/>
                  <a:pt x="266835" y="229828"/>
                </a:cubicBezTo>
                <a:lnTo>
                  <a:pt x="131840" y="229828"/>
                </a:lnTo>
                <a:cubicBezTo>
                  <a:pt x="121734" y="229828"/>
                  <a:pt x="113793" y="221543"/>
                  <a:pt x="113793" y="211816"/>
                </a:cubicBezTo>
                <a:lnTo>
                  <a:pt x="113793" y="18372"/>
                </a:lnTo>
                <a:cubicBezTo>
                  <a:pt x="113793" y="8285"/>
                  <a:pt x="121734" y="0"/>
                  <a:pt x="131840" y="0"/>
                </a:cubicBezTo>
                <a:close/>
              </a:path>
            </a:pathLst>
          </a:custGeom>
          <a:solidFill>
            <a:schemeClr val="bg1"/>
          </a:solidFill>
          <a:ln>
            <a:noFill/>
          </a:ln>
          <a:effectLst/>
        </p:spPr>
        <p:txBody>
          <a:bodyPr anchor="ctr"/>
          <a:lstStyle/>
          <a:p>
            <a:pPr>
              <a:lnSpc>
                <a:spcPct val="110000"/>
              </a:lnSpc>
            </a:pPr>
            <a:endParaRPr lang="en-US" sz="900" dirty="0">
              <a:solidFill>
                <a:srgbClr val="000000"/>
              </a:solidFill>
              <a:latin typeface="Arial" panose="020B0604020202020204" pitchFamily="34" charset="0"/>
            </a:endParaRPr>
          </a:p>
        </p:txBody>
      </p: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468723" y="2262032"/>
            <a:ext cx="4169353" cy="3923889"/>
          </a:xfrm>
          <a:prstGeom prst="rect">
            <a:avLst/>
          </a:prstGeom>
        </p:spPr>
        <p:txBody>
          <a:bodyPr vert="horz" wrap="square" lIns="45714" tIns="22857" rIns="45714" bIns="22857" rtlCol="0" anchor="t" anchorCtr="0">
            <a:spAutoFit/>
          </a:bodyPr>
          <a:lstStyle>
            <a:defPPr>
              <a:defRPr lang="en-US"/>
            </a:defPPr>
            <a:lvl1pPr marL="350838" indent="-171450" defTabSz="1087636">
              <a:lnSpc>
                <a:spcPct val="120000"/>
              </a:lnSpc>
              <a:spcBef>
                <a:spcPts val="200"/>
              </a:spcBef>
              <a:buFont typeface="Arial" panose="020B0604020202020204" pitchFamily="34" charset="0"/>
              <a:buChar char="•"/>
              <a:defRPr sz="1100">
                <a:solidFill>
                  <a:schemeClr val="tx2"/>
                </a:solidFill>
                <a:effectLst/>
                <a:latin typeface="Roboto Light" panose="02000000000000000000" pitchFamily="2" charset="0"/>
                <a:ea typeface="Roboto Light" panose="02000000000000000000" pitchFamily="2" charset="0"/>
                <a:cs typeface="Arial" panose="020B0604020202020204" pitchFamily="34" charset="0"/>
              </a:defRPr>
            </a:lvl1pPr>
            <a:lvl2pPr marL="350838" lvl="1" indent="-171450" defTabSz="1087636">
              <a:lnSpc>
                <a:spcPct val="130000"/>
              </a:lnSpc>
              <a:spcBef>
                <a:spcPts val="200"/>
              </a:spcBef>
              <a:buFont typeface="Arial" panose="020B0604020202020204" pitchFamily="34" charset="0"/>
              <a:buChar char="•"/>
              <a:tabLst>
                <a:tab pos="2425700" algn="l"/>
              </a:tabLst>
              <a:defRPr sz="1100">
                <a:effectLst/>
                <a:latin typeface="Roboto Light" panose="02000000000000000000" pitchFamily="2" charset="0"/>
                <a:ea typeface="Roboto Light" panose="02000000000000000000" pitchFamily="2" charset="0"/>
                <a:cs typeface="Arial" panose="020B0604020202020204" pitchFamily="34" charset="0"/>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lvl="1"/>
            <a:r>
              <a:rPr lang="en-US" sz="1050" dirty="0"/>
              <a:t>Application </a:t>
            </a:r>
            <a:r>
              <a:rPr lang="en-CA" sz="1050" dirty="0"/>
              <a:t>lifecycle management to manage through all </a:t>
            </a:r>
            <a:br>
              <a:rPr lang="en-CA" sz="1050" dirty="0"/>
            </a:br>
            <a:r>
              <a:rPr lang="en-CA" sz="1050" dirty="0"/>
              <a:t>stages of plan, build, test, deploy, and maintain.*</a:t>
            </a:r>
          </a:p>
          <a:p>
            <a:pPr lvl="1"/>
            <a:r>
              <a:rPr lang="en-CA" sz="1050" dirty="0"/>
              <a:t>Dynamic roadmap to visually represent dependencies and progress.*</a:t>
            </a:r>
          </a:p>
          <a:p>
            <a:pPr lvl="1"/>
            <a:r>
              <a:rPr lang="en-CA" sz="1050" dirty="0"/>
              <a:t>Test management to document user testing criteria and progress.</a:t>
            </a:r>
          </a:p>
          <a:p>
            <a:pPr lvl="1"/>
            <a:r>
              <a:rPr lang="en-CA" sz="1050" dirty="0"/>
              <a:t>Automated testing framework.</a:t>
            </a:r>
          </a:p>
          <a:p>
            <a:pPr lvl="1"/>
            <a:r>
              <a:rPr lang="en-CA" sz="1050" dirty="0"/>
              <a:t>Application portfolio management to manage costs, risks, and health assessment and ensure business alignment.</a:t>
            </a:r>
          </a:p>
          <a:p>
            <a:pPr lvl="1"/>
            <a:r>
              <a:rPr lang="en-CA" sz="1050" dirty="0"/>
              <a:t>DevOps source code management and deployment automation.</a:t>
            </a:r>
          </a:p>
          <a:p>
            <a:pPr lvl="1"/>
            <a:r>
              <a:rPr lang="en-CA" sz="1050" dirty="0"/>
              <a:t>Innovation management to collect and evaluate suggestions for development/implementation.</a:t>
            </a:r>
          </a:p>
          <a:p>
            <a:pPr lvl="1"/>
            <a:r>
              <a:rPr lang="en-CA" sz="1050" dirty="0"/>
              <a:t>Known error database.</a:t>
            </a:r>
          </a:p>
          <a:p>
            <a:pPr lvl="1"/>
            <a:r>
              <a:rPr lang="en-CA" sz="1050" dirty="0"/>
              <a:t>Timecards to record time worked on projects.</a:t>
            </a:r>
          </a:p>
          <a:p>
            <a:pPr lvl="1"/>
            <a:r>
              <a:rPr lang="en-CA" sz="1050" dirty="0"/>
              <a:t>Performance management data aggregation and analysis.</a:t>
            </a:r>
          </a:p>
          <a:p>
            <a:pPr lvl="1"/>
            <a:r>
              <a:rPr lang="en-CA" sz="1050" dirty="0"/>
              <a:t>Link development work to incidents and change requests to increase.</a:t>
            </a:r>
          </a:p>
        </p:txBody>
      </p:sp>
      <p:sp>
        <p:nvSpPr>
          <p:cNvPr id="58" name="TextBox 57">
            <a:extLst>
              <a:ext uri="{FF2B5EF4-FFF2-40B4-BE49-F238E27FC236}">
                <a16:creationId xmlns:a16="http://schemas.microsoft.com/office/drawing/2014/main" id="{4CBF6C0E-7DE5-FC41-8940-644E34B76DE8}"/>
              </a:ext>
            </a:extLst>
          </p:cNvPr>
          <p:cNvSpPr txBox="1"/>
          <p:nvPr/>
        </p:nvSpPr>
        <p:spPr>
          <a:xfrm>
            <a:off x="1744505" y="1625570"/>
            <a:ext cx="3121367" cy="346120"/>
          </a:xfrm>
          <a:prstGeom prst="rect">
            <a:avLst/>
          </a:prstGeom>
          <a:noFill/>
        </p:spPr>
        <p:txBody>
          <a:bodyPr wrap="none" rtlCol="0" anchor="ctr" anchorCtr="0">
            <a:spAutoFit/>
          </a:bodyPr>
          <a:lstStyle/>
          <a:p>
            <a:pPr algn="ctr">
              <a:lnSpc>
                <a:spcPct val="110000"/>
              </a:lnSpc>
            </a:pPr>
            <a:r>
              <a:rPr lang="en-US" sz="1600" b="1" dirty="0">
                <a:solidFill>
                  <a:schemeClr val="bg1"/>
                </a:solidFill>
                <a:latin typeface="Montserrat SemiBold" pitchFamily="2" charset="77"/>
                <a:ea typeface="League Spartan" charset="0"/>
                <a:cs typeface="Poppins" pitchFamily="2" charset="77"/>
              </a:rPr>
              <a:t>Development Management</a:t>
            </a:r>
          </a:p>
        </p:txBody>
      </p:sp>
      <p:sp>
        <p:nvSpPr>
          <p:cNvPr id="59" name="TextBox 58">
            <a:extLst>
              <a:ext uri="{FF2B5EF4-FFF2-40B4-BE49-F238E27FC236}">
                <a16:creationId xmlns:a16="http://schemas.microsoft.com/office/drawing/2014/main" id="{3725B544-4E10-B54E-822C-7EEA5EF1AADA}"/>
              </a:ext>
            </a:extLst>
          </p:cNvPr>
          <p:cNvSpPr txBox="1"/>
          <p:nvPr/>
        </p:nvSpPr>
        <p:spPr>
          <a:xfrm>
            <a:off x="7722219" y="1625570"/>
            <a:ext cx="2433680" cy="346120"/>
          </a:xfrm>
          <a:prstGeom prst="rect">
            <a:avLst/>
          </a:prstGeom>
          <a:noFill/>
        </p:spPr>
        <p:txBody>
          <a:bodyPr wrap="none" rtlCol="0" anchor="ctr" anchorCtr="0">
            <a:spAutoFit/>
          </a:bodyPr>
          <a:lstStyle/>
          <a:p>
            <a:pPr algn="ctr">
              <a:lnSpc>
                <a:spcPct val="110000"/>
              </a:lnSpc>
            </a:pPr>
            <a:r>
              <a:rPr lang="en-US" sz="1600" b="1" dirty="0">
                <a:solidFill>
                  <a:schemeClr val="bg1"/>
                </a:solidFill>
                <a:latin typeface="Montserrat SemiBold" pitchFamily="2" charset="77"/>
                <a:ea typeface="League Spartan" charset="0"/>
                <a:cs typeface="Poppins" pitchFamily="2" charset="77"/>
              </a:rPr>
              <a:t>Project Management</a:t>
            </a:r>
          </a:p>
        </p:txBody>
      </p:sp>
      <p:sp>
        <p:nvSpPr>
          <p:cNvPr id="25" name="Title 24">
            <a:extLst>
              <a:ext uri="{FF2B5EF4-FFF2-40B4-BE49-F238E27FC236}">
                <a16:creationId xmlns:a16="http://schemas.microsoft.com/office/drawing/2014/main" id="{D7C660F2-8772-0845-B803-2778C8B0D541}"/>
              </a:ext>
            </a:extLst>
          </p:cNvPr>
          <p:cNvSpPr>
            <a:spLocks noGrp="1"/>
          </p:cNvSpPr>
          <p:nvPr>
            <p:ph type="title"/>
          </p:nvPr>
        </p:nvSpPr>
        <p:spPr>
          <a:xfrm>
            <a:off x="220717" y="342217"/>
            <a:ext cx="11793483" cy="531668"/>
          </a:xfrm>
        </p:spPr>
        <p:txBody>
          <a:bodyPr>
            <a:normAutofit fontScale="90000"/>
          </a:bodyPr>
          <a:lstStyle/>
          <a:p>
            <a:r>
              <a:rPr lang="en-US" dirty="0"/>
              <a:t>Development and Project Management Features:</a:t>
            </a:r>
          </a:p>
        </p:txBody>
      </p:sp>
      <p:sp>
        <p:nvSpPr>
          <p:cNvPr id="28" name="Text Placeholder 27">
            <a:extLst>
              <a:ext uri="{FF2B5EF4-FFF2-40B4-BE49-F238E27FC236}">
                <a16:creationId xmlns:a16="http://schemas.microsoft.com/office/drawing/2014/main" id="{0BC5341E-47A3-C14D-A481-A560685CF451}"/>
              </a:ext>
            </a:extLst>
          </p:cNvPr>
          <p:cNvSpPr>
            <a:spLocks noGrp="1"/>
          </p:cNvSpPr>
          <p:nvPr>
            <p:ph type="body" sz="quarter" idx="10"/>
          </p:nvPr>
        </p:nvSpPr>
        <p:spPr>
          <a:xfrm>
            <a:off x="368968" y="869109"/>
            <a:ext cx="10879023" cy="580118"/>
          </a:xfrm>
        </p:spPr>
        <p:txBody>
          <a:bodyPr/>
          <a:lstStyle/>
          <a:p>
            <a:r>
              <a:rPr lang="en-US" dirty="0"/>
              <a:t>Determine which features will meet your needs, considering the size and structure of your organization, volume of requests and level of service you are able to employ.</a:t>
            </a:r>
          </a:p>
        </p:txBody>
      </p:sp>
      <p:sp>
        <p:nvSpPr>
          <p:cNvPr id="61" name="Subtitle 2">
            <a:extLst>
              <a:ext uri="{FF2B5EF4-FFF2-40B4-BE49-F238E27FC236}">
                <a16:creationId xmlns:a16="http://schemas.microsoft.com/office/drawing/2014/main" id="{B70267C2-6752-4300-BEC8-EC557987F872}"/>
              </a:ext>
            </a:extLst>
          </p:cNvPr>
          <p:cNvSpPr txBox="1">
            <a:spLocks/>
          </p:cNvSpPr>
          <p:nvPr/>
        </p:nvSpPr>
        <p:spPr>
          <a:xfrm>
            <a:off x="7006616" y="2256234"/>
            <a:ext cx="4075449" cy="3319364"/>
          </a:xfrm>
          <a:prstGeom prst="rect">
            <a:avLst/>
          </a:prstGeom>
        </p:spPr>
        <p:txBody>
          <a:bodyPr vert="horz" wrap="square" lIns="45714" tIns="22857" rIns="45714" bIns="22857" rtlCol="0" anchor="t" anchorCtr="0">
            <a:spAutoFit/>
          </a:bodyPr>
          <a:lstStyle>
            <a:defPPr>
              <a:defRPr lang="en-US"/>
            </a:defPPr>
            <a:lvl1pPr marL="350838" indent="-171450" defTabSz="1087636">
              <a:lnSpc>
                <a:spcPct val="120000"/>
              </a:lnSpc>
              <a:spcBef>
                <a:spcPts val="200"/>
              </a:spcBef>
              <a:buFont typeface="Arial" panose="020B0604020202020204" pitchFamily="34" charset="0"/>
              <a:buChar char="•"/>
              <a:defRPr sz="1100">
                <a:solidFill>
                  <a:schemeClr val="tx2"/>
                </a:solidFill>
                <a:effectLst/>
                <a:latin typeface="Roboto Light" panose="02000000000000000000" pitchFamily="2" charset="0"/>
                <a:ea typeface="Roboto Light" panose="02000000000000000000" pitchFamily="2" charset="0"/>
                <a:cs typeface="Arial" panose="020B0604020202020204" pitchFamily="34" charset="0"/>
              </a:defRPr>
            </a:lvl1pPr>
            <a:lvl2pPr marL="350838" lvl="1" indent="-171450" defTabSz="1087636">
              <a:lnSpc>
                <a:spcPct val="130000"/>
              </a:lnSpc>
              <a:spcBef>
                <a:spcPts val="200"/>
              </a:spcBef>
              <a:buFont typeface="Arial" panose="020B0604020202020204" pitchFamily="34" charset="0"/>
              <a:buChar char="•"/>
              <a:tabLst>
                <a:tab pos="2425700" algn="l"/>
              </a:tabLst>
              <a:defRPr sz="1100">
                <a:effectLst/>
                <a:latin typeface="Roboto Light" panose="02000000000000000000" pitchFamily="2" charset="0"/>
                <a:ea typeface="Roboto Light" panose="02000000000000000000" pitchFamily="2" charset="0"/>
                <a:cs typeface="Arial" panose="020B0604020202020204" pitchFamily="34" charset="0"/>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lvl="1"/>
            <a:r>
              <a:rPr lang="en-CA" sz="1050" dirty="0"/>
              <a:t>Portfolio management to gain visibility into multiple projects.*</a:t>
            </a:r>
          </a:p>
          <a:p>
            <a:pPr lvl="1"/>
            <a:r>
              <a:rPr lang="en-CA" sz="1050" dirty="0"/>
              <a:t>Ability to request projects.*</a:t>
            </a:r>
          </a:p>
          <a:p>
            <a:pPr lvl="1"/>
            <a:r>
              <a:rPr lang="en-US" sz="1050" dirty="0"/>
              <a:t>Resource management to manage capacity of project resources and quickly analyze technician/analyst workload.</a:t>
            </a:r>
          </a:p>
          <a:p>
            <a:pPr lvl="1"/>
            <a:r>
              <a:rPr lang="en-CA" sz="1050" dirty="0"/>
              <a:t>Visual task board (Kanban, Gantt) to quickly assign and update tasks,  manage workload, and add status.</a:t>
            </a:r>
          </a:p>
          <a:p>
            <a:pPr lvl="1"/>
            <a:r>
              <a:rPr lang="en-CA" sz="1050" dirty="0"/>
              <a:t>Project worker view to view assigned tasks and update status.</a:t>
            </a:r>
          </a:p>
          <a:p>
            <a:pPr lvl="1"/>
            <a:r>
              <a:rPr lang="en-CA" sz="1050" dirty="0"/>
              <a:t>Supports Agile and Waterfall methodologies.</a:t>
            </a:r>
          </a:p>
          <a:p>
            <a:pPr lvl="1"/>
            <a:r>
              <a:rPr lang="en-CA" sz="1050" dirty="0"/>
              <a:t>Includes dashboards for project analytics.</a:t>
            </a:r>
          </a:p>
          <a:p>
            <a:pPr lvl="1"/>
            <a:r>
              <a:rPr lang="en-CA" sz="1050" dirty="0"/>
              <a:t>Document storage and collaboration.</a:t>
            </a:r>
          </a:p>
          <a:p>
            <a:pPr lvl="1"/>
            <a:r>
              <a:rPr lang="en-CA" sz="1050" dirty="0"/>
              <a:t>Mobile functionality.</a:t>
            </a:r>
          </a:p>
          <a:p>
            <a:pPr lvl="1"/>
            <a:endParaRPr lang="en-CA" sz="1050" dirty="0"/>
          </a:p>
          <a:p>
            <a:pPr lvl="1"/>
            <a:endParaRPr lang="en-CA" sz="1050" dirty="0"/>
          </a:p>
          <a:p>
            <a:pPr lvl="1"/>
            <a:endParaRPr lang="en-CA" sz="1050" dirty="0"/>
          </a:p>
        </p:txBody>
      </p:sp>
      <p:pic>
        <p:nvPicPr>
          <p:cNvPr id="30" name="Picture 29">
            <a:extLst>
              <a:ext uri="{FF2B5EF4-FFF2-40B4-BE49-F238E27FC236}">
                <a16:creationId xmlns:a16="http://schemas.microsoft.com/office/drawing/2014/main" id="{F28EEC09-5B2F-47BE-9E4A-A7563D5DF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4" y="1511614"/>
            <a:ext cx="635000" cy="635000"/>
          </a:xfrm>
          <a:prstGeom prst="rect">
            <a:avLst/>
          </a:prstGeom>
        </p:spPr>
      </p:pic>
      <p:grpSp>
        <p:nvGrpSpPr>
          <p:cNvPr id="31" name="Group 30">
            <a:extLst>
              <a:ext uri="{FF2B5EF4-FFF2-40B4-BE49-F238E27FC236}">
                <a16:creationId xmlns:a16="http://schemas.microsoft.com/office/drawing/2014/main" id="{9F2F7637-D40B-4568-B02C-0C7F684E0064}"/>
              </a:ext>
            </a:extLst>
          </p:cNvPr>
          <p:cNvGrpSpPr/>
          <p:nvPr/>
        </p:nvGrpSpPr>
        <p:grpSpPr>
          <a:xfrm>
            <a:off x="7006616" y="5496469"/>
            <a:ext cx="3920295" cy="424933"/>
            <a:chOff x="392776" y="5853034"/>
            <a:chExt cx="2586008" cy="337543"/>
          </a:xfrm>
        </p:grpSpPr>
        <p:sp>
          <p:nvSpPr>
            <p:cNvPr id="33" name="Rectangle 32">
              <a:extLst>
                <a:ext uri="{FF2B5EF4-FFF2-40B4-BE49-F238E27FC236}">
                  <a16:creationId xmlns:a16="http://schemas.microsoft.com/office/drawing/2014/main" id="{BC36959C-C2DE-401C-B6EF-0EA77C34D43A}"/>
                </a:ext>
              </a:extLst>
            </p:cNvPr>
            <p:cNvSpPr/>
            <p:nvPr/>
          </p:nvSpPr>
          <p:spPr>
            <a:xfrm>
              <a:off x="673092" y="5854067"/>
              <a:ext cx="2305692" cy="336510"/>
            </a:xfrm>
            <a:prstGeom prst="rect">
              <a:avLst/>
            </a:prstGeom>
            <a:solidFill>
              <a:srgbClr val="299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800"/>
                </a:spcBef>
              </a:pPr>
              <a:r>
                <a:rPr lang="en-US" sz="1200" b="0" i="0" u="none" strike="noStrike" dirty="0">
                  <a:solidFill>
                    <a:schemeClr val="bg1"/>
                  </a:solidFill>
                  <a:effectLst/>
                  <a:latin typeface="Roboto Condensed Light" panose="02000000000000000000" pitchFamily="2" charset="0"/>
                  <a:ea typeface="Roboto Condensed Light" panose="02000000000000000000" pitchFamily="2" charset="0"/>
                </a:rPr>
                <a:t>If the PM module isn’t good enough, download Info-Tech’s </a:t>
              </a:r>
              <a:r>
                <a:rPr lang="en-US" sz="1200" b="0" i="1" u="none" strike="noStrike" dirty="0">
                  <a:solidFill>
                    <a:schemeClr val="bg1"/>
                  </a:solidFill>
                  <a:effectLst/>
                  <a:latin typeface="Roboto Condensed Light" panose="02000000000000000000" pitchFamily="2" charset="0"/>
                  <a:ea typeface="Roboto Condensed Light" panose="02000000000000000000" pitchFamily="2" charset="0"/>
                  <a:hlinkClick r:id="rId3">
                    <a:extLst>
                      <a:ext uri="{A12FA001-AC4F-418D-AE19-62706E023703}">
                        <ahyp:hlinkClr xmlns:ahyp="http://schemas.microsoft.com/office/drawing/2018/hyperlinkcolor" val="tx"/>
                      </a:ext>
                    </a:extLst>
                  </a:hlinkClick>
                </a:rPr>
                <a:t>Select and Implement an IT PPM Solution</a:t>
              </a:r>
              <a:r>
                <a:rPr lang="en-US" sz="1200" b="0" i="1" u="none" strike="noStrike" dirty="0">
                  <a:solidFill>
                    <a:schemeClr val="bg1"/>
                  </a:solidFill>
                  <a:effectLst/>
                  <a:latin typeface="Roboto Condensed Light" panose="02000000000000000000" pitchFamily="2" charset="0"/>
                  <a:ea typeface="Roboto Condensed Light" panose="02000000000000000000" pitchFamily="2" charset="0"/>
                </a:rPr>
                <a:t>.</a:t>
              </a:r>
              <a:endParaRPr lang="en-CA" sz="1200" i="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8019EA46-FBE2-4155-BB3D-FFD903AC9316}"/>
                </a:ext>
              </a:extLst>
            </p:cNvPr>
            <p:cNvSpPr>
              <a:spLocks noChangeAspect="1"/>
            </p:cNvSpPr>
            <p:nvPr/>
          </p:nvSpPr>
          <p:spPr>
            <a:xfrm>
              <a:off x="392776" y="5853034"/>
              <a:ext cx="278968" cy="33651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1600" dirty="0">
                <a:solidFill>
                  <a:srgbClr val="FFFFFF"/>
                </a:solidFill>
                <a:latin typeface="Exo" panose="02000503000000000000" pitchFamily="2" charset="77"/>
              </a:endParaRPr>
            </a:p>
          </p:txBody>
        </p:sp>
        <p:pic>
          <p:nvPicPr>
            <p:cNvPr id="47" name="Picture 46">
              <a:extLst>
                <a:ext uri="{FF2B5EF4-FFF2-40B4-BE49-F238E27FC236}">
                  <a16:creationId xmlns:a16="http://schemas.microsoft.com/office/drawing/2014/main" id="{0255775C-1049-466D-B11F-4BA854A564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97873" y="5885072"/>
              <a:ext cx="308823" cy="260116"/>
            </a:xfrm>
            <a:prstGeom prst="rect">
              <a:avLst/>
            </a:prstGeom>
          </p:spPr>
        </p:pic>
      </p:grpSp>
      <p:sp>
        <p:nvSpPr>
          <p:cNvPr id="48" name="TextBox 47">
            <a:extLst>
              <a:ext uri="{FF2B5EF4-FFF2-40B4-BE49-F238E27FC236}">
                <a16:creationId xmlns:a16="http://schemas.microsoft.com/office/drawing/2014/main" id="{4EDC7B72-DF03-4B60-BFDB-60885DCA99F5}"/>
              </a:ext>
            </a:extLst>
          </p:cNvPr>
          <p:cNvSpPr txBox="1"/>
          <p:nvPr/>
        </p:nvSpPr>
        <p:spPr>
          <a:xfrm>
            <a:off x="5369054" y="6426067"/>
            <a:ext cx="1496808" cy="252123"/>
          </a:xfrm>
          <a:prstGeom prst="rect">
            <a:avLst/>
          </a:prstGeom>
        </p:spPr>
        <p:txBody>
          <a:bodyPr wrap="squar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 Advanced features</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7" name="Oval 36">
            <a:extLst>
              <a:ext uri="{FF2B5EF4-FFF2-40B4-BE49-F238E27FC236}">
                <a16:creationId xmlns:a16="http://schemas.microsoft.com/office/drawing/2014/main" id="{FB236D03-AF90-4F1C-8E3B-039ED177D1AC}"/>
              </a:ext>
            </a:extLst>
          </p:cNvPr>
          <p:cNvSpPr/>
          <p:nvPr/>
        </p:nvSpPr>
        <p:spPr>
          <a:xfrm>
            <a:off x="960927" y="2168134"/>
            <a:ext cx="590473" cy="590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38" name="Oval 37">
            <a:extLst>
              <a:ext uri="{FF2B5EF4-FFF2-40B4-BE49-F238E27FC236}">
                <a16:creationId xmlns:a16="http://schemas.microsoft.com/office/drawing/2014/main" id="{8AE4016F-35B5-4ACD-A190-6BF0A7EE6D39}"/>
              </a:ext>
            </a:extLst>
          </p:cNvPr>
          <p:cNvSpPr/>
          <p:nvPr/>
        </p:nvSpPr>
        <p:spPr>
          <a:xfrm>
            <a:off x="6483952" y="2174392"/>
            <a:ext cx="590473" cy="590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solidFill>
                <a:srgbClr val="000000"/>
              </a:solidFill>
              <a:latin typeface="Arial" panose="020B0604020202020204" pitchFamily="34" charset="0"/>
            </a:endParaRPr>
          </a:p>
        </p:txBody>
      </p:sp>
      <p:sp>
        <p:nvSpPr>
          <p:cNvPr id="39" name="Freeform 735">
            <a:extLst>
              <a:ext uri="{FF2B5EF4-FFF2-40B4-BE49-F238E27FC236}">
                <a16:creationId xmlns:a16="http://schemas.microsoft.com/office/drawing/2014/main" id="{561AADDB-F377-4DB6-9DF1-87BF68794DCD}"/>
              </a:ext>
            </a:extLst>
          </p:cNvPr>
          <p:cNvSpPr>
            <a:spLocks noChangeArrowheads="1"/>
          </p:cNvSpPr>
          <p:nvPr/>
        </p:nvSpPr>
        <p:spPr bwMode="auto">
          <a:xfrm>
            <a:off x="1111275" y="2276436"/>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dirty="0">
              <a:latin typeface="Arial" panose="020B0604020202020204" pitchFamily="34" charset="0"/>
            </a:endParaRPr>
          </a:p>
        </p:txBody>
      </p:sp>
      <p:sp>
        <p:nvSpPr>
          <p:cNvPr id="40" name="Freeform 735">
            <a:extLst>
              <a:ext uri="{FF2B5EF4-FFF2-40B4-BE49-F238E27FC236}">
                <a16:creationId xmlns:a16="http://schemas.microsoft.com/office/drawing/2014/main" id="{F807A296-E346-41D2-A9D5-313601390300}"/>
              </a:ext>
            </a:extLst>
          </p:cNvPr>
          <p:cNvSpPr>
            <a:spLocks noChangeArrowheads="1"/>
          </p:cNvSpPr>
          <p:nvPr/>
        </p:nvSpPr>
        <p:spPr bwMode="auto">
          <a:xfrm>
            <a:off x="6643346" y="2308791"/>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941953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97F8CEEC-13EB-8F43-A3CB-6474A129595B}"/>
              </a:ext>
            </a:extLst>
          </p:cNvPr>
          <p:cNvSpPr txBox="1"/>
          <p:nvPr/>
        </p:nvSpPr>
        <p:spPr>
          <a:xfrm>
            <a:off x="651172" y="2427311"/>
            <a:ext cx="2704752" cy="2200602"/>
          </a:xfrm>
          <a:prstGeom prst="rect">
            <a:avLst/>
          </a:prstGeom>
        </p:spPr>
        <p:txBody>
          <a:bodyPr wrap="square" rtlCol="0">
            <a:spAutoFit/>
          </a:bodyPr>
          <a:lstStyle/>
          <a:p>
            <a:pPr algn="ctr" defTabSz="914309">
              <a:spcAft>
                <a:spcPts val="600"/>
              </a:spcAft>
              <a:defRPr/>
            </a:pPr>
            <a:r>
              <a:rPr lang="en-US" sz="1400" b="1" dirty="0">
                <a:solidFill>
                  <a:srgbClr val="595959"/>
                </a:solidFill>
                <a:latin typeface="Roboto Condensed Light" panose="02000000000000000000" pitchFamily="2" charset="0"/>
                <a:ea typeface="Roboto Condensed Light" panose="02000000000000000000" pitchFamily="2" charset="0"/>
                <a:cs typeface="Montserrat" charset="0"/>
              </a:rPr>
              <a:t>Fact-based reviews of business software from IT professionals.</a:t>
            </a:r>
          </a:p>
          <a:p>
            <a:pPr algn="ctr" defTabSz="914309">
              <a:spcAft>
                <a:spcPts val="600"/>
              </a:spcAft>
              <a:defRPr/>
            </a:pPr>
            <a:endParaRPr lang="en-US" sz="1400" b="1" dirty="0">
              <a:solidFill>
                <a:srgbClr val="595959"/>
              </a:solidFill>
              <a:latin typeface="Roboto Condensed Light" panose="02000000000000000000" pitchFamily="2" charset="0"/>
              <a:ea typeface="Roboto Condensed Light" panose="02000000000000000000" pitchFamily="2" charset="0"/>
              <a:cs typeface="Montserrat" charset="0"/>
            </a:endParaRPr>
          </a:p>
          <a:p>
            <a:pPr algn="ctr" defTabSz="914309">
              <a:spcAft>
                <a:spcPts val="600"/>
              </a:spcAft>
              <a:defRPr/>
            </a:pPr>
            <a:endParaRPr lang="en-US" sz="1400" b="1" dirty="0">
              <a:solidFill>
                <a:srgbClr val="595959"/>
              </a:solidFill>
              <a:latin typeface="Roboto Condensed Light" panose="02000000000000000000" pitchFamily="2" charset="0"/>
              <a:ea typeface="Roboto Condensed Light" panose="02000000000000000000" pitchFamily="2" charset="0"/>
              <a:cs typeface="Montserrat" charset="0"/>
            </a:endParaRPr>
          </a:p>
          <a:p>
            <a:pPr algn="ctr" defTabSz="914309">
              <a:spcAft>
                <a:spcPts val="600"/>
              </a:spcAft>
              <a:defRPr/>
            </a:pPr>
            <a:endParaRPr lang="en-US" sz="1400" b="1" dirty="0">
              <a:solidFill>
                <a:srgbClr val="595959"/>
              </a:solidFill>
              <a:latin typeface="Roboto Condensed Light" panose="02000000000000000000" pitchFamily="2" charset="0"/>
              <a:ea typeface="Roboto Condensed Light" panose="02000000000000000000" pitchFamily="2" charset="0"/>
              <a:cs typeface="Montserrat" charset="0"/>
            </a:endParaRPr>
          </a:p>
          <a:p>
            <a:pPr algn="ctr" defTabSz="914309">
              <a:spcAft>
                <a:spcPts val="600"/>
              </a:spcAft>
              <a:defRPr/>
            </a:pPr>
            <a:endParaRPr lang="en-US" sz="1400" b="1" dirty="0">
              <a:solidFill>
                <a:srgbClr val="595959"/>
              </a:solidFill>
              <a:latin typeface="Roboto Condensed Light" panose="02000000000000000000" pitchFamily="2" charset="0"/>
              <a:ea typeface="Roboto Condensed Light" panose="02000000000000000000" pitchFamily="2" charset="0"/>
              <a:cs typeface="Montserrat" charset="0"/>
            </a:endParaRPr>
          </a:p>
          <a:p>
            <a:pPr algn="ctr" defTabSz="914309">
              <a:spcAft>
                <a:spcPts val="600"/>
              </a:spcAft>
              <a:defRPr/>
            </a:pPr>
            <a:r>
              <a:rPr lang="en-US" sz="1400" b="1" dirty="0">
                <a:solidFill>
                  <a:srgbClr val="595959"/>
                </a:solidFill>
                <a:latin typeface="Roboto Condensed Light" panose="02000000000000000000" pitchFamily="2" charset="0"/>
                <a:ea typeface="Roboto Condensed Light" panose="02000000000000000000" pitchFamily="2" charset="0"/>
                <a:cs typeface="Montserrat" charset="0"/>
              </a:rPr>
              <a:t>Product and category reports with state-of-the-art data visualization.</a:t>
            </a:r>
          </a:p>
        </p:txBody>
      </p:sp>
      <p:sp>
        <p:nvSpPr>
          <p:cNvPr id="74" name="Rectangle 73">
            <a:extLst>
              <a:ext uri="{FF2B5EF4-FFF2-40B4-BE49-F238E27FC236}">
                <a16:creationId xmlns:a16="http://schemas.microsoft.com/office/drawing/2014/main" id="{DB593609-42FA-E345-9B22-13765FEEB296}"/>
              </a:ext>
            </a:extLst>
          </p:cNvPr>
          <p:cNvSpPr/>
          <p:nvPr/>
        </p:nvSpPr>
        <p:spPr>
          <a:xfrm>
            <a:off x="3631650" y="2396859"/>
            <a:ext cx="2864556" cy="2200602"/>
          </a:xfrm>
          <a:prstGeom prst="rect">
            <a:avLst/>
          </a:prstGeom>
        </p:spPr>
        <p:txBody>
          <a:bodyPr wrap="square">
            <a:spAutoFit/>
          </a:bodyPr>
          <a:lstStyle/>
          <a:p>
            <a:pPr algn="ctr" defTabSz="914309">
              <a:spcAft>
                <a:spcPts val="600"/>
              </a:spcAft>
              <a:defRPr/>
            </a:pPr>
            <a:r>
              <a:rPr lang="en-US" sz="1400" b="1" dirty="0">
                <a:solidFill>
                  <a:srgbClr val="595959"/>
                </a:solidFill>
                <a:latin typeface="Roboto Condensed Light" panose="02000000000000000000" pitchFamily="2" charset="0"/>
                <a:ea typeface="Roboto Condensed Light" panose="02000000000000000000" pitchFamily="2" charset="0"/>
                <a:cs typeface="Montserrat" charset="0"/>
              </a:rPr>
              <a:t>Top-tier data quality backed by a rigorous quality assurance process.</a:t>
            </a:r>
          </a:p>
          <a:p>
            <a:pPr algn="ctr" defTabSz="914309">
              <a:spcAft>
                <a:spcPts val="600"/>
              </a:spcAft>
              <a:defRPr/>
            </a:pPr>
            <a:endParaRPr lang="en-US" sz="1400" b="1" dirty="0">
              <a:solidFill>
                <a:srgbClr val="595959"/>
              </a:solidFill>
              <a:latin typeface="Roboto Condensed Light" panose="02000000000000000000" pitchFamily="2" charset="0"/>
              <a:ea typeface="Roboto Condensed Light" panose="02000000000000000000" pitchFamily="2" charset="0"/>
              <a:cs typeface="Montserrat" charset="0"/>
            </a:endParaRPr>
          </a:p>
          <a:p>
            <a:pPr algn="ctr" defTabSz="914309">
              <a:spcAft>
                <a:spcPts val="600"/>
              </a:spcAft>
              <a:defRPr/>
            </a:pPr>
            <a:endParaRPr lang="en-US" sz="1400" b="1" dirty="0">
              <a:solidFill>
                <a:srgbClr val="595959"/>
              </a:solidFill>
              <a:latin typeface="Roboto Condensed Light" panose="02000000000000000000" pitchFamily="2" charset="0"/>
              <a:ea typeface="Roboto Condensed Light" panose="02000000000000000000" pitchFamily="2" charset="0"/>
              <a:cs typeface="Montserrat" charset="0"/>
            </a:endParaRPr>
          </a:p>
          <a:p>
            <a:pPr algn="ctr" defTabSz="914309">
              <a:spcAft>
                <a:spcPts val="600"/>
              </a:spcAft>
              <a:defRPr/>
            </a:pPr>
            <a:endParaRPr lang="en-US" sz="1400" b="1" dirty="0">
              <a:solidFill>
                <a:srgbClr val="595959"/>
              </a:solidFill>
              <a:latin typeface="Roboto Condensed Light" panose="02000000000000000000" pitchFamily="2" charset="0"/>
              <a:ea typeface="Roboto Condensed Light" panose="02000000000000000000" pitchFamily="2" charset="0"/>
              <a:cs typeface="Montserrat" charset="0"/>
            </a:endParaRPr>
          </a:p>
          <a:p>
            <a:pPr algn="ctr" defTabSz="914309">
              <a:spcAft>
                <a:spcPts val="600"/>
              </a:spcAft>
              <a:defRPr/>
            </a:pPr>
            <a:endParaRPr lang="en-US" sz="1400" b="1" dirty="0">
              <a:solidFill>
                <a:srgbClr val="595959"/>
              </a:solidFill>
              <a:latin typeface="Roboto Condensed Light" panose="02000000000000000000" pitchFamily="2" charset="0"/>
              <a:ea typeface="Roboto Condensed Light" panose="02000000000000000000" pitchFamily="2" charset="0"/>
              <a:cs typeface="Montserrat" charset="0"/>
            </a:endParaRPr>
          </a:p>
          <a:p>
            <a:pPr algn="ctr" defTabSz="914309">
              <a:spcAft>
                <a:spcPts val="600"/>
              </a:spcAft>
              <a:defRPr/>
            </a:pPr>
            <a:r>
              <a:rPr lang="en-US" sz="1400" b="1" dirty="0">
                <a:solidFill>
                  <a:srgbClr val="595959"/>
                </a:solidFill>
                <a:latin typeface="Roboto Condensed Light" panose="02000000000000000000" pitchFamily="2" charset="0"/>
                <a:ea typeface="Roboto Condensed Light" panose="02000000000000000000" pitchFamily="2" charset="0"/>
                <a:cs typeface="Montserrat" charset="0"/>
              </a:rPr>
              <a:t>User-experience insight that reveals the intangibles of working with a vendor.</a:t>
            </a:r>
          </a:p>
        </p:txBody>
      </p:sp>
      <p:pic>
        <p:nvPicPr>
          <p:cNvPr id="75" name="Picture 74">
            <a:extLst>
              <a:ext uri="{FF2B5EF4-FFF2-40B4-BE49-F238E27FC236}">
                <a16:creationId xmlns:a16="http://schemas.microsoft.com/office/drawing/2014/main" id="{9B722434-C3B6-8443-9D7C-C57F4C41F4C6}"/>
              </a:ext>
            </a:extLst>
          </p:cNvPr>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654767" y="1710926"/>
            <a:ext cx="669199" cy="669199"/>
          </a:xfrm>
          <a:prstGeom prst="rect">
            <a:avLst/>
          </a:prstGeom>
          <a:solidFill>
            <a:schemeClr val="bg1"/>
          </a:solidFill>
          <a:ln>
            <a:solidFill>
              <a:schemeClr val="bg1"/>
            </a:solidFill>
          </a:ln>
        </p:spPr>
      </p:pic>
      <p:pic>
        <p:nvPicPr>
          <p:cNvPr id="76" name="Picture 75">
            <a:extLst>
              <a:ext uri="{FF2B5EF4-FFF2-40B4-BE49-F238E27FC236}">
                <a16:creationId xmlns:a16="http://schemas.microsoft.com/office/drawing/2014/main" id="{5A26B632-01F1-C645-8652-67C107423D70}"/>
              </a:ext>
            </a:extLst>
          </p:cNvPr>
          <p:cNvPicPr>
            <a:picLocks noChangeAspect="1"/>
          </p:cNvPicPr>
          <p:nvPr/>
        </p:nvPicPr>
        <p:blipFill>
          <a:blip r:embed="rId4"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668948" y="3243621"/>
            <a:ext cx="669199" cy="669199"/>
          </a:xfrm>
          <a:prstGeom prst="rect">
            <a:avLst/>
          </a:prstGeom>
        </p:spPr>
      </p:pic>
      <p:pic>
        <p:nvPicPr>
          <p:cNvPr id="77" name="Picture 76">
            <a:extLst>
              <a:ext uri="{FF2B5EF4-FFF2-40B4-BE49-F238E27FC236}">
                <a16:creationId xmlns:a16="http://schemas.microsoft.com/office/drawing/2014/main" id="{1695A4FE-F8AB-4F43-8B14-543C3F9568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8986" y="1710926"/>
            <a:ext cx="669199" cy="669199"/>
          </a:xfrm>
          <a:prstGeom prst="rect">
            <a:avLst/>
          </a:prstGeom>
        </p:spPr>
      </p:pic>
      <p:pic>
        <p:nvPicPr>
          <p:cNvPr id="78" name="Picture 77">
            <a:extLst>
              <a:ext uri="{FF2B5EF4-FFF2-40B4-BE49-F238E27FC236}">
                <a16:creationId xmlns:a16="http://schemas.microsoft.com/office/drawing/2014/main" id="{76F85D9C-3F9C-5C42-BA42-D1CD02CAEA16}"/>
              </a:ext>
            </a:extLst>
          </p:cNvPr>
          <p:cNvPicPr>
            <a:picLocks noChangeAspect="1"/>
          </p:cNvPicPr>
          <p:nvPr/>
        </p:nvPicPr>
        <p:blipFill>
          <a:blip r:embed="rId6"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4629315" y="3317704"/>
            <a:ext cx="587958" cy="587958"/>
          </a:xfrm>
          <a:prstGeom prst="rect">
            <a:avLst/>
          </a:prstGeom>
        </p:spPr>
      </p:pic>
      <p:sp>
        <p:nvSpPr>
          <p:cNvPr id="33" name="TextBox 32">
            <a:extLst>
              <a:ext uri="{FF2B5EF4-FFF2-40B4-BE49-F238E27FC236}">
                <a16:creationId xmlns:a16="http://schemas.microsoft.com/office/drawing/2014/main" id="{D035F775-B833-48F8-98EB-FF4EF639CCC5}"/>
              </a:ext>
            </a:extLst>
          </p:cNvPr>
          <p:cNvSpPr txBox="1"/>
          <p:nvPr/>
        </p:nvSpPr>
        <p:spPr>
          <a:xfrm>
            <a:off x="741322" y="5095737"/>
            <a:ext cx="6181256" cy="369284"/>
          </a:xfrm>
          <a:prstGeom prst="rect">
            <a:avLst/>
          </a:prstGeom>
        </p:spPr>
        <p:txBody>
          <a:bodyPr wrap="square" rtlCol="0">
            <a:spAutoFit/>
          </a:bodyPr>
          <a:lstStyle/>
          <a:p>
            <a:pPr defTabSz="914309">
              <a:defRPr/>
            </a:pPr>
            <a:r>
              <a:rPr lang="en-US" b="1" dirty="0">
                <a:solidFill>
                  <a:srgbClr val="91D040"/>
                </a:solidFill>
                <a:latin typeface="Montserrat" pitchFamily="2" charset="77"/>
                <a:ea typeface="Roboto Black" panose="02000000000000000000" pitchFamily="2" charset="0"/>
                <a:cs typeface="Exo" charset="0"/>
              </a:rPr>
              <a:t>			is powered by </a:t>
            </a:r>
            <a:r>
              <a:rPr lang="en-US" b="1" dirty="0">
                <a:solidFill>
                  <a:schemeClr val="accent1">
                    <a:lumMod val="50000"/>
                  </a:schemeClr>
                </a:solidFill>
                <a:latin typeface="Montserrat" pitchFamily="2" charset="77"/>
                <a:ea typeface="Roboto Black" panose="02000000000000000000" pitchFamily="2" charset="0"/>
                <a:cs typeface="Exo" charset="0"/>
              </a:rPr>
              <a:t>Info-Tech.</a:t>
            </a:r>
          </a:p>
        </p:txBody>
      </p:sp>
      <p:sp>
        <p:nvSpPr>
          <p:cNvPr id="34" name="TextBox 33">
            <a:extLst>
              <a:ext uri="{FF2B5EF4-FFF2-40B4-BE49-F238E27FC236}">
                <a16:creationId xmlns:a16="http://schemas.microsoft.com/office/drawing/2014/main" id="{7BFB692D-99A3-486C-A39C-C63CD04E7BC2}"/>
              </a:ext>
            </a:extLst>
          </p:cNvPr>
          <p:cNvSpPr txBox="1"/>
          <p:nvPr/>
        </p:nvSpPr>
        <p:spPr>
          <a:xfrm>
            <a:off x="741322" y="5843705"/>
            <a:ext cx="10285978" cy="523152"/>
          </a:xfrm>
          <a:prstGeom prst="rect">
            <a:avLst/>
          </a:prstGeom>
        </p:spPr>
        <p:txBody>
          <a:bodyPr wrap="square" rtlCol="0">
            <a:spAutoFit/>
          </a:bodyPr>
          <a:lstStyle/>
          <a:p>
            <a:pPr defTabSz="914309">
              <a:defRPr/>
            </a:pPr>
            <a:r>
              <a:rPr lang="en-US" sz="1400" dirty="0">
                <a:solidFill>
                  <a:srgbClr val="595959"/>
                </a:solidFill>
                <a:latin typeface="Roboto Light"/>
                <a:ea typeface="Roboto Black" panose="02000000000000000000" pitchFamily="2" charset="0"/>
                <a:cs typeface="Exo" charset="0"/>
              </a:rPr>
              <a:t>Technology coverage is a priority for Info-Tech, and SoftwareReviews provides the most comprehensive unbiased data on today’s technology. The insights of our expert analysts provide unparalleled support to our members at every step of their buying journey.</a:t>
            </a:r>
          </a:p>
        </p:txBody>
      </p:sp>
      <p:grpSp>
        <p:nvGrpSpPr>
          <p:cNvPr id="19" name="Group 18">
            <a:extLst>
              <a:ext uri="{FF2B5EF4-FFF2-40B4-BE49-F238E27FC236}">
                <a16:creationId xmlns:a16="http://schemas.microsoft.com/office/drawing/2014/main" id="{CE95B407-D3A4-4C8B-BC2F-68C86A6015A0}"/>
              </a:ext>
            </a:extLst>
          </p:cNvPr>
          <p:cNvGrpSpPr/>
          <p:nvPr/>
        </p:nvGrpSpPr>
        <p:grpSpPr>
          <a:xfrm>
            <a:off x="6969400" y="1742204"/>
            <a:ext cx="4182025" cy="3722818"/>
            <a:chOff x="6710455" y="1902306"/>
            <a:chExt cx="4182570" cy="3723303"/>
          </a:xfrm>
        </p:grpSpPr>
        <p:sp>
          <p:nvSpPr>
            <p:cNvPr id="20" name="TextBox 19">
              <a:extLst>
                <a:ext uri="{FF2B5EF4-FFF2-40B4-BE49-F238E27FC236}">
                  <a16:creationId xmlns:a16="http://schemas.microsoft.com/office/drawing/2014/main" id="{32909006-B104-4705-8612-715F83DFEAFF}"/>
                </a:ext>
              </a:extLst>
            </p:cNvPr>
            <p:cNvSpPr txBox="1"/>
            <p:nvPr/>
          </p:nvSpPr>
          <p:spPr>
            <a:xfrm>
              <a:off x="6710455" y="2213714"/>
              <a:ext cx="4182570" cy="3411895"/>
            </a:xfrm>
            <a:prstGeom prst="rect">
              <a:avLst/>
            </a:prstGeom>
            <a:noFill/>
            <a:ln>
              <a:solidFill>
                <a:srgbClr val="00B050"/>
              </a:solidFill>
            </a:ln>
          </p:spPr>
          <p:txBody>
            <a:bodyPr wrap="square" rtlCol="0">
              <a:noAutofit/>
            </a:bodyPr>
            <a:lstStyle/>
            <a:p>
              <a:pPr algn="ctr"/>
              <a:endParaRPr lang="en-US" sz="1600" spc="150" dirty="0">
                <a:solidFill>
                  <a:schemeClr val="tx2"/>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79C23243-4B66-4521-8635-60A0FB073D76}"/>
                </a:ext>
              </a:extLst>
            </p:cNvPr>
            <p:cNvSpPr txBox="1"/>
            <p:nvPr/>
          </p:nvSpPr>
          <p:spPr>
            <a:xfrm>
              <a:off x="6884617" y="4482739"/>
              <a:ext cx="3787418" cy="954107"/>
            </a:xfrm>
            <a:prstGeom prst="rect">
              <a:avLst/>
            </a:prstGeom>
          </p:spPr>
          <p:txBody>
            <a:bodyPr wrap="square" rtlCol="0">
              <a:spAutoFit/>
            </a:bodyPr>
            <a:lstStyle/>
            <a:p>
              <a:pPr defTabSz="914309">
                <a:defRPr/>
              </a:pPr>
              <a:r>
                <a:rPr lang="en-US" sz="1400" dirty="0">
                  <a:solidFill>
                    <a:srgbClr val="595959"/>
                  </a:solidFill>
                  <a:latin typeface="Roboto Light"/>
                </a:rPr>
                <a:t>We collect and analyze the most detailed reviews on enterprise software from real users to give you an unprecedented view into the product and vendor before you buy. </a:t>
              </a:r>
            </a:p>
          </p:txBody>
        </p:sp>
        <p:sp>
          <p:nvSpPr>
            <p:cNvPr id="25" name="TextBox 24">
              <a:extLst>
                <a:ext uri="{FF2B5EF4-FFF2-40B4-BE49-F238E27FC236}">
                  <a16:creationId xmlns:a16="http://schemas.microsoft.com/office/drawing/2014/main" id="{D5BEBAD0-AE8E-47E2-B84A-9585FE1C0108}"/>
                </a:ext>
              </a:extLst>
            </p:cNvPr>
            <p:cNvSpPr txBox="1"/>
            <p:nvPr/>
          </p:nvSpPr>
          <p:spPr>
            <a:xfrm>
              <a:off x="6884617" y="2371155"/>
              <a:ext cx="4008407" cy="2062103"/>
            </a:xfrm>
            <a:prstGeom prst="rect">
              <a:avLst/>
            </a:prstGeom>
          </p:spPr>
          <p:txBody>
            <a:bodyPr wrap="square" rtlCol="0">
              <a:spAutoFit/>
            </a:bodyPr>
            <a:lstStyle/>
            <a:p>
              <a:pPr defTabSz="914309">
                <a:defRPr/>
              </a:pPr>
              <a:r>
                <a:rPr lang="en-US" sz="3200" b="1" dirty="0">
                  <a:solidFill>
                    <a:srgbClr val="91D040"/>
                  </a:solidFill>
                  <a:latin typeface="Montserrat" pitchFamily="2" charset="77"/>
                  <a:ea typeface="Roboto Black" panose="02000000000000000000" pitchFamily="2" charset="0"/>
                  <a:cs typeface="Exo" charset="0"/>
                </a:rPr>
                <a:t>Comprehensive software reviews </a:t>
              </a:r>
            </a:p>
            <a:p>
              <a:pPr defTabSz="914309">
                <a:defRPr/>
              </a:pPr>
              <a:r>
                <a:rPr lang="en-US" sz="3200" b="1" dirty="0">
                  <a:solidFill>
                    <a:srgbClr val="595959"/>
                  </a:solidFill>
                  <a:latin typeface="Montserrat" pitchFamily="2" charset="77"/>
                  <a:ea typeface="Roboto Black" panose="02000000000000000000" pitchFamily="2" charset="0"/>
                  <a:cs typeface="Exo" charset="0"/>
                </a:rPr>
                <a:t>to make better IT decisions.</a:t>
              </a:r>
              <a:endParaRPr lang="en-US" sz="3200" b="1" strike="sngStrike" dirty="0">
                <a:solidFill>
                  <a:srgbClr val="595959"/>
                </a:solidFill>
                <a:latin typeface="Montserrat" pitchFamily="2" charset="77"/>
                <a:ea typeface="Roboto Black" panose="02000000000000000000" pitchFamily="2" charset="0"/>
                <a:cs typeface="Exo" charset="0"/>
              </a:endParaRPr>
            </a:p>
          </p:txBody>
        </p:sp>
        <p:sp>
          <p:nvSpPr>
            <p:cNvPr id="26" name="Rectangle 25">
              <a:hlinkClick r:id="rId7"/>
              <a:extLst>
                <a:ext uri="{FF2B5EF4-FFF2-40B4-BE49-F238E27FC236}">
                  <a16:creationId xmlns:a16="http://schemas.microsoft.com/office/drawing/2014/main" id="{8552818B-F924-4195-8FC9-486F207D525C}"/>
                </a:ext>
              </a:extLst>
            </p:cNvPr>
            <p:cNvSpPr/>
            <p:nvPr/>
          </p:nvSpPr>
          <p:spPr>
            <a:xfrm>
              <a:off x="6710455" y="1902306"/>
              <a:ext cx="4182569" cy="320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a:t>CLICK HERE to access SoftwareReviews</a:t>
              </a:r>
              <a:endParaRPr lang="en-CA" sz="1400" b="1" dirty="0"/>
            </a:p>
          </p:txBody>
        </p:sp>
      </p:grpSp>
      <p:sp>
        <p:nvSpPr>
          <p:cNvPr id="2" name="Title 1">
            <a:extLst>
              <a:ext uri="{FF2B5EF4-FFF2-40B4-BE49-F238E27FC236}">
                <a16:creationId xmlns:a16="http://schemas.microsoft.com/office/drawing/2014/main" id="{18E45400-6731-4E8F-B142-B339F3C23918}"/>
              </a:ext>
            </a:extLst>
          </p:cNvPr>
          <p:cNvSpPr>
            <a:spLocks noGrp="1"/>
          </p:cNvSpPr>
          <p:nvPr>
            <p:ph type="title"/>
          </p:nvPr>
        </p:nvSpPr>
        <p:spPr>
          <a:xfrm>
            <a:off x="313815" y="363025"/>
            <a:ext cx="10713485" cy="1130041"/>
          </a:xfrm>
        </p:spPr>
        <p:txBody>
          <a:bodyPr/>
          <a:lstStyle/>
          <a:p>
            <a:r>
              <a:rPr lang="en-US" sz="3200" dirty="0">
                <a:solidFill>
                  <a:schemeClr val="accent1"/>
                </a:solidFill>
              </a:rPr>
              <a:t>Speak with category experts to dive deeper into the vendor landscape</a:t>
            </a:r>
            <a:endParaRPr lang="en-CA" sz="3200" dirty="0">
              <a:solidFill>
                <a:schemeClr val="accent1"/>
              </a:solidFill>
            </a:endParaRPr>
          </a:p>
        </p:txBody>
      </p:sp>
      <p:pic>
        <p:nvPicPr>
          <p:cNvPr id="5" name="Picture 4">
            <a:extLst>
              <a:ext uri="{FF2B5EF4-FFF2-40B4-BE49-F238E27FC236}">
                <a16:creationId xmlns:a16="http://schemas.microsoft.com/office/drawing/2014/main" id="{BAEE933A-1A08-4B60-A3D3-FCE9A3E20A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449" y="4870108"/>
            <a:ext cx="2869267" cy="749922"/>
          </a:xfrm>
          <a:prstGeom prst="rect">
            <a:avLst/>
          </a:prstGeom>
        </p:spPr>
      </p:pic>
    </p:spTree>
    <p:extLst>
      <p:ext uri="{BB962C8B-B14F-4D97-AF65-F5344CB8AC3E}">
        <p14:creationId xmlns:p14="http://schemas.microsoft.com/office/powerpoint/2010/main" val="1645146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B803-2292-477B-9852-434AFECBB00A}"/>
              </a:ext>
            </a:extLst>
          </p:cNvPr>
          <p:cNvSpPr>
            <a:spLocks noGrp="1"/>
          </p:cNvSpPr>
          <p:nvPr>
            <p:ph type="title"/>
          </p:nvPr>
        </p:nvSpPr>
        <p:spPr>
          <a:xfrm>
            <a:off x="354060" y="530021"/>
            <a:ext cx="6712447" cy="579112"/>
          </a:xfrm>
        </p:spPr>
        <p:txBody>
          <a:bodyPr/>
          <a:lstStyle/>
          <a:p>
            <a:r>
              <a:rPr lang="en-US" dirty="0"/>
              <a:t>Bibliography</a:t>
            </a:r>
            <a:endParaRPr lang="en-CA" dirty="0"/>
          </a:p>
        </p:txBody>
      </p:sp>
      <p:sp>
        <p:nvSpPr>
          <p:cNvPr id="3" name="Text Placeholder 2">
            <a:extLst>
              <a:ext uri="{FF2B5EF4-FFF2-40B4-BE49-F238E27FC236}">
                <a16:creationId xmlns:a16="http://schemas.microsoft.com/office/drawing/2014/main" id="{C3499169-5159-4878-B570-8EF6EF4D70F4}"/>
              </a:ext>
            </a:extLst>
          </p:cNvPr>
          <p:cNvSpPr>
            <a:spLocks noGrp="1"/>
          </p:cNvSpPr>
          <p:nvPr>
            <p:ph type="body" sz="quarter" idx="13"/>
          </p:nvPr>
        </p:nvSpPr>
        <p:spPr>
          <a:xfrm>
            <a:off x="354060" y="1431955"/>
            <a:ext cx="5349623" cy="5049934"/>
          </a:xfrm>
        </p:spPr>
        <p:txBody>
          <a:bodyPr lIns="0" tIns="0" rIns="0" bIns="0" anchor="t">
            <a:noAutofit/>
          </a:bodyPr>
          <a:lstStyle/>
          <a:p>
            <a:pPr marL="0" marR="182245" indent="0" fontAlgn="base">
              <a:buNone/>
            </a:pPr>
            <a:r>
              <a:rPr lang="en-US" sz="1100" dirty="0">
                <a:solidFill>
                  <a:schemeClr val="tx1"/>
                </a:solidFill>
                <a:latin typeface="+mn-lt"/>
              </a:rPr>
              <a:t>“5 Instances Where ITSM &amp; </a:t>
            </a:r>
            <a:r>
              <a:rPr lang="en-US" sz="1100" dirty="0" err="1">
                <a:solidFill>
                  <a:schemeClr val="tx1"/>
                </a:solidFill>
                <a:latin typeface="+mn-lt"/>
              </a:rPr>
              <a:t>ITAM</a:t>
            </a:r>
            <a:r>
              <a:rPr lang="en-US" sz="1100" dirty="0">
                <a:solidFill>
                  <a:schemeClr val="tx1"/>
                </a:solidFill>
                <a:latin typeface="+mn-lt"/>
              </a:rPr>
              <a:t> Are Better Together.” </a:t>
            </a:r>
            <a:r>
              <a:rPr lang="en-US" sz="1100" i="1" dirty="0">
                <a:solidFill>
                  <a:schemeClr val="tx1"/>
                </a:solidFill>
                <a:latin typeface="+mn-lt"/>
              </a:rPr>
              <a:t>Ivanti</a:t>
            </a:r>
            <a:r>
              <a:rPr lang="en-US" sz="1100" dirty="0">
                <a:solidFill>
                  <a:schemeClr val="tx1"/>
                </a:solidFill>
                <a:latin typeface="+mn-lt"/>
              </a:rPr>
              <a:t>, 2019. Web.</a:t>
            </a:r>
            <a:r>
              <a:rPr lang="en-US" sz="1100" i="1" dirty="0">
                <a:solidFill>
                  <a:schemeClr val="tx1"/>
                </a:solidFill>
                <a:latin typeface="+mn-lt"/>
              </a:rPr>
              <a:t> </a:t>
            </a:r>
          </a:p>
          <a:p>
            <a:pPr marL="0" marR="182245" indent="0" fontAlgn="base">
              <a:buNone/>
            </a:pPr>
            <a:r>
              <a:rPr lang="en-CA" sz="1100" b="0" i="0" dirty="0">
                <a:solidFill>
                  <a:schemeClr val="tx1"/>
                </a:solidFill>
                <a:effectLst/>
                <a:latin typeface="+mn-lt"/>
                <a:ea typeface="Roboto Condensed Light" panose="02000000000000000000" pitchFamily="2" charset="0"/>
              </a:rPr>
              <a:t>“100 IT Cost Reduction Questions You Should Be Asking.” </a:t>
            </a:r>
            <a:r>
              <a:rPr lang="en-CA" sz="1100" b="0" i="1" dirty="0">
                <a:solidFill>
                  <a:schemeClr val="tx1"/>
                </a:solidFill>
                <a:effectLst/>
                <a:latin typeface="+mn-lt"/>
                <a:ea typeface="Roboto Condensed Light" panose="02000000000000000000" pitchFamily="2" charset="0"/>
              </a:rPr>
              <a:t>Apptio</a:t>
            </a:r>
            <a:r>
              <a:rPr lang="en-CA" sz="1100" b="0" i="0" dirty="0">
                <a:solidFill>
                  <a:schemeClr val="tx1"/>
                </a:solidFill>
                <a:effectLst/>
                <a:latin typeface="+mn-lt"/>
                <a:ea typeface="Roboto Condensed Light" panose="02000000000000000000" pitchFamily="2" charset="0"/>
              </a:rPr>
              <a:t>, 2020. Web.</a:t>
            </a:r>
          </a:p>
          <a:p>
            <a:pPr marL="0" marR="182245" indent="0" fontAlgn="base">
              <a:buNone/>
            </a:pPr>
            <a:r>
              <a:rPr lang="en-US" sz="1100" dirty="0" err="1">
                <a:solidFill>
                  <a:schemeClr val="tx1"/>
                </a:solidFill>
                <a:latin typeface="+mn-lt"/>
              </a:rPr>
              <a:t>Ashja</a:t>
            </a:r>
            <a:r>
              <a:rPr lang="en-US" sz="1100" dirty="0">
                <a:solidFill>
                  <a:schemeClr val="tx1"/>
                </a:solidFill>
                <a:latin typeface="+mn-lt"/>
              </a:rPr>
              <a:t>, </a:t>
            </a:r>
            <a:r>
              <a:rPr lang="en-US" sz="1100" dirty="0" err="1">
                <a:solidFill>
                  <a:schemeClr val="tx1"/>
                </a:solidFill>
                <a:latin typeface="+mn-lt"/>
              </a:rPr>
              <a:t>Mojtaba</a:t>
            </a:r>
            <a:r>
              <a:rPr lang="en-US" sz="1100" dirty="0">
                <a:solidFill>
                  <a:schemeClr val="tx1"/>
                </a:solidFill>
                <a:latin typeface="+mn-lt"/>
              </a:rPr>
              <a:t>, et al. “Comparative study of large information systems’ CSFs during their life cycle.” </a:t>
            </a:r>
            <a:r>
              <a:rPr lang="en-US" sz="1100" i="1" dirty="0">
                <a:solidFill>
                  <a:schemeClr val="tx1"/>
                </a:solidFill>
                <a:latin typeface="+mn-lt"/>
              </a:rPr>
              <a:t>Information Systems Frontiers</a:t>
            </a:r>
            <a:r>
              <a:rPr lang="en-US" sz="1100" dirty="0">
                <a:solidFill>
                  <a:schemeClr val="tx1"/>
                </a:solidFill>
                <a:latin typeface="+mn-lt"/>
              </a:rPr>
              <a:t>, vol. 17, no. 3, June 2015. Web.</a:t>
            </a:r>
            <a:endParaRPr lang="en-CA" sz="1100" b="0" i="0" dirty="0">
              <a:solidFill>
                <a:schemeClr val="tx1"/>
              </a:solidFill>
              <a:effectLst/>
              <a:latin typeface="+mn-lt"/>
              <a:ea typeface="Roboto Condensed Light" panose="02000000000000000000" pitchFamily="2" charset="0"/>
            </a:endParaRPr>
          </a:p>
          <a:p>
            <a:pPr marL="0" marR="182245" indent="0" fontAlgn="base">
              <a:buNone/>
            </a:pPr>
            <a:r>
              <a:rPr lang="en-CA" sz="1100" b="0" i="1" dirty="0">
                <a:solidFill>
                  <a:schemeClr val="tx1"/>
                </a:solidFill>
                <a:effectLst/>
                <a:latin typeface="+mn-lt"/>
                <a:ea typeface="Roboto Condensed Light" panose="02000000000000000000" pitchFamily="2" charset="0"/>
              </a:rPr>
              <a:t>Benchmark Your Service Management Practice.</a:t>
            </a:r>
            <a:r>
              <a:rPr lang="en-CA" sz="1100" b="0" i="0" dirty="0">
                <a:solidFill>
                  <a:schemeClr val="tx1"/>
                </a:solidFill>
                <a:effectLst/>
                <a:latin typeface="+mn-lt"/>
                <a:ea typeface="Roboto Condensed Light" panose="02000000000000000000" pitchFamily="2" charset="0"/>
              </a:rPr>
              <a:t> </a:t>
            </a:r>
            <a:r>
              <a:rPr lang="en-CA" sz="1100" b="0" dirty="0">
                <a:solidFill>
                  <a:schemeClr val="tx1"/>
                </a:solidFill>
                <a:effectLst/>
                <a:latin typeface="+mn-lt"/>
                <a:ea typeface="Roboto Condensed Light" panose="02000000000000000000" pitchFamily="2" charset="0"/>
              </a:rPr>
              <a:t>Cherwell</a:t>
            </a:r>
            <a:r>
              <a:rPr lang="en-CA" sz="1100" b="0" i="0" dirty="0">
                <a:solidFill>
                  <a:schemeClr val="tx1"/>
                </a:solidFill>
                <a:effectLst/>
                <a:latin typeface="+mn-lt"/>
                <a:ea typeface="Roboto Condensed Light" panose="02000000000000000000" pitchFamily="2" charset="0"/>
              </a:rPr>
              <a:t>, 2020. Champions Guide eBook 1. </a:t>
            </a:r>
          </a:p>
          <a:p>
            <a:pPr marL="0" marR="182245" indent="0" fontAlgn="base">
              <a:buNone/>
            </a:pPr>
            <a:r>
              <a:rPr lang="en-US" sz="1100" dirty="0" err="1">
                <a:solidFill>
                  <a:schemeClr val="tx1"/>
                </a:solidFill>
                <a:latin typeface="+mn-lt"/>
                <a:ea typeface="Roboto Condensed Light" panose="02000000000000000000" pitchFamily="2" charset="0"/>
              </a:rPr>
              <a:t>Bridgwater</a:t>
            </a:r>
            <a:r>
              <a:rPr lang="en-US" sz="1100" dirty="0">
                <a:solidFill>
                  <a:schemeClr val="tx1"/>
                </a:solidFill>
                <a:latin typeface="+mn-lt"/>
                <a:ea typeface="Roboto Condensed Light" panose="02000000000000000000" pitchFamily="2" charset="0"/>
              </a:rPr>
              <a:t>, Adrian. “Why Partners Partner: 7 Reasons IT Organizations Collaborate.” </a:t>
            </a:r>
            <a:r>
              <a:rPr lang="en-US" sz="1100" i="1" dirty="0">
                <a:solidFill>
                  <a:schemeClr val="tx1"/>
                </a:solidFill>
                <a:latin typeface="+mn-lt"/>
                <a:ea typeface="Roboto Condensed Light" panose="02000000000000000000" pitchFamily="2" charset="0"/>
              </a:rPr>
              <a:t>Forbes</a:t>
            </a:r>
            <a:r>
              <a:rPr lang="en-US" sz="1100" dirty="0">
                <a:solidFill>
                  <a:schemeClr val="tx1"/>
                </a:solidFill>
                <a:latin typeface="+mn-lt"/>
                <a:ea typeface="Roboto Condensed Light" panose="02000000000000000000" pitchFamily="2" charset="0"/>
              </a:rPr>
              <a:t>, 7 Oct. 2019. Web. </a:t>
            </a:r>
          </a:p>
          <a:p>
            <a:pPr marL="0" marR="182245" indent="0" fontAlgn="base">
              <a:buNone/>
            </a:pPr>
            <a:r>
              <a:rPr lang="en-US" sz="1100" dirty="0">
                <a:solidFill>
                  <a:schemeClr val="tx1"/>
                </a:solidFill>
                <a:latin typeface="+mn-lt"/>
                <a:ea typeface="Roboto Condensed Light" panose="02000000000000000000" pitchFamily="2" charset="0"/>
              </a:rPr>
              <a:t>“Don’t Choose Between Systems &amp; Employees.” </a:t>
            </a:r>
            <a:r>
              <a:rPr lang="en-US" sz="1100" i="1" dirty="0" err="1">
                <a:solidFill>
                  <a:schemeClr val="tx1"/>
                </a:solidFill>
                <a:latin typeface="+mn-lt"/>
                <a:ea typeface="Roboto Condensed Light" panose="02000000000000000000" pitchFamily="2" charset="0"/>
              </a:rPr>
              <a:t>Coveo</a:t>
            </a:r>
            <a:r>
              <a:rPr lang="en-US" sz="1100" i="1" dirty="0">
                <a:solidFill>
                  <a:schemeClr val="tx1"/>
                </a:solidFill>
                <a:latin typeface="+mn-lt"/>
                <a:ea typeface="Roboto Condensed Light" panose="02000000000000000000" pitchFamily="2" charset="0"/>
              </a:rPr>
              <a:t> Solutions Inc.</a:t>
            </a:r>
            <a:r>
              <a:rPr lang="en-US" sz="1100" dirty="0">
                <a:solidFill>
                  <a:schemeClr val="tx1"/>
                </a:solidFill>
                <a:latin typeface="+mn-lt"/>
                <a:ea typeface="Roboto Condensed Light" panose="02000000000000000000" pitchFamily="2" charset="0"/>
              </a:rPr>
              <a:t>, 2020. Web.</a:t>
            </a:r>
          </a:p>
          <a:p>
            <a:pPr marL="0" marR="182245" indent="0" fontAlgn="base">
              <a:buNone/>
            </a:pPr>
            <a:r>
              <a:rPr lang="en-CA" sz="1100" dirty="0">
                <a:solidFill>
                  <a:schemeClr val="tx1"/>
                </a:solidFill>
                <a:latin typeface="+mn-lt"/>
                <a:ea typeface="Roboto Condensed Light" panose="02000000000000000000" pitchFamily="2" charset="0"/>
              </a:rPr>
              <a:t>“Doomed From the Start? Why a Majority of Business and IT Teams Anticipate Their Software Development Projects Will Fail.” </a:t>
            </a:r>
            <a:r>
              <a:rPr lang="en-CA" sz="1100" i="1" dirty="0" err="1">
                <a:solidFill>
                  <a:schemeClr val="tx1"/>
                </a:solidFill>
                <a:latin typeface="+mn-lt"/>
                <a:ea typeface="Roboto Condensed Light" panose="02000000000000000000" pitchFamily="2" charset="0"/>
              </a:rPr>
              <a:t>Geneca</a:t>
            </a:r>
            <a:r>
              <a:rPr lang="en-CA" sz="1100" dirty="0">
                <a:solidFill>
                  <a:schemeClr val="tx1"/>
                </a:solidFill>
                <a:latin typeface="+mn-lt"/>
                <a:ea typeface="Roboto Condensed Light" panose="02000000000000000000" pitchFamily="2" charset="0"/>
              </a:rPr>
              <a:t>, 25 Jan. 2017. Web.</a:t>
            </a:r>
          </a:p>
          <a:p>
            <a:pPr marL="0" marR="182245" indent="0" algn="l" rtl="0" fontAlgn="base">
              <a:buNone/>
            </a:pPr>
            <a:r>
              <a:rPr lang="en-CA" sz="1100" b="0" i="1" dirty="0">
                <a:solidFill>
                  <a:schemeClr val="tx1"/>
                </a:solidFill>
                <a:effectLst/>
                <a:latin typeface="+mn-lt"/>
                <a:ea typeface="Roboto Condensed Light" panose="02000000000000000000" pitchFamily="2" charset="0"/>
              </a:rPr>
              <a:t>Establish the Business Impact of the Right ITSM</a:t>
            </a:r>
            <a:r>
              <a:rPr lang="en-CA" sz="1100" b="0" i="0" dirty="0">
                <a:solidFill>
                  <a:schemeClr val="tx1"/>
                </a:solidFill>
                <a:effectLst/>
                <a:latin typeface="+mn-lt"/>
                <a:ea typeface="Roboto Condensed Light" panose="02000000000000000000" pitchFamily="2" charset="0"/>
              </a:rPr>
              <a:t>. Cherwell, 2020. Champions Guide eBook 3.</a:t>
            </a:r>
          </a:p>
          <a:p>
            <a:pPr marL="0" marR="182245" indent="0" algn="l" rtl="0" fontAlgn="base">
              <a:buNone/>
            </a:pPr>
            <a:r>
              <a:rPr lang="en-CA" sz="1100" i="1" dirty="0">
                <a:solidFill>
                  <a:schemeClr val="tx1"/>
                </a:solidFill>
                <a:latin typeface="+mn-lt"/>
                <a:ea typeface="Roboto Condensed Light" panose="02000000000000000000" pitchFamily="2" charset="0"/>
              </a:rPr>
              <a:t>Gain Widespread Support and Executive Buy-In</a:t>
            </a:r>
            <a:r>
              <a:rPr lang="en-CA" sz="1100" dirty="0">
                <a:solidFill>
                  <a:schemeClr val="tx1"/>
                </a:solidFill>
                <a:latin typeface="+mn-lt"/>
                <a:ea typeface="Roboto Condensed Light" panose="02000000000000000000" pitchFamily="2" charset="0"/>
              </a:rPr>
              <a:t>. Cherwell, 2020. Champions Guide eBook 4.</a:t>
            </a:r>
            <a:endParaRPr lang="en-CA" sz="1100" b="0" i="0" dirty="0">
              <a:solidFill>
                <a:schemeClr val="tx1"/>
              </a:solidFill>
              <a:effectLst/>
              <a:latin typeface="+mn-lt"/>
              <a:ea typeface="Roboto Condensed Light" panose="02000000000000000000" pitchFamily="2" charset="0"/>
            </a:endParaRPr>
          </a:p>
          <a:p>
            <a:pPr marL="0" marR="182245" indent="0" algn="l" rtl="0" fontAlgn="base">
              <a:buNone/>
            </a:pPr>
            <a:r>
              <a:rPr lang="en-CA" sz="1100" b="0" i="0" dirty="0" err="1">
                <a:solidFill>
                  <a:schemeClr val="tx1"/>
                </a:solidFill>
                <a:effectLst/>
                <a:latin typeface="+mn-lt"/>
                <a:ea typeface="Roboto Condensed Light" panose="02000000000000000000" pitchFamily="2" charset="0"/>
              </a:rPr>
              <a:t>Hertvik</a:t>
            </a:r>
            <a:r>
              <a:rPr lang="en-CA" sz="1100" b="0" i="0" dirty="0">
                <a:solidFill>
                  <a:schemeClr val="tx1"/>
                </a:solidFill>
                <a:effectLst/>
                <a:latin typeface="+mn-lt"/>
                <a:ea typeface="Roboto Condensed Light" panose="02000000000000000000" pitchFamily="2" charset="0"/>
              </a:rPr>
              <a:t>, Joe. “How to Build Your Case for Investment in ITSM.” </a:t>
            </a:r>
            <a:r>
              <a:rPr lang="en-CA" sz="1100" b="0" i="1" dirty="0">
                <a:solidFill>
                  <a:schemeClr val="tx1"/>
                </a:solidFill>
                <a:effectLst/>
                <a:latin typeface="+mn-lt"/>
                <a:ea typeface="Roboto Condensed Light" panose="02000000000000000000" pitchFamily="2" charset="0"/>
              </a:rPr>
              <a:t>BMC</a:t>
            </a:r>
            <a:r>
              <a:rPr lang="en-CA" sz="1100" b="0" i="0" dirty="0">
                <a:solidFill>
                  <a:schemeClr val="tx1"/>
                </a:solidFill>
                <a:effectLst/>
                <a:latin typeface="+mn-lt"/>
                <a:ea typeface="Roboto Condensed Light" panose="02000000000000000000" pitchFamily="2" charset="0"/>
              </a:rPr>
              <a:t>, 30 June 2020. Web.  </a:t>
            </a:r>
          </a:p>
          <a:p>
            <a:pPr marL="0" marR="182245" indent="0" fontAlgn="base">
              <a:buNone/>
            </a:pPr>
            <a:r>
              <a:rPr lang="en-US" sz="1100" dirty="0">
                <a:solidFill>
                  <a:schemeClr val="tx1"/>
                </a:solidFill>
                <a:latin typeface="+mn-lt"/>
                <a:ea typeface="Roboto Condensed Light" panose="02000000000000000000" pitchFamily="2" charset="0"/>
              </a:rPr>
              <a:t>“ITSM Plays Beyond IT.” Cherwell, 2018. Web.</a:t>
            </a:r>
          </a:p>
          <a:p>
            <a:pPr marL="0" marR="182245" indent="0" fontAlgn="base">
              <a:buNone/>
            </a:pPr>
            <a:r>
              <a:rPr lang="en-CA" sz="1100" dirty="0">
                <a:solidFill>
                  <a:schemeClr val="tx1"/>
                </a:solidFill>
                <a:latin typeface="+mn-lt"/>
                <a:ea typeface="Roboto Condensed Light" panose="02000000000000000000" pitchFamily="2" charset="0"/>
              </a:rPr>
              <a:t>“Ivanti Neurons: Hyper-Automation Platform to Self-Heal, Self-Secure, and Self-Service from Cloud to Edge.” </a:t>
            </a:r>
            <a:r>
              <a:rPr lang="en-CA" sz="1100" i="1" dirty="0">
                <a:solidFill>
                  <a:schemeClr val="tx1"/>
                </a:solidFill>
                <a:latin typeface="+mn-lt"/>
                <a:ea typeface="Roboto Condensed Light" panose="02000000000000000000" pitchFamily="2" charset="0"/>
              </a:rPr>
              <a:t>Ivanti</a:t>
            </a:r>
            <a:r>
              <a:rPr lang="en-CA" sz="1100" dirty="0">
                <a:solidFill>
                  <a:schemeClr val="tx1"/>
                </a:solidFill>
                <a:latin typeface="+mn-lt"/>
                <a:ea typeface="Roboto Condensed Light" panose="02000000000000000000" pitchFamily="2" charset="0"/>
              </a:rPr>
              <a:t>, 2020. Web. </a:t>
            </a:r>
            <a:endParaRPr lang="en-CA" sz="1100" b="1" dirty="0">
              <a:solidFill>
                <a:schemeClr val="tx1"/>
              </a:solidFill>
              <a:latin typeface="+mn-lt"/>
              <a:ea typeface="Roboto Condensed Light" panose="02000000000000000000" pitchFamily="2" charset="0"/>
            </a:endParaRPr>
          </a:p>
        </p:txBody>
      </p:sp>
      <p:sp>
        <p:nvSpPr>
          <p:cNvPr id="4" name="Text Placeholder 3">
            <a:extLst>
              <a:ext uri="{FF2B5EF4-FFF2-40B4-BE49-F238E27FC236}">
                <a16:creationId xmlns:a16="http://schemas.microsoft.com/office/drawing/2014/main" id="{7D6F48B6-8AF1-4EBB-B4D4-117C67110708}"/>
              </a:ext>
            </a:extLst>
          </p:cNvPr>
          <p:cNvSpPr>
            <a:spLocks noGrp="1"/>
          </p:cNvSpPr>
          <p:nvPr>
            <p:ph type="body" sz="quarter" idx="14"/>
          </p:nvPr>
        </p:nvSpPr>
        <p:spPr>
          <a:xfrm>
            <a:off x="6061075" y="1431955"/>
            <a:ext cx="5988498" cy="4769669"/>
          </a:xfrm>
        </p:spPr>
        <p:txBody>
          <a:bodyPr lIns="0" tIns="0" rIns="0" bIns="0" anchor="t">
            <a:noAutofit/>
          </a:bodyPr>
          <a:lstStyle/>
          <a:p>
            <a:pPr marL="0" marR="182245" indent="0" fontAlgn="base">
              <a:buNone/>
            </a:pPr>
            <a:r>
              <a:rPr lang="en-CA" sz="1100">
                <a:solidFill>
                  <a:schemeClr val="tx1"/>
                </a:solidFill>
                <a:latin typeface="+mn-lt"/>
              </a:rPr>
              <a:t>“Jira Service Management.” Atlassian, 2021. Web.</a:t>
            </a:r>
            <a:endParaRPr lang="en-CA" sz="1100" b="0" i="0">
              <a:solidFill>
                <a:schemeClr val="tx1"/>
              </a:solidFill>
              <a:effectLst/>
              <a:latin typeface="+mn-lt"/>
            </a:endParaRPr>
          </a:p>
          <a:p>
            <a:pPr marL="0" marR="182245" indent="0" fontAlgn="base">
              <a:buNone/>
            </a:pPr>
            <a:r>
              <a:rPr lang="en-CA" sz="1100" i="1">
                <a:solidFill>
                  <a:schemeClr val="tx1"/>
                </a:solidFill>
                <a:latin typeface="+mn-lt"/>
                <a:ea typeface="Roboto Condensed Light" panose="02000000000000000000" pitchFamily="2" charset="0"/>
              </a:rPr>
              <a:t>Make Sense of Your ITSM Options</a:t>
            </a:r>
            <a:r>
              <a:rPr lang="en-CA" sz="1100">
                <a:solidFill>
                  <a:schemeClr val="tx1"/>
                </a:solidFill>
                <a:latin typeface="+mn-lt"/>
                <a:ea typeface="Roboto Condensed Light" panose="02000000000000000000" pitchFamily="2" charset="0"/>
              </a:rPr>
              <a:t>. Cherwell, 2020. Champions Guide eBook 2.</a:t>
            </a:r>
          </a:p>
          <a:p>
            <a:pPr marL="0" marR="182245" indent="0" fontAlgn="base">
              <a:buNone/>
            </a:pPr>
            <a:r>
              <a:rPr lang="en-CA" sz="1100">
                <a:solidFill>
                  <a:schemeClr val="tx1"/>
                </a:solidFill>
                <a:latin typeface="+mn-lt"/>
              </a:rPr>
              <a:t>Mann, Andi, et al. “2019 State of DevOps Report.” </a:t>
            </a:r>
            <a:r>
              <a:rPr lang="en-CA" sz="1100" i="1">
                <a:solidFill>
                  <a:schemeClr val="tx1"/>
                </a:solidFill>
                <a:latin typeface="+mn-lt"/>
              </a:rPr>
              <a:t>Puppet</a:t>
            </a:r>
            <a:r>
              <a:rPr lang="en-CA" sz="1100">
                <a:solidFill>
                  <a:schemeClr val="tx1"/>
                </a:solidFill>
                <a:latin typeface="+mn-lt"/>
              </a:rPr>
              <a:t>, </a:t>
            </a:r>
            <a:r>
              <a:rPr lang="en-CA" sz="1100" i="1" dirty="0" err="1">
                <a:solidFill>
                  <a:schemeClr val="tx1"/>
                </a:solidFill>
                <a:latin typeface="+mn-lt"/>
              </a:rPr>
              <a:t>CircleCI</a:t>
            </a:r>
            <a:r>
              <a:rPr lang="en-CA" sz="1100">
                <a:solidFill>
                  <a:schemeClr val="tx1"/>
                </a:solidFill>
                <a:latin typeface="+mn-lt"/>
              </a:rPr>
              <a:t>, and </a:t>
            </a:r>
            <a:r>
              <a:rPr lang="en-CA" sz="1100" i="1">
                <a:solidFill>
                  <a:schemeClr val="tx1"/>
                </a:solidFill>
                <a:latin typeface="+mn-lt"/>
              </a:rPr>
              <a:t>Splunk</a:t>
            </a:r>
            <a:r>
              <a:rPr lang="en-CA" sz="1100">
                <a:solidFill>
                  <a:schemeClr val="tx1"/>
                </a:solidFill>
                <a:latin typeface="+mn-lt"/>
              </a:rPr>
              <a:t>, 2019. Web. </a:t>
            </a:r>
          </a:p>
          <a:p>
            <a:pPr marL="0" marR="182245" indent="0" fontAlgn="base">
              <a:buNone/>
            </a:pPr>
            <a:r>
              <a:rPr lang="en-CA" sz="1100" b="0" i="0">
                <a:solidFill>
                  <a:schemeClr val="tx1"/>
                </a:solidFill>
                <a:effectLst/>
                <a:latin typeface="+mn-lt"/>
                <a:ea typeface="Roboto Condensed Light" panose="02000000000000000000" pitchFamily="2" charset="0"/>
              </a:rPr>
              <a:t>Mann, Stephen. “Creating the Business Case for Enterprise Service Management.” </a:t>
            </a:r>
            <a:r>
              <a:rPr lang="en-CA" sz="1100" b="0" i="1" dirty="0" err="1">
                <a:solidFill>
                  <a:schemeClr val="tx1"/>
                </a:solidFill>
                <a:effectLst/>
                <a:latin typeface="+mn-lt"/>
                <a:ea typeface="Roboto Condensed Light" panose="02000000000000000000" pitchFamily="2" charset="0"/>
              </a:rPr>
              <a:t>SysAid</a:t>
            </a:r>
            <a:r>
              <a:rPr lang="en-CA" sz="1100" b="0" i="0">
                <a:solidFill>
                  <a:schemeClr val="tx1"/>
                </a:solidFill>
                <a:effectLst/>
                <a:latin typeface="+mn-lt"/>
                <a:ea typeface="Roboto Condensed Light" panose="02000000000000000000" pitchFamily="2" charset="0"/>
              </a:rPr>
              <a:t>, 13 Nov. 2018. Web.</a:t>
            </a:r>
          </a:p>
          <a:p>
            <a:pPr marL="0" marR="182245" indent="0" fontAlgn="base">
              <a:buNone/>
            </a:pPr>
            <a:r>
              <a:rPr lang="en-CA" sz="1100" b="0" i="0" dirty="0" err="1">
                <a:solidFill>
                  <a:schemeClr val="tx1"/>
                </a:solidFill>
                <a:effectLst/>
                <a:latin typeface="+mn-lt"/>
                <a:ea typeface="Roboto Condensed Light" panose="02000000000000000000" pitchFamily="2" charset="0"/>
              </a:rPr>
              <a:t>Noctor</a:t>
            </a:r>
            <a:r>
              <a:rPr lang="en-CA" sz="1100" b="0" i="0">
                <a:solidFill>
                  <a:schemeClr val="tx1"/>
                </a:solidFill>
                <a:effectLst/>
                <a:latin typeface="+mn-lt"/>
                <a:ea typeface="Roboto Condensed Light" panose="02000000000000000000" pitchFamily="2" charset="0"/>
              </a:rPr>
              <a:t>, John. “ITSM Tools: Building a Business Case.” </a:t>
            </a:r>
            <a:r>
              <a:rPr lang="en-CA" sz="1100" b="0" i="1">
                <a:solidFill>
                  <a:schemeClr val="tx1"/>
                </a:solidFill>
                <a:effectLst/>
                <a:latin typeface="+mn-lt"/>
                <a:ea typeface="Roboto Condensed Light" panose="02000000000000000000" pitchFamily="2" charset="0"/>
              </a:rPr>
              <a:t>Service Desk Institute </a:t>
            </a:r>
            <a:r>
              <a:rPr lang="en-CA" sz="1100" b="0" i="0">
                <a:solidFill>
                  <a:schemeClr val="tx1"/>
                </a:solidFill>
                <a:effectLst/>
                <a:latin typeface="+mn-lt"/>
                <a:ea typeface="Roboto Condensed Light" panose="02000000000000000000" pitchFamily="2" charset="0"/>
              </a:rPr>
              <a:t>and </a:t>
            </a:r>
            <a:r>
              <a:rPr lang="en-CA" sz="1100" b="0" i="1" dirty="0" err="1">
                <a:solidFill>
                  <a:schemeClr val="tx1"/>
                </a:solidFill>
                <a:effectLst/>
                <a:latin typeface="+mn-lt"/>
                <a:ea typeface="Roboto Condensed Light" panose="02000000000000000000" pitchFamily="2" charset="0"/>
              </a:rPr>
              <a:t>Freshworks</a:t>
            </a:r>
            <a:r>
              <a:rPr lang="en-CA" sz="1100" b="0" i="0">
                <a:solidFill>
                  <a:schemeClr val="tx1"/>
                </a:solidFill>
                <a:effectLst/>
                <a:latin typeface="+mn-lt"/>
                <a:ea typeface="Roboto Condensed Light" panose="02000000000000000000" pitchFamily="2" charset="0"/>
              </a:rPr>
              <a:t>, 3 Nov. ‎2020. Web.</a:t>
            </a:r>
            <a:endParaRPr lang="en-US" sz="1100">
              <a:solidFill>
                <a:schemeClr val="tx1"/>
              </a:solidFill>
              <a:latin typeface="+mn-lt"/>
            </a:endParaRPr>
          </a:p>
          <a:p>
            <a:pPr marL="0" marR="182245" indent="0" fontAlgn="base">
              <a:buNone/>
            </a:pPr>
            <a:r>
              <a:rPr lang="en-US" sz="1100" b="0" i="0">
                <a:solidFill>
                  <a:schemeClr val="tx1"/>
                </a:solidFill>
                <a:effectLst/>
                <a:latin typeface="+mn-lt"/>
                <a:ea typeface="Roboto Condensed Light" panose="02000000000000000000" pitchFamily="2" charset="0"/>
              </a:rPr>
              <a:t>“Olive’s Guide to Buying Business Software.” </a:t>
            </a:r>
            <a:r>
              <a:rPr lang="en-US" sz="1100" b="0" i="1">
                <a:solidFill>
                  <a:schemeClr val="tx1"/>
                </a:solidFill>
                <a:effectLst/>
                <a:latin typeface="+mn-lt"/>
                <a:ea typeface="Roboto Condensed Light" panose="02000000000000000000" pitchFamily="2" charset="0"/>
              </a:rPr>
              <a:t>Olive</a:t>
            </a:r>
            <a:r>
              <a:rPr lang="en-US" sz="1100" b="0" i="0">
                <a:solidFill>
                  <a:schemeClr val="tx1"/>
                </a:solidFill>
                <a:effectLst/>
                <a:latin typeface="+mn-lt"/>
                <a:ea typeface="Roboto Condensed Light" panose="02000000000000000000" pitchFamily="2" charset="0"/>
              </a:rPr>
              <a:t>, n.d. Web. </a:t>
            </a:r>
          </a:p>
          <a:p>
            <a:pPr marL="0" marR="182245" indent="0" fontAlgn="base">
              <a:buNone/>
            </a:pPr>
            <a:r>
              <a:rPr lang="en-CA" sz="1100">
                <a:solidFill>
                  <a:schemeClr val="tx1"/>
                </a:solidFill>
                <a:latin typeface="+mn-lt"/>
              </a:rPr>
              <a:t>“Product Overview.” </a:t>
            </a:r>
            <a:r>
              <a:rPr lang="en-CA" sz="1100" i="1">
                <a:solidFill>
                  <a:schemeClr val="tx1"/>
                </a:solidFill>
                <a:latin typeface="+mn-lt"/>
              </a:rPr>
              <a:t>ServiceNow</a:t>
            </a:r>
            <a:r>
              <a:rPr lang="en-CA" sz="1100">
                <a:solidFill>
                  <a:schemeClr val="tx1"/>
                </a:solidFill>
                <a:latin typeface="+mn-lt"/>
              </a:rPr>
              <a:t>, 18 Nov. 2019. Web.</a:t>
            </a:r>
          </a:p>
          <a:p>
            <a:pPr marL="0" marR="182245" indent="0" fontAlgn="base">
              <a:buNone/>
            </a:pPr>
            <a:r>
              <a:rPr lang="en-US" sz="1100">
                <a:solidFill>
                  <a:schemeClr val="tx1"/>
                </a:solidFill>
                <a:latin typeface="+mn-lt"/>
              </a:rPr>
              <a:t>“Pulse of the Profession 2018: Success in Disruptive Times.” </a:t>
            </a:r>
            <a:r>
              <a:rPr lang="en-US" sz="1100" i="1">
                <a:solidFill>
                  <a:schemeClr val="tx1"/>
                </a:solidFill>
                <a:latin typeface="+mn-lt"/>
              </a:rPr>
              <a:t>Project Management Institute</a:t>
            </a:r>
            <a:r>
              <a:rPr lang="en-US" sz="1100">
                <a:solidFill>
                  <a:schemeClr val="tx1"/>
                </a:solidFill>
                <a:latin typeface="+mn-lt"/>
              </a:rPr>
              <a:t>, 2018. Web.</a:t>
            </a:r>
          </a:p>
          <a:p>
            <a:pPr marL="0" marR="182245" indent="0" fontAlgn="base">
              <a:buNone/>
            </a:pPr>
            <a:r>
              <a:rPr lang="en-US" sz="1100">
                <a:solidFill>
                  <a:schemeClr val="tx1"/>
                </a:solidFill>
                <a:latin typeface="+mn-lt"/>
                <a:ea typeface="Roboto Condensed Light" panose="02000000000000000000" pitchFamily="2" charset="0"/>
              </a:rPr>
              <a:t>“Risks in ITSM Implementations and How to Mitigate Them.” </a:t>
            </a:r>
            <a:r>
              <a:rPr lang="en-US" sz="1100" i="1" dirty="0" err="1">
                <a:solidFill>
                  <a:schemeClr val="tx1"/>
                </a:solidFill>
                <a:latin typeface="+mn-lt"/>
                <a:ea typeface="Roboto Condensed Light" panose="02000000000000000000" pitchFamily="2" charset="0"/>
              </a:rPr>
              <a:t>Alcor</a:t>
            </a:r>
            <a:r>
              <a:rPr lang="en-US" sz="1100">
                <a:solidFill>
                  <a:schemeClr val="tx1"/>
                </a:solidFill>
                <a:latin typeface="+mn-lt"/>
                <a:ea typeface="Roboto Condensed Light" panose="02000000000000000000" pitchFamily="2" charset="0"/>
              </a:rPr>
              <a:t>, n.d. Web. </a:t>
            </a:r>
            <a:endParaRPr lang="en-CA" sz="1100" b="0" i="0">
              <a:solidFill>
                <a:schemeClr val="tx1"/>
              </a:solidFill>
              <a:effectLst/>
              <a:latin typeface="+mn-lt"/>
            </a:endParaRPr>
          </a:p>
          <a:p>
            <a:pPr marL="0" marR="182245" indent="0" fontAlgn="base">
              <a:buNone/>
            </a:pPr>
            <a:r>
              <a:rPr lang="en-CA" sz="1100" b="0" i="0">
                <a:solidFill>
                  <a:schemeClr val="tx1"/>
                </a:solidFill>
                <a:effectLst/>
                <a:latin typeface="+mn-lt"/>
                <a:ea typeface="Roboto Condensed Light" panose="02000000000000000000" pitchFamily="2" charset="0"/>
              </a:rPr>
              <a:t>Robb, Drew. “16 Best ITSM Tools 2019.” </a:t>
            </a:r>
            <a:r>
              <a:rPr lang="en-CA" sz="1100" b="0" i="1">
                <a:solidFill>
                  <a:schemeClr val="tx1"/>
                </a:solidFill>
                <a:effectLst/>
                <a:latin typeface="+mn-lt"/>
                <a:ea typeface="Roboto Condensed Light" panose="02000000000000000000" pitchFamily="2" charset="0"/>
              </a:rPr>
              <a:t>IT Business Edge</a:t>
            </a:r>
            <a:r>
              <a:rPr lang="en-CA" sz="1100" b="0" i="0">
                <a:solidFill>
                  <a:schemeClr val="tx1"/>
                </a:solidFill>
                <a:effectLst/>
                <a:latin typeface="+mn-lt"/>
                <a:ea typeface="Roboto Condensed Light" panose="02000000000000000000" pitchFamily="2" charset="0"/>
              </a:rPr>
              <a:t>, 22 May 2019. Web.</a:t>
            </a:r>
          </a:p>
          <a:p>
            <a:pPr marL="0" marR="182245" indent="0" fontAlgn="base">
              <a:buNone/>
            </a:pPr>
            <a:r>
              <a:rPr lang="en-CA" sz="1100" b="0" i="0" dirty="0" err="1">
                <a:solidFill>
                  <a:schemeClr val="tx1"/>
                </a:solidFill>
                <a:effectLst/>
                <a:latin typeface="+mn-lt"/>
                <a:ea typeface="Roboto Condensed Light" panose="02000000000000000000" pitchFamily="2" charset="0"/>
              </a:rPr>
              <a:t>Savkin</a:t>
            </a:r>
            <a:r>
              <a:rPr lang="en-CA" sz="1100" b="0" i="0">
                <a:solidFill>
                  <a:schemeClr val="tx1"/>
                </a:solidFill>
                <a:effectLst/>
                <a:latin typeface="+mn-lt"/>
                <a:ea typeface="Roboto Condensed Light" panose="02000000000000000000" pitchFamily="2" charset="0"/>
              </a:rPr>
              <a:t>, Aleksey. “Strategic vs. Operational Goals – What’s the Difference?“ </a:t>
            </a:r>
            <a:r>
              <a:rPr lang="en-CA" sz="1100" b="0" i="1">
                <a:solidFill>
                  <a:schemeClr val="tx1"/>
                </a:solidFill>
                <a:effectLst/>
                <a:latin typeface="+mn-lt"/>
                <a:ea typeface="Roboto Condensed Light" panose="02000000000000000000" pitchFamily="2" charset="0"/>
              </a:rPr>
              <a:t>BSC Designer</a:t>
            </a:r>
            <a:r>
              <a:rPr lang="en-CA" sz="1100" b="0" i="0">
                <a:solidFill>
                  <a:schemeClr val="tx1"/>
                </a:solidFill>
                <a:effectLst/>
                <a:latin typeface="+mn-lt"/>
                <a:ea typeface="Roboto Condensed Light" panose="02000000000000000000" pitchFamily="2" charset="0"/>
              </a:rPr>
              <a:t>, 20 July 2020. Web.</a:t>
            </a:r>
            <a:endParaRPr lang="en-CA" sz="1100" b="0" i="0" u="sng" strike="noStrike">
              <a:solidFill>
                <a:schemeClr val="tx1"/>
              </a:solidFill>
              <a:effectLst/>
              <a:latin typeface="+mn-lt"/>
              <a:ea typeface="Roboto Condensed Light" panose="02000000000000000000" pitchFamily="2" charset="0"/>
            </a:endParaRPr>
          </a:p>
          <a:p>
            <a:pPr marL="0" marR="182245" indent="0" fontAlgn="base">
              <a:buNone/>
            </a:pPr>
            <a:r>
              <a:rPr lang="en-US" sz="1100">
                <a:solidFill>
                  <a:schemeClr val="tx1"/>
                </a:solidFill>
                <a:latin typeface="+mn-lt"/>
                <a:ea typeface="Roboto Condensed Light" panose="02000000000000000000" pitchFamily="2" charset="0"/>
              </a:rPr>
              <a:t>“SOAP vs REST. What’s the difference?” </a:t>
            </a:r>
            <a:r>
              <a:rPr lang="en-US" sz="1100" i="1" dirty="0" err="1">
                <a:solidFill>
                  <a:schemeClr val="tx1"/>
                </a:solidFill>
                <a:latin typeface="+mn-lt"/>
                <a:ea typeface="Roboto Condensed Light" panose="02000000000000000000" pitchFamily="2" charset="0"/>
              </a:rPr>
              <a:t>SmartBear</a:t>
            </a:r>
            <a:r>
              <a:rPr lang="en-US" sz="1100">
                <a:solidFill>
                  <a:schemeClr val="tx1"/>
                </a:solidFill>
                <a:latin typeface="+mn-lt"/>
                <a:ea typeface="Roboto Condensed Light" panose="02000000000000000000" pitchFamily="2" charset="0"/>
              </a:rPr>
              <a:t>, 2 Jan. 2020. Web. </a:t>
            </a:r>
          </a:p>
          <a:p>
            <a:pPr marL="0" marR="182245" indent="0" fontAlgn="base">
              <a:buNone/>
            </a:pPr>
            <a:endParaRPr lang="en-US" sz="1100" b="0" i="0">
              <a:solidFill>
                <a:schemeClr val="tx1"/>
              </a:solidFill>
              <a:effectLst/>
              <a:latin typeface="+mn-lt"/>
              <a:ea typeface="Roboto Condensed Light" panose="02000000000000000000" pitchFamily="2" charset="0"/>
            </a:endParaRPr>
          </a:p>
        </p:txBody>
      </p:sp>
    </p:spTree>
    <p:extLst>
      <p:ext uri="{BB962C8B-B14F-4D97-AF65-F5344CB8AC3E}">
        <p14:creationId xmlns:p14="http://schemas.microsoft.com/office/powerpoint/2010/main" val="87614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B803-2292-477B-9852-434AFECBB00A}"/>
              </a:ext>
            </a:extLst>
          </p:cNvPr>
          <p:cNvSpPr>
            <a:spLocks noGrp="1"/>
          </p:cNvSpPr>
          <p:nvPr>
            <p:ph type="title"/>
          </p:nvPr>
        </p:nvSpPr>
        <p:spPr>
          <a:xfrm>
            <a:off x="354060" y="530021"/>
            <a:ext cx="6712447" cy="579112"/>
          </a:xfrm>
        </p:spPr>
        <p:txBody>
          <a:bodyPr/>
          <a:lstStyle/>
          <a:p>
            <a:r>
              <a:rPr lang="en-US"/>
              <a:t>Bibliography (cont’d.)</a:t>
            </a:r>
            <a:endParaRPr lang="en-CA"/>
          </a:p>
        </p:txBody>
      </p:sp>
      <p:sp>
        <p:nvSpPr>
          <p:cNvPr id="4" name="Text Placeholder 3">
            <a:extLst>
              <a:ext uri="{FF2B5EF4-FFF2-40B4-BE49-F238E27FC236}">
                <a16:creationId xmlns:a16="http://schemas.microsoft.com/office/drawing/2014/main" id="{7D6F48B6-8AF1-4EBB-B4D4-117C67110708}"/>
              </a:ext>
            </a:extLst>
          </p:cNvPr>
          <p:cNvSpPr>
            <a:spLocks noGrp="1"/>
          </p:cNvSpPr>
          <p:nvPr>
            <p:ph type="body" sz="quarter" idx="14"/>
          </p:nvPr>
        </p:nvSpPr>
        <p:spPr>
          <a:xfrm>
            <a:off x="6096000" y="1429020"/>
            <a:ext cx="5477019" cy="2545452"/>
          </a:xfrm>
        </p:spPr>
        <p:txBody>
          <a:bodyPr/>
          <a:lstStyle/>
          <a:p>
            <a:pPr marL="0" indent="0">
              <a:buNone/>
            </a:pPr>
            <a:r>
              <a:rPr lang="en-US" sz="1100" b="1">
                <a:solidFill>
                  <a:schemeClr val="tx1"/>
                </a:solidFill>
                <a:latin typeface="+mn-lt"/>
                <a:ea typeface="Roboto Condensed Light" panose="02000000000000000000" pitchFamily="2" charset="0"/>
              </a:rPr>
              <a:t>Videos/Webinars: </a:t>
            </a:r>
          </a:p>
          <a:p>
            <a:pPr marL="0" indent="0">
              <a:buNone/>
            </a:pPr>
            <a:r>
              <a:rPr lang="en-CA" sz="1100" b="0" i="0">
                <a:solidFill>
                  <a:schemeClr val="tx1"/>
                </a:solidFill>
                <a:effectLst/>
                <a:latin typeface="+mn-lt"/>
                <a:ea typeface="Roboto Condensed Light" panose="02000000000000000000" pitchFamily="2" charset="0"/>
              </a:rPr>
              <a:t>Aeschlimann, Pierre-André. </a:t>
            </a:r>
            <a:r>
              <a:rPr lang="en-US" sz="1100">
                <a:solidFill>
                  <a:schemeClr val="tx1"/>
                </a:solidFill>
                <a:latin typeface="+mn-lt"/>
                <a:ea typeface="Roboto Condensed Light" panose="02000000000000000000" pitchFamily="2" charset="0"/>
              </a:rPr>
              <a:t>Transform Your Organization with Enterprise Service Management, Cherwell, 11 Nov. 2020. </a:t>
            </a:r>
          </a:p>
          <a:p>
            <a:pPr marL="0" indent="0">
              <a:buNone/>
            </a:pPr>
            <a:r>
              <a:rPr lang="en-US" sz="1100">
                <a:solidFill>
                  <a:schemeClr val="tx1"/>
                </a:solidFill>
                <a:latin typeface="+mn-lt"/>
                <a:ea typeface="Roboto Condensed Light" panose="02000000000000000000" pitchFamily="2" charset="0"/>
              </a:rPr>
              <a:t>Automating Incidents with an Accurate CMDB. ScienceLogic, n.d. </a:t>
            </a:r>
          </a:p>
          <a:p>
            <a:pPr marL="0" indent="0">
              <a:buNone/>
            </a:pPr>
            <a:r>
              <a:rPr lang="en-US" sz="1100">
                <a:solidFill>
                  <a:schemeClr val="tx1"/>
                </a:solidFill>
                <a:latin typeface="+mn-lt"/>
                <a:ea typeface="Roboto Condensed Light" panose="02000000000000000000" pitchFamily="2" charset="0"/>
              </a:rPr>
              <a:t>Breston, Daniel, et al. IT Service Management in 2021: Predictions, Challenges and Changes. Cherwell. 4 Dec. 2020. </a:t>
            </a:r>
          </a:p>
          <a:p>
            <a:pPr marL="0" indent="0">
              <a:buNone/>
            </a:pPr>
            <a:r>
              <a:rPr lang="en-US" sz="1100">
                <a:solidFill>
                  <a:schemeClr val="tx1"/>
                </a:solidFill>
                <a:latin typeface="+mn-lt"/>
                <a:ea typeface="Roboto Condensed Light" panose="02000000000000000000" pitchFamily="2" charset="0"/>
              </a:rPr>
              <a:t>Onboard New Technologies &amp; Customers with Speed &amp; Agility. ScienceLogic, n.d.</a:t>
            </a:r>
          </a:p>
          <a:p>
            <a:pPr marL="0" indent="0">
              <a:buNone/>
            </a:pPr>
            <a:r>
              <a:rPr lang="en-US" sz="1100">
                <a:solidFill>
                  <a:schemeClr val="tx1"/>
                </a:solidFill>
                <a:latin typeface="+mn-lt"/>
                <a:ea typeface="Roboto Condensed Light" panose="02000000000000000000" pitchFamily="2" charset="0"/>
              </a:rPr>
              <a:t>Reduce MTTR by Automating Troubleshooting. ScienceLogic, n.d. </a:t>
            </a:r>
            <a:endParaRPr lang="en-CA" sz="1100">
              <a:solidFill>
                <a:schemeClr val="tx1"/>
              </a:solidFill>
              <a:latin typeface="+mn-lt"/>
            </a:endParaRPr>
          </a:p>
        </p:txBody>
      </p:sp>
      <p:sp>
        <p:nvSpPr>
          <p:cNvPr id="6" name="TextBox 5">
            <a:extLst>
              <a:ext uri="{FF2B5EF4-FFF2-40B4-BE49-F238E27FC236}">
                <a16:creationId xmlns:a16="http://schemas.microsoft.com/office/drawing/2014/main" id="{9A0D1675-F8D8-4272-B75E-A5F73A6A6283}"/>
              </a:ext>
            </a:extLst>
          </p:cNvPr>
          <p:cNvSpPr txBox="1"/>
          <p:nvPr/>
        </p:nvSpPr>
        <p:spPr>
          <a:xfrm>
            <a:off x="268431" y="1384467"/>
            <a:ext cx="5680389" cy="3283786"/>
          </a:xfrm>
          <a:prstGeom prst="rect">
            <a:avLst/>
          </a:prstGeom>
          <a:noFill/>
        </p:spPr>
        <p:txBody>
          <a:bodyPr wrap="square">
            <a:noAutofit/>
          </a:bodyPr>
          <a:lstStyle/>
          <a:p>
            <a:pPr marR="182245" defTabSz="914309">
              <a:lnSpc>
                <a:spcPct val="110000"/>
              </a:lnSpc>
              <a:spcBef>
                <a:spcPts val="3"/>
              </a:spcBef>
              <a:spcAft>
                <a:spcPts val="1200"/>
              </a:spcAft>
              <a:defRPr/>
            </a:pPr>
            <a:r>
              <a:rPr lang="en-US" sz="1100" b="0" i="0" dirty="0">
                <a:effectLst/>
                <a:ea typeface="Roboto Condensed Light" panose="02000000000000000000" pitchFamily="2" charset="0"/>
              </a:rPr>
              <a:t>“</a:t>
            </a:r>
            <a:r>
              <a:rPr lang="en-US" sz="1100" b="0" i="0" dirty="0" err="1">
                <a:effectLst/>
                <a:ea typeface="Roboto Condensed Light" panose="02000000000000000000" pitchFamily="2" charset="0"/>
              </a:rPr>
              <a:t>SRE</a:t>
            </a:r>
            <a:r>
              <a:rPr lang="en-US" sz="1100" b="0" i="0" dirty="0">
                <a:effectLst/>
                <a:ea typeface="Roboto Condensed Light" panose="02000000000000000000" pitchFamily="2" charset="0"/>
              </a:rPr>
              <a:t> Best practices for incident management.” </a:t>
            </a:r>
            <a:r>
              <a:rPr lang="en-US" sz="1100" b="0" i="1" dirty="0">
                <a:effectLst/>
                <a:ea typeface="Roboto Condensed Light" panose="02000000000000000000" pitchFamily="2" charset="0"/>
              </a:rPr>
              <a:t>Gremlin</a:t>
            </a:r>
            <a:r>
              <a:rPr lang="en-US" sz="1100" b="0" dirty="0">
                <a:effectLst/>
                <a:ea typeface="Roboto Condensed Light" panose="02000000000000000000" pitchFamily="2" charset="0"/>
              </a:rPr>
              <a:t>,</a:t>
            </a:r>
            <a:r>
              <a:rPr lang="en-US" sz="1100" b="0" i="1" dirty="0">
                <a:effectLst/>
                <a:ea typeface="Roboto Condensed Light" panose="02000000000000000000" pitchFamily="2" charset="0"/>
              </a:rPr>
              <a:t> </a:t>
            </a:r>
            <a:r>
              <a:rPr lang="en-US" sz="1100" b="0" i="0" dirty="0">
                <a:effectLst/>
                <a:ea typeface="Roboto Condensed Light" panose="02000000000000000000" pitchFamily="2" charset="0"/>
              </a:rPr>
              <a:t>2019. Web.  </a:t>
            </a:r>
          </a:p>
          <a:p>
            <a:pPr marL="0" marR="182245" lvl="0" indent="0" algn="l" defTabSz="914309" rtl="0" eaLnBrk="1" fontAlgn="auto" latinLnBrk="0" hangingPunct="1">
              <a:lnSpc>
                <a:spcPct val="110000"/>
              </a:lnSpc>
              <a:spcBef>
                <a:spcPts val="3"/>
              </a:spcBef>
              <a:spcAft>
                <a:spcPts val="1200"/>
              </a:spcAft>
              <a:buClrTx/>
              <a:buSzTx/>
              <a:buFont typeface="Arial" panose="020B0604020202020204" pitchFamily="34" charset="0"/>
              <a:buNone/>
              <a:tabLst/>
              <a:defRPr/>
            </a:pPr>
            <a:r>
              <a:rPr kumimoji="0" lang="en-US" sz="1100" b="0" i="0" u="none" strike="noStrike" kern="1200" cap="none" spc="0" normalizeH="0" baseline="0" noProof="0" dirty="0">
                <a:ln>
                  <a:noFill/>
                </a:ln>
                <a:effectLst/>
                <a:uLnTx/>
                <a:uFillTx/>
                <a:ea typeface="Roboto Condensed Light" panose="02000000000000000000" pitchFamily="2" charset="0"/>
                <a:cs typeface="+mn-cs"/>
              </a:rPr>
              <a:t>“State of Automation in Incident Management 2020.” </a:t>
            </a:r>
            <a:r>
              <a:rPr kumimoji="0" lang="en-US" sz="1100" b="0" i="1" u="none" strike="noStrike" kern="1200" cap="none" spc="0" normalizeH="0" baseline="0" noProof="0" dirty="0" err="1">
                <a:ln>
                  <a:noFill/>
                </a:ln>
                <a:effectLst/>
                <a:uLnTx/>
                <a:uFillTx/>
                <a:ea typeface="Roboto Condensed Light" panose="02000000000000000000" pitchFamily="2" charset="0"/>
                <a:cs typeface="+mn-cs"/>
              </a:rPr>
              <a:t>xMatters</a:t>
            </a:r>
            <a:r>
              <a:rPr kumimoji="0" lang="en-US" sz="1100" b="0" i="0" u="none" strike="noStrike" kern="1200" cap="none" spc="0" normalizeH="0" baseline="0" noProof="0" dirty="0">
                <a:ln>
                  <a:noFill/>
                </a:ln>
                <a:effectLst/>
                <a:uLnTx/>
                <a:uFillTx/>
                <a:ea typeface="Roboto Condensed Light" panose="02000000000000000000" pitchFamily="2" charset="0"/>
                <a:cs typeface="+mn-cs"/>
              </a:rPr>
              <a:t>,</a:t>
            </a:r>
            <a:r>
              <a:rPr kumimoji="0" lang="en-US" sz="1100" b="0" i="1" u="none" strike="noStrike" kern="1200" cap="none" spc="0" normalizeH="0" baseline="0" noProof="0" dirty="0">
                <a:ln>
                  <a:noFill/>
                </a:ln>
                <a:effectLst/>
                <a:uLnTx/>
                <a:uFillTx/>
                <a:ea typeface="Roboto Condensed Light" panose="02000000000000000000" pitchFamily="2" charset="0"/>
                <a:cs typeface="+mn-cs"/>
              </a:rPr>
              <a:t> </a:t>
            </a:r>
            <a:r>
              <a:rPr kumimoji="0" lang="en-US" sz="1100" b="0" i="0" u="none" strike="noStrike" kern="1200" cap="none" spc="0" normalizeH="0" baseline="0" noProof="0" dirty="0">
                <a:ln>
                  <a:noFill/>
                </a:ln>
                <a:effectLst/>
                <a:uLnTx/>
                <a:uFillTx/>
                <a:ea typeface="Roboto Condensed Light" panose="02000000000000000000" pitchFamily="2" charset="0"/>
                <a:cs typeface="+mn-cs"/>
              </a:rPr>
              <a:t>2020. Web.</a:t>
            </a:r>
          </a:p>
          <a:p>
            <a:pPr marL="0" marR="182502" lvl="0" indent="0" algn="l" defTabSz="914309" rtl="0" eaLnBrk="1" fontAlgn="base" latinLnBrk="0" hangingPunct="1">
              <a:lnSpc>
                <a:spcPct val="110000"/>
              </a:lnSpc>
              <a:spcBef>
                <a:spcPts val="3"/>
              </a:spcBef>
              <a:spcAft>
                <a:spcPts val="1200"/>
              </a:spcAft>
              <a:buClrTx/>
              <a:buSzTx/>
              <a:buFont typeface="Arial" panose="020B0604020202020204" pitchFamily="34" charset="0"/>
              <a:buNone/>
              <a:tabLst/>
              <a:defRPr/>
            </a:pPr>
            <a:r>
              <a:rPr kumimoji="0" lang="en-US" sz="1100" b="0" i="0" u="none" strike="noStrike" kern="1200" cap="none" spc="0" normalizeH="0" baseline="0" noProof="0" dirty="0">
                <a:ln>
                  <a:noFill/>
                </a:ln>
                <a:effectLst/>
                <a:uLnTx/>
                <a:uFillTx/>
                <a:ea typeface="Roboto Condensed Light" panose="02000000000000000000" pitchFamily="2" charset="0"/>
                <a:cs typeface="+mn-cs"/>
              </a:rPr>
              <a:t>“The State of Customer Service in 2020: Data-Driven Research Report.” </a:t>
            </a:r>
            <a:r>
              <a:rPr kumimoji="0" lang="en-US" sz="1100" b="0" i="1" u="none" strike="noStrike" kern="1200" cap="none" spc="0" normalizeH="0" baseline="0" noProof="0" dirty="0">
                <a:ln>
                  <a:noFill/>
                </a:ln>
                <a:effectLst/>
                <a:uLnTx/>
                <a:uFillTx/>
                <a:ea typeface="Roboto Condensed Light" panose="02000000000000000000" pitchFamily="2" charset="0"/>
                <a:cs typeface="+mn-cs"/>
              </a:rPr>
              <a:t>HubSpot</a:t>
            </a:r>
            <a:r>
              <a:rPr kumimoji="0" lang="en-US" sz="1100" b="0" i="0" u="none" strike="noStrike" kern="1200" cap="none" spc="0" normalizeH="0" baseline="0" noProof="0" dirty="0">
                <a:ln>
                  <a:noFill/>
                </a:ln>
                <a:effectLst/>
                <a:uLnTx/>
                <a:uFillTx/>
                <a:ea typeface="Roboto Condensed Light" panose="02000000000000000000" pitchFamily="2" charset="0"/>
                <a:cs typeface="+mn-cs"/>
              </a:rPr>
              <a:t>, 2020. Web. </a:t>
            </a:r>
          </a:p>
          <a:p>
            <a:pPr marL="0" marR="182245" lvl="0" indent="0" algn="l" defTabSz="914309" rtl="0" eaLnBrk="1" fontAlgn="base" latinLnBrk="0" hangingPunct="1">
              <a:lnSpc>
                <a:spcPct val="110000"/>
              </a:lnSpc>
              <a:spcBef>
                <a:spcPts val="3"/>
              </a:spcBef>
              <a:spcAft>
                <a:spcPts val="1200"/>
              </a:spcAft>
              <a:buClrTx/>
              <a:buSzTx/>
              <a:buFont typeface="Arial" panose="020B0604020202020204" pitchFamily="34" charset="0"/>
              <a:buNone/>
              <a:tabLst/>
              <a:defRPr/>
            </a:pPr>
            <a:r>
              <a:rPr kumimoji="0" lang="en-CA" sz="1100" b="0" i="0" u="none" strike="noStrike" kern="1200" cap="none" spc="0" normalizeH="0" baseline="0" noProof="0" dirty="0">
                <a:ln>
                  <a:noFill/>
                </a:ln>
                <a:effectLst/>
                <a:uLnTx/>
                <a:uFillTx/>
                <a:ea typeface="Roboto Condensed Light" panose="02000000000000000000" pitchFamily="2" charset="0"/>
                <a:cs typeface="+mn-cs"/>
              </a:rPr>
              <a:t>"The State of Enterprise Service Management." </a:t>
            </a:r>
            <a:r>
              <a:rPr kumimoji="0" lang="en-CA" sz="1100" b="0" i="1" u="none" strike="noStrike" kern="1200" cap="none" spc="0" normalizeH="0" baseline="0" noProof="0" dirty="0">
                <a:ln>
                  <a:noFill/>
                </a:ln>
                <a:effectLst/>
                <a:uLnTx/>
                <a:uFillTx/>
                <a:ea typeface="Roboto Condensed Light" panose="02000000000000000000" pitchFamily="2" charset="0"/>
                <a:cs typeface="+mn-cs"/>
              </a:rPr>
              <a:t>HDI </a:t>
            </a:r>
            <a:r>
              <a:rPr kumimoji="0" lang="en-CA" sz="1100" b="0" i="0" u="none" strike="noStrike" kern="1200" cap="none" spc="0" normalizeH="0" baseline="0" noProof="0" dirty="0">
                <a:ln>
                  <a:noFill/>
                </a:ln>
                <a:effectLst/>
                <a:uLnTx/>
                <a:uFillTx/>
                <a:ea typeface="Roboto Condensed Light" panose="02000000000000000000" pitchFamily="2" charset="0"/>
                <a:cs typeface="+mn-cs"/>
              </a:rPr>
              <a:t>and </a:t>
            </a:r>
            <a:r>
              <a:rPr kumimoji="0" lang="en-CA" sz="1100" b="0" i="1" u="none" strike="noStrike" kern="1200" cap="none" spc="0" normalizeH="0" baseline="0" noProof="0" dirty="0" err="1">
                <a:ln>
                  <a:noFill/>
                </a:ln>
                <a:effectLst/>
                <a:uLnTx/>
                <a:uFillTx/>
                <a:ea typeface="Roboto Condensed Light" panose="02000000000000000000" pitchFamily="2" charset="0"/>
                <a:cs typeface="+mn-cs"/>
              </a:rPr>
              <a:t>Samanage</a:t>
            </a:r>
            <a:r>
              <a:rPr kumimoji="0" lang="en-CA" sz="1100" b="0" i="0" u="none" strike="noStrike" kern="1200" cap="none" spc="0" normalizeH="0" baseline="0" noProof="0" dirty="0">
                <a:ln>
                  <a:noFill/>
                </a:ln>
                <a:effectLst/>
                <a:uLnTx/>
                <a:uFillTx/>
                <a:ea typeface="Roboto Condensed Light" panose="02000000000000000000" pitchFamily="2" charset="0"/>
                <a:cs typeface="+mn-cs"/>
              </a:rPr>
              <a:t>, Nov. 2018.  Web.</a:t>
            </a:r>
          </a:p>
          <a:p>
            <a:pPr marL="0" marR="182245" lvl="0" indent="0" algn="l" defTabSz="914309" rtl="0" eaLnBrk="1" fontAlgn="base" latinLnBrk="0" hangingPunct="1">
              <a:lnSpc>
                <a:spcPct val="110000"/>
              </a:lnSpc>
              <a:spcBef>
                <a:spcPts val="3"/>
              </a:spcBef>
              <a:spcAft>
                <a:spcPts val="1200"/>
              </a:spcAft>
              <a:buClrTx/>
              <a:buSzTx/>
              <a:buFont typeface="Arial" panose="020B0604020202020204" pitchFamily="34" charset="0"/>
              <a:buNone/>
              <a:tabLst/>
              <a:defRPr/>
            </a:pPr>
            <a:r>
              <a:rPr kumimoji="0" lang="en-US" sz="1100" b="0" i="0" u="none" strike="noStrike" kern="1200" cap="none" spc="0" normalizeH="0" baseline="0" noProof="0" dirty="0">
                <a:ln>
                  <a:noFill/>
                </a:ln>
                <a:effectLst/>
                <a:uLnTx/>
                <a:uFillTx/>
                <a:ea typeface="+mn-ea"/>
                <a:cs typeface="+mn-cs"/>
              </a:rPr>
              <a:t>“The State of Project Management Annual Survey 2018.” </a:t>
            </a:r>
            <a:r>
              <a:rPr kumimoji="0" lang="en-US" sz="1100" b="0" i="1" u="none" strike="noStrike" kern="1200" cap="none" spc="0" normalizeH="0" baseline="0" noProof="0" dirty="0" err="1">
                <a:ln>
                  <a:noFill/>
                </a:ln>
                <a:effectLst/>
                <a:uLnTx/>
                <a:uFillTx/>
                <a:ea typeface="+mn-ea"/>
                <a:cs typeface="+mn-cs"/>
              </a:rPr>
              <a:t>Wellingtone</a:t>
            </a:r>
            <a:r>
              <a:rPr kumimoji="0" lang="en-US" sz="1100" b="0" i="0" u="none" strike="noStrike" kern="1200" cap="none" spc="0" normalizeH="0" baseline="0" noProof="0" dirty="0">
                <a:ln>
                  <a:noFill/>
                </a:ln>
                <a:effectLst/>
                <a:uLnTx/>
                <a:uFillTx/>
                <a:ea typeface="+mn-ea"/>
                <a:cs typeface="+mn-cs"/>
              </a:rPr>
              <a:t>, 2018. Web.</a:t>
            </a:r>
          </a:p>
          <a:p>
            <a:pPr marL="0" marR="182245" lvl="0" indent="0" algn="l" defTabSz="914309" rtl="0" eaLnBrk="1" fontAlgn="base" latinLnBrk="0" hangingPunct="1">
              <a:lnSpc>
                <a:spcPct val="110000"/>
              </a:lnSpc>
              <a:spcBef>
                <a:spcPts val="3"/>
              </a:spcBef>
              <a:spcAft>
                <a:spcPts val="1200"/>
              </a:spcAft>
              <a:buClrTx/>
              <a:buSzTx/>
              <a:buFont typeface="Arial" panose="020B0604020202020204" pitchFamily="34" charset="0"/>
              <a:buNone/>
              <a:tabLst/>
              <a:defRPr/>
            </a:pPr>
            <a:r>
              <a:rPr kumimoji="0" lang="en-CA" sz="1100" b="0" i="0" u="none" strike="noStrike" kern="1200" cap="none" spc="0" normalizeH="0" baseline="0" noProof="0" dirty="0" err="1">
                <a:ln>
                  <a:noFill/>
                </a:ln>
                <a:effectLst/>
                <a:uLnTx/>
                <a:uFillTx/>
                <a:ea typeface="Roboto Condensed Light" panose="02000000000000000000" pitchFamily="2" charset="0"/>
                <a:cs typeface="+mn-cs"/>
              </a:rPr>
              <a:t>Symeonides</a:t>
            </a:r>
            <a:r>
              <a:rPr kumimoji="0" lang="en-CA" sz="1100" b="0" i="0" u="none" strike="noStrike" kern="1200" cap="none" spc="0" normalizeH="0" baseline="0" noProof="0" dirty="0">
                <a:ln>
                  <a:noFill/>
                </a:ln>
                <a:effectLst/>
                <a:uLnTx/>
                <a:uFillTx/>
                <a:ea typeface="Roboto Condensed Light" panose="02000000000000000000" pitchFamily="2" charset="0"/>
                <a:cs typeface="+mn-cs"/>
              </a:rPr>
              <a:t>, Markos. “How to Quantify the ROI of Omnichannel ITSM.” </a:t>
            </a:r>
            <a:r>
              <a:rPr kumimoji="0" lang="en-CA" sz="1100" b="0" i="1" u="none" strike="noStrike" kern="1200" cap="none" spc="0" normalizeH="0" baseline="0" noProof="0" dirty="0" err="1">
                <a:ln>
                  <a:noFill/>
                </a:ln>
                <a:effectLst/>
                <a:uLnTx/>
                <a:uFillTx/>
                <a:ea typeface="Roboto Condensed Light" panose="02000000000000000000" pitchFamily="2" charset="0"/>
                <a:cs typeface="+mn-cs"/>
              </a:rPr>
              <a:t>Axios</a:t>
            </a:r>
            <a:r>
              <a:rPr kumimoji="0" lang="en-CA" sz="1100" b="0" i="1" u="none" strike="noStrike" kern="1200" cap="none" spc="0" normalizeH="0" baseline="0" noProof="0" dirty="0">
                <a:ln>
                  <a:noFill/>
                </a:ln>
                <a:effectLst/>
                <a:uLnTx/>
                <a:uFillTx/>
                <a:ea typeface="Roboto Condensed Light" panose="02000000000000000000" pitchFamily="2" charset="0"/>
                <a:cs typeface="+mn-cs"/>
              </a:rPr>
              <a:t> Systems</a:t>
            </a:r>
            <a:r>
              <a:rPr kumimoji="0" lang="en-CA" sz="1100" b="0" i="0" u="none" strike="noStrike" kern="1200" cap="none" spc="0" normalizeH="0" baseline="0" noProof="0" dirty="0">
                <a:ln>
                  <a:noFill/>
                </a:ln>
                <a:effectLst/>
                <a:uLnTx/>
                <a:uFillTx/>
                <a:ea typeface="Roboto Condensed Light" panose="02000000000000000000" pitchFamily="2" charset="0"/>
                <a:cs typeface="+mn-cs"/>
              </a:rPr>
              <a:t>, n.d.  Web.</a:t>
            </a:r>
          </a:p>
          <a:p>
            <a:pPr marL="0" marR="182245" lvl="0" indent="0" algn="l" defTabSz="914309" rtl="0" eaLnBrk="1" fontAlgn="base" latinLnBrk="0" hangingPunct="1">
              <a:lnSpc>
                <a:spcPct val="110000"/>
              </a:lnSpc>
              <a:spcBef>
                <a:spcPts val="3"/>
              </a:spcBef>
              <a:spcAft>
                <a:spcPts val="1200"/>
              </a:spcAft>
              <a:buClrTx/>
              <a:buSzTx/>
              <a:buFont typeface="Arial" panose="020B0604020202020204" pitchFamily="34" charset="0"/>
              <a:buNone/>
              <a:tabLst/>
              <a:defRPr/>
            </a:pPr>
            <a:r>
              <a:rPr kumimoji="0" lang="en-CA" sz="1100" b="0" i="0" u="none" strike="noStrike" kern="1200" cap="none" spc="0" normalizeH="0" baseline="0" noProof="0" dirty="0" err="1">
                <a:ln>
                  <a:noFill/>
                </a:ln>
                <a:effectLst/>
                <a:uLnTx/>
                <a:uFillTx/>
                <a:ea typeface="Roboto Condensed Light" panose="02000000000000000000" pitchFamily="2" charset="0"/>
                <a:cs typeface="+mn-cs"/>
              </a:rPr>
              <a:t>Tarzey</a:t>
            </a:r>
            <a:r>
              <a:rPr kumimoji="0" lang="en-CA" sz="1100" b="0" i="0" u="none" strike="noStrike" kern="1200" cap="none" spc="0" normalizeH="0" baseline="0" noProof="0" dirty="0">
                <a:ln>
                  <a:noFill/>
                </a:ln>
                <a:effectLst/>
                <a:uLnTx/>
                <a:uFillTx/>
                <a:ea typeface="Roboto Condensed Light" panose="02000000000000000000" pitchFamily="2" charset="0"/>
                <a:cs typeface="+mn-cs"/>
              </a:rPr>
              <a:t>, Bob. “Damage Control: The Impact of Critical IT Incidents” </a:t>
            </a:r>
            <a:r>
              <a:rPr kumimoji="0" lang="en-CA" sz="1100" b="0" i="1" u="none" strike="noStrike" kern="1200" cap="none" spc="0" normalizeH="0" baseline="0" noProof="0" dirty="0">
                <a:ln>
                  <a:noFill/>
                </a:ln>
                <a:effectLst/>
                <a:uLnTx/>
                <a:uFillTx/>
                <a:ea typeface="Roboto Condensed Light" panose="02000000000000000000" pitchFamily="2" charset="0"/>
                <a:cs typeface="+mn-cs"/>
              </a:rPr>
              <a:t>Splunk</a:t>
            </a:r>
            <a:r>
              <a:rPr kumimoji="0" lang="en-CA" sz="1100" b="0" i="0" u="none" strike="noStrike" kern="1200" cap="none" spc="0" normalizeH="0" baseline="0" noProof="0" dirty="0">
                <a:ln>
                  <a:noFill/>
                </a:ln>
                <a:effectLst/>
                <a:uLnTx/>
                <a:uFillTx/>
                <a:ea typeface="Roboto Condensed Light" panose="02000000000000000000" pitchFamily="2" charset="0"/>
                <a:cs typeface="+mn-cs"/>
              </a:rPr>
              <a:t>, Nov. 2017. Web.</a:t>
            </a:r>
          </a:p>
          <a:p>
            <a:pPr marL="0" marR="182245" lvl="0" indent="0" algn="l" defTabSz="914309" rtl="0" eaLnBrk="1" fontAlgn="auto" latinLnBrk="0" hangingPunct="1">
              <a:lnSpc>
                <a:spcPct val="110000"/>
              </a:lnSpc>
              <a:spcBef>
                <a:spcPts val="3"/>
              </a:spcBef>
              <a:spcAft>
                <a:spcPts val="1200"/>
              </a:spcAft>
              <a:buClrTx/>
              <a:buSzTx/>
              <a:buFont typeface="Arial" panose="020B0604020202020204" pitchFamily="34" charset="0"/>
              <a:buNone/>
              <a:tabLst/>
              <a:defRPr/>
            </a:pPr>
            <a:r>
              <a:rPr kumimoji="0" lang="en-US" sz="1100" b="0" i="0" u="none" strike="noStrike" kern="1200" cap="none" spc="0" normalizeH="0" baseline="0" noProof="0" dirty="0">
                <a:ln>
                  <a:noFill/>
                </a:ln>
                <a:effectLst/>
                <a:uLnTx/>
                <a:uFillTx/>
                <a:ea typeface="Roboto Condensed Light" panose="02000000000000000000" pitchFamily="2" charset="0"/>
                <a:cs typeface="+mn-cs"/>
              </a:rPr>
              <a:t>“Why 15Five Objectives Are So Unique and Effective, According to Research.” </a:t>
            </a:r>
            <a:r>
              <a:rPr kumimoji="0" lang="en-US" sz="1100" b="0" i="1" u="none" strike="noStrike" kern="1200" cap="none" spc="0" normalizeH="0" baseline="0" noProof="0" dirty="0">
                <a:ln>
                  <a:noFill/>
                </a:ln>
                <a:effectLst/>
                <a:uLnTx/>
                <a:uFillTx/>
                <a:ea typeface="Roboto Condensed Light" panose="02000000000000000000" pitchFamily="2" charset="0"/>
                <a:cs typeface="+mn-cs"/>
              </a:rPr>
              <a:t>15Five</a:t>
            </a:r>
            <a:r>
              <a:rPr kumimoji="0" lang="en-US" sz="1100" b="0" i="0" u="none" strike="noStrike" kern="1200" cap="none" spc="0" normalizeH="0" baseline="0" noProof="0" dirty="0">
                <a:ln>
                  <a:noFill/>
                </a:ln>
                <a:effectLst/>
                <a:uLnTx/>
                <a:uFillTx/>
                <a:ea typeface="Roboto Condensed Light" panose="02000000000000000000" pitchFamily="2" charset="0"/>
                <a:cs typeface="+mn-cs"/>
              </a:rPr>
              <a:t>, n.d. Web.</a:t>
            </a:r>
            <a:endParaRPr lang="en-CA" sz="1600" dirty="0"/>
          </a:p>
        </p:txBody>
      </p:sp>
    </p:spTree>
    <p:extLst>
      <p:ext uri="{BB962C8B-B14F-4D97-AF65-F5344CB8AC3E}">
        <p14:creationId xmlns:p14="http://schemas.microsoft.com/office/powerpoint/2010/main" val="4246464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A2D3AE-0239-5543-8B5E-BF4913C05174}"/>
              </a:ext>
            </a:extLst>
          </p:cNvPr>
          <p:cNvSpPr txBox="1"/>
          <p:nvPr/>
        </p:nvSpPr>
        <p:spPr>
          <a:xfrm>
            <a:off x="1313622" y="5486132"/>
            <a:ext cx="0" cy="0"/>
          </a:xfrm>
          <a:prstGeom prst="rect">
            <a:avLst/>
          </a:prstGeom>
        </p:spPr>
        <p:txBody>
          <a:bodyPr wrap="none" lIns="0" tIns="0" rIns="0" bIns="0" numCol="1" spcCol="360000" rtlCol="0">
            <a:noAutofit/>
          </a:bodyPr>
          <a:lstStyle/>
          <a:p>
            <a:pPr marL="179370" indent="-179370">
              <a:lnSpc>
                <a:spcPct val="110000"/>
              </a:lnSpc>
              <a:buFont typeface="Arial" panose="020B0604020202020204" pitchFamily="34" charset="0"/>
              <a:buChar char="•"/>
            </a:pPr>
            <a:endParaRPr lang="en-US" sz="140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57260696"/>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75A35FB7-7838-4C9A-83DE-5DE986B79ACF}"/>
              </a:ext>
            </a:extLst>
          </p:cNvPr>
          <p:cNvSpPr/>
          <p:nvPr/>
        </p:nvSpPr>
        <p:spPr>
          <a:xfrm>
            <a:off x="6582198" y="2221339"/>
            <a:ext cx="4554000" cy="412362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Rounded Corners 23">
            <a:extLst>
              <a:ext uri="{FF2B5EF4-FFF2-40B4-BE49-F238E27FC236}">
                <a16:creationId xmlns:a16="http://schemas.microsoft.com/office/drawing/2014/main" id="{28C38D23-ECDC-47D3-8E84-CF6347CE5B75}"/>
              </a:ext>
            </a:extLst>
          </p:cNvPr>
          <p:cNvSpPr/>
          <p:nvPr/>
        </p:nvSpPr>
        <p:spPr>
          <a:xfrm>
            <a:off x="1055803" y="2221606"/>
            <a:ext cx="4554000" cy="409247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712"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840"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CBC00E3-1825-374A-86B8-61E465BBAFF4}"/>
              </a:ext>
            </a:extLst>
          </p:cNvPr>
          <p:cNvSpPr/>
          <p:nvPr/>
        </p:nvSpPr>
        <p:spPr>
          <a:xfrm>
            <a:off x="960927" y="2168134"/>
            <a:ext cx="590473" cy="590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sp>
        <p:nvSpPr>
          <p:cNvPr id="13" name="Oval 12">
            <a:extLst>
              <a:ext uri="{FF2B5EF4-FFF2-40B4-BE49-F238E27FC236}">
                <a16:creationId xmlns:a16="http://schemas.microsoft.com/office/drawing/2014/main" id="{3F626941-A6D6-FF4E-980B-4AE2A33FFD99}"/>
              </a:ext>
            </a:extLst>
          </p:cNvPr>
          <p:cNvSpPr/>
          <p:nvPr/>
        </p:nvSpPr>
        <p:spPr>
          <a:xfrm>
            <a:off x="6483952" y="2174392"/>
            <a:ext cx="590473" cy="590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rgbClr val="000000"/>
              </a:solidFill>
              <a:latin typeface="Arial" panose="020B0604020202020204" pitchFamily="34" charset="0"/>
            </a:endParaRPr>
          </a:p>
        </p:txBody>
      </p:sp>
      <p:sp>
        <p:nvSpPr>
          <p:cNvPr id="22" name="Chevron 21">
            <a:extLst>
              <a:ext uri="{FF2B5EF4-FFF2-40B4-BE49-F238E27FC236}">
                <a16:creationId xmlns:a16="http://schemas.microsoft.com/office/drawing/2014/main" id="{78BAEA5B-153C-AD4A-ADAD-46DC67630261}"/>
              </a:ext>
            </a:extLst>
          </p:cNvPr>
          <p:cNvSpPr/>
          <p:nvPr/>
        </p:nvSpPr>
        <p:spPr>
          <a:xfrm>
            <a:off x="1708182" y="1579331"/>
            <a:ext cx="3240000" cy="484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chemeClr val="tx1"/>
              </a:solidFill>
              <a:latin typeface="Arial" panose="020B060402020202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256005" y="1579331"/>
            <a:ext cx="3240000" cy="48403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chemeClr val="tx1"/>
              </a:solidFill>
              <a:latin typeface="Arial" panose="020B060402020202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97"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2"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411635"/>
            <a:ext cx="0" cy="379735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6" name="Freeform 735">
            <a:extLst>
              <a:ext uri="{FF2B5EF4-FFF2-40B4-BE49-F238E27FC236}">
                <a16:creationId xmlns:a16="http://schemas.microsoft.com/office/drawing/2014/main" id="{73980EFB-0983-3D4D-A286-B12B8D866C93}"/>
              </a:ext>
            </a:extLst>
          </p:cNvPr>
          <p:cNvSpPr>
            <a:spLocks noChangeArrowheads="1"/>
          </p:cNvSpPr>
          <p:nvPr/>
        </p:nvSpPr>
        <p:spPr bwMode="auto">
          <a:xfrm>
            <a:off x="1111275" y="2276436"/>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a:latin typeface="Arial" panose="020B0604020202020204" pitchFamily="34" charset="0"/>
            </a:endParaRPr>
          </a:p>
        </p:txBody>
      </p:sp>
      <p:sp>
        <p:nvSpPr>
          <p:cNvPr id="41" name="Freeform 735">
            <a:extLst>
              <a:ext uri="{FF2B5EF4-FFF2-40B4-BE49-F238E27FC236}">
                <a16:creationId xmlns:a16="http://schemas.microsoft.com/office/drawing/2014/main" id="{BE3C304B-3D48-E842-92AF-B0E15D2A5410}"/>
              </a:ext>
            </a:extLst>
          </p:cNvPr>
          <p:cNvSpPr>
            <a:spLocks noChangeArrowheads="1"/>
          </p:cNvSpPr>
          <p:nvPr/>
        </p:nvSpPr>
        <p:spPr bwMode="auto">
          <a:xfrm>
            <a:off x="6643346" y="2308791"/>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a:solidFill>
                <a:srgbClr val="000000"/>
              </a:solidFill>
              <a:latin typeface="Arial" panose="020B0604020202020204" pitchFamily="34" charset="0"/>
            </a:endParaRPr>
          </a:p>
        </p:txBody>
      </p: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462971" y="2247899"/>
            <a:ext cx="4017030" cy="3514226"/>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65113" lvl="1" indent="-171450"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Single sign-on.</a:t>
            </a:r>
          </a:p>
          <a:p>
            <a:pPr marL="265113" lvl="1" indent="-171450"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Ability to create tickets for incidents and to check their status.</a:t>
            </a:r>
          </a:p>
          <a:p>
            <a:pPr marL="265113" lvl="1" indent="-171450" algn="l">
              <a:buFont typeface="Arial" panose="020B0604020202020204" pitchFamily="34" charset="0"/>
              <a:buChar char="•"/>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Ability to display system status messages.</a:t>
            </a:r>
            <a:endParaRPr lang="en-US" sz="1200">
              <a:solidFill>
                <a:schemeClr val="tx1"/>
              </a:solidFill>
              <a:latin typeface="Arial" panose="020B0604020202020204" pitchFamily="34" charset="0"/>
              <a:ea typeface="Roboto Condensed Light" panose="02000000000000000000" pitchFamily="2" charset="0"/>
              <a:cs typeface="Lato Light" panose="020F0502020204030203" pitchFamily="34" charset="0"/>
            </a:endParaRPr>
          </a:p>
          <a:p>
            <a:pPr marL="265113" lvl="1" indent="-171450"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Ability to see user-specific solution articles online.</a:t>
            </a:r>
          </a:p>
          <a:p>
            <a:pPr marL="265113" lvl="1" indent="-171450"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Ability to modify look and feel of the site with HTML.</a:t>
            </a:r>
          </a:p>
          <a:p>
            <a:pPr marL="265113" lvl="1" indent="-171450"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Meets WCAG 2.0 accessibility standards.</a:t>
            </a:r>
          </a:p>
          <a:p>
            <a:pPr marL="265113" lvl="1" indent="-171450"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Easily build forms and use hierarchical organization.</a:t>
            </a:r>
          </a:p>
          <a:p>
            <a:pPr marL="265113" lvl="1" indent="-171450"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Ability to search using natural language.</a:t>
            </a:r>
          </a:p>
          <a:p>
            <a:pPr marL="265113" lvl="1" indent="-171450"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Online message board that can be used globally or for local groups and works on any device.</a:t>
            </a:r>
          </a:p>
          <a:p>
            <a:pPr marL="265113" lvl="1" indent="-171450"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Live chat or ability to integrate live chat</a:t>
            </a:r>
            <a:r>
              <a:rPr lang="en-CA" sz="1200">
                <a:solidFill>
                  <a:schemeClr val="tx1"/>
                </a:solidFill>
                <a:latin typeface="Roboto Condensed Light"/>
                <a:ea typeface="Calibri" panose="020F0502020204030204" pitchFamily="34" charset="0"/>
                <a:cs typeface="Arial"/>
              </a:rPr>
              <a:t>, enabling the chat to create or be added to a ticket.</a:t>
            </a:r>
          </a:p>
          <a:p>
            <a:pPr marL="265113" lvl="1" indent="-171450"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Dynamic </a:t>
            </a:r>
            <a:r>
              <a:rPr lang="en-CA" sz="1200">
                <a:solidFill>
                  <a:schemeClr val="tx1"/>
                </a:solidFill>
                <a:latin typeface="Roboto Condensed Light"/>
                <a:ea typeface="Calibri" panose="020F0502020204030204" pitchFamily="34" charset="0"/>
                <a:cs typeface="Arial"/>
              </a:rPr>
              <a:t>language translation.</a:t>
            </a:r>
          </a:p>
        </p:txBody>
      </p:sp>
      <p:sp>
        <p:nvSpPr>
          <p:cNvPr id="58" name="TextBox 57">
            <a:extLst>
              <a:ext uri="{FF2B5EF4-FFF2-40B4-BE49-F238E27FC236}">
                <a16:creationId xmlns:a16="http://schemas.microsoft.com/office/drawing/2014/main" id="{4CBF6C0E-7DE5-FC41-8940-644E34B76DE8}"/>
              </a:ext>
            </a:extLst>
          </p:cNvPr>
          <p:cNvSpPr txBox="1"/>
          <p:nvPr/>
        </p:nvSpPr>
        <p:spPr>
          <a:xfrm>
            <a:off x="2348587" y="1621516"/>
            <a:ext cx="1959191" cy="346120"/>
          </a:xfrm>
          <a:prstGeom prst="rect">
            <a:avLst/>
          </a:prstGeom>
          <a:noFill/>
        </p:spPr>
        <p:txBody>
          <a:bodyPr wrap="none" rtlCol="0" anchor="ctr" anchorCtr="0">
            <a:spAutoFit/>
          </a:bodyPr>
          <a:lstStyle/>
          <a:p>
            <a:pPr algn="ctr">
              <a:lnSpc>
                <a:spcPct val="110000"/>
              </a:lnSpc>
            </a:pPr>
            <a:r>
              <a:rPr lang="en-US" sz="1600" b="1">
                <a:solidFill>
                  <a:schemeClr val="bg1"/>
                </a:solidFill>
                <a:latin typeface="Montserrat SemiBold" pitchFamily="2" charset="77"/>
                <a:ea typeface="League Spartan" charset="0"/>
                <a:cs typeface="Poppins" pitchFamily="2" charset="77"/>
              </a:rPr>
              <a:t>Self-Serve Basics</a:t>
            </a:r>
          </a:p>
        </p:txBody>
      </p:sp>
      <p:sp>
        <p:nvSpPr>
          <p:cNvPr id="59" name="TextBox 58">
            <a:extLst>
              <a:ext uri="{FF2B5EF4-FFF2-40B4-BE49-F238E27FC236}">
                <a16:creationId xmlns:a16="http://schemas.microsoft.com/office/drawing/2014/main" id="{3725B544-4E10-B54E-822C-7EEA5EF1AADA}"/>
              </a:ext>
            </a:extLst>
          </p:cNvPr>
          <p:cNvSpPr txBox="1"/>
          <p:nvPr/>
        </p:nvSpPr>
        <p:spPr>
          <a:xfrm>
            <a:off x="7651512" y="1621516"/>
            <a:ext cx="2371162" cy="346120"/>
          </a:xfrm>
          <a:prstGeom prst="rect">
            <a:avLst/>
          </a:prstGeom>
          <a:noFill/>
        </p:spPr>
        <p:txBody>
          <a:bodyPr wrap="none" rtlCol="0" anchor="ctr" anchorCtr="0">
            <a:spAutoFit/>
          </a:bodyPr>
          <a:lstStyle/>
          <a:p>
            <a:pPr algn="ctr">
              <a:lnSpc>
                <a:spcPct val="110000"/>
              </a:lnSpc>
            </a:pPr>
            <a:r>
              <a:rPr lang="en-US" sz="1600" b="1">
                <a:solidFill>
                  <a:schemeClr val="bg1"/>
                </a:solidFill>
                <a:latin typeface="Montserrat SemiBold" pitchFamily="2" charset="77"/>
                <a:ea typeface="League Spartan" charset="0"/>
                <a:cs typeface="Poppins" pitchFamily="2" charset="77"/>
              </a:rPr>
              <a:t>Self-Serve Advanced</a:t>
            </a:r>
          </a:p>
        </p:txBody>
      </p:sp>
      <p:sp>
        <p:nvSpPr>
          <p:cNvPr id="25" name="Title 24">
            <a:extLst>
              <a:ext uri="{FF2B5EF4-FFF2-40B4-BE49-F238E27FC236}">
                <a16:creationId xmlns:a16="http://schemas.microsoft.com/office/drawing/2014/main" id="{D7C660F2-8772-0845-B803-2778C8B0D541}"/>
              </a:ext>
            </a:extLst>
          </p:cNvPr>
          <p:cNvSpPr>
            <a:spLocks noGrp="1"/>
          </p:cNvSpPr>
          <p:nvPr>
            <p:ph type="title"/>
          </p:nvPr>
        </p:nvSpPr>
        <p:spPr>
          <a:xfrm>
            <a:off x="368968" y="342217"/>
            <a:ext cx="10515600" cy="531668"/>
          </a:xfrm>
        </p:spPr>
        <p:txBody>
          <a:bodyPr>
            <a:normAutofit fontScale="90000"/>
          </a:bodyPr>
          <a:lstStyle/>
          <a:p>
            <a:r>
              <a:rPr lang="en-US"/>
              <a:t>Self-Serve Features</a:t>
            </a:r>
          </a:p>
        </p:txBody>
      </p:sp>
      <p:sp>
        <p:nvSpPr>
          <p:cNvPr id="28" name="Text Placeholder 27">
            <a:extLst>
              <a:ext uri="{FF2B5EF4-FFF2-40B4-BE49-F238E27FC236}">
                <a16:creationId xmlns:a16="http://schemas.microsoft.com/office/drawing/2014/main" id="{0BC5341E-47A3-C14D-A481-A560685CF451}"/>
              </a:ext>
            </a:extLst>
          </p:cNvPr>
          <p:cNvSpPr>
            <a:spLocks noGrp="1"/>
          </p:cNvSpPr>
          <p:nvPr>
            <p:ph type="body" sz="quarter" idx="10"/>
          </p:nvPr>
        </p:nvSpPr>
        <p:spPr>
          <a:xfrm>
            <a:off x="368968" y="869109"/>
            <a:ext cx="10879023" cy="580118"/>
          </a:xfrm>
        </p:spPr>
        <p:txBody>
          <a:bodyPr/>
          <a:lstStyle/>
          <a:p>
            <a:r>
              <a:rPr lang="en-US"/>
              <a:t>Determine which features will meet your needs, considering the size and structure of your organization, volume of requests, and level of service you are able to employ.</a:t>
            </a:r>
          </a:p>
        </p:txBody>
      </p:sp>
      <p:sp>
        <p:nvSpPr>
          <p:cNvPr id="61" name="Subtitle 2">
            <a:extLst>
              <a:ext uri="{FF2B5EF4-FFF2-40B4-BE49-F238E27FC236}">
                <a16:creationId xmlns:a16="http://schemas.microsoft.com/office/drawing/2014/main" id="{B70267C2-6752-4300-BEC8-EC557987F872}"/>
              </a:ext>
            </a:extLst>
          </p:cNvPr>
          <p:cNvSpPr txBox="1">
            <a:spLocks/>
          </p:cNvSpPr>
          <p:nvPr/>
        </p:nvSpPr>
        <p:spPr>
          <a:xfrm>
            <a:off x="6998027" y="2249277"/>
            <a:ext cx="4111011" cy="4123623"/>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65113" lvl="1" indent="-171450"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Request management to manage approvals and service </a:t>
            </a:r>
            <a:br>
              <a:rPr lang="en-CA" sz="1200">
                <a:solidFill>
                  <a:schemeClr val="tx1"/>
                </a:solidFill>
                <a:effectLst/>
                <a:latin typeface="Roboto Condensed Light"/>
                <a:ea typeface="Calibri" panose="020F0502020204030204" pitchFamily="34" charset="0"/>
                <a:cs typeface="Arial"/>
              </a:rPr>
            </a:br>
            <a:r>
              <a:rPr lang="en-CA" sz="1200">
                <a:solidFill>
                  <a:schemeClr val="tx1"/>
                </a:solidFill>
                <a:effectLst/>
                <a:latin typeface="Roboto Condensed Light"/>
                <a:ea typeface="Calibri" panose="020F0502020204030204" pitchFamily="34" charset="0"/>
                <a:cs typeface="Arial"/>
              </a:rPr>
              <a:t>request fulfillment and reporting.</a:t>
            </a:r>
          </a:p>
          <a:p>
            <a:pPr marL="265113" lvl="1" indent="-171450"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Service catalog with approvals, delivery, and ticket creation available through workflows and easy-to-create forms.</a:t>
            </a:r>
          </a:p>
          <a:p>
            <a:pPr marL="265113" lvl="1" indent="-171450" algn="l">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App store with ability to very quickly set up charge-back capabilities and automate software deployment.</a:t>
            </a:r>
          </a:p>
          <a:p>
            <a:pPr marL="265113" lvl="1" indent="-171450"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Service catalog/a</a:t>
            </a:r>
            <a:r>
              <a:rPr lang="en-CA" sz="1200">
                <a:solidFill>
                  <a:schemeClr val="tx1"/>
                </a:solidFill>
                <a:latin typeface="Roboto Condensed Light"/>
                <a:ea typeface="Calibri" panose="020F0502020204030204" pitchFamily="34" charset="0"/>
                <a:cs typeface="Arial"/>
              </a:rPr>
              <a:t>pp store integration with CMDB and financial systems, with reporting on consumption, SLAs, and financials.</a:t>
            </a:r>
          </a:p>
          <a:p>
            <a:pPr marL="265113" lvl="1" indent="-171450"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Access </a:t>
            </a:r>
            <a:r>
              <a:rPr lang="en-CA" sz="1200">
                <a:solidFill>
                  <a:schemeClr val="tx1"/>
                </a:solidFill>
                <a:latin typeface="Roboto Condensed Light"/>
                <a:ea typeface="Calibri" panose="020F0502020204030204" pitchFamily="34" charset="0"/>
                <a:cs typeface="Arial"/>
              </a:rPr>
              <a:t>management to facilitate multiple client types, including separation for technical, business, and regional variations.</a:t>
            </a:r>
            <a:endParaRPr lang="en-CA" sz="1200">
              <a:solidFill>
                <a:schemeClr val="tx1"/>
              </a:solidFill>
              <a:effectLst/>
              <a:latin typeface="Roboto Condensed Light"/>
              <a:ea typeface="Calibri" panose="020F0502020204030204" pitchFamily="34" charset="0"/>
              <a:cs typeface="Arial"/>
            </a:endParaRPr>
          </a:p>
          <a:p>
            <a:pPr marL="265113" lvl="1" indent="-171450" algn="l">
              <a:buFont typeface="Arial" panose="020B0604020202020204" pitchFamily="34" charset="0"/>
              <a:buChar char="•"/>
            </a:pPr>
            <a:r>
              <a:rPr lang="en-CA" sz="1200">
                <a:solidFill>
                  <a:schemeClr val="tx1"/>
                </a:solidFill>
                <a:latin typeface="Roboto Condensed Light"/>
                <a:ea typeface="Roboto Condensed Light" panose="02000000000000000000" pitchFamily="2" charset="0"/>
                <a:cs typeface="Arial"/>
              </a:rPr>
              <a:t>Codeless customization that will enable self-serve for more than just IT.</a:t>
            </a:r>
            <a:endParaRPr lang="en-US" sz="1200">
              <a:solidFill>
                <a:schemeClr val="tx1"/>
              </a:solidFill>
              <a:effectLst/>
              <a:latin typeface="Roboto Light" panose="02000000000000000000" pitchFamily="2" charset="0"/>
              <a:ea typeface="Roboto Light" panose="02000000000000000000" pitchFamily="2" charset="0"/>
              <a:cs typeface="Lato Light" panose="020F0502020204030203" pitchFamily="34" charset="0"/>
            </a:endParaRPr>
          </a:p>
          <a:p>
            <a:pPr marL="265113" lvl="1" indent="-171450" algn="l">
              <a:buFont typeface="Arial" panose="020B0604020202020204" pitchFamily="34" charset="0"/>
              <a:buChar char="•"/>
            </a:pPr>
            <a:r>
              <a:rPr lang="en-US" sz="1200">
                <a:solidFill>
                  <a:schemeClr val="tx1"/>
                </a:solidFill>
                <a:latin typeface="Roboto Condensed Light" panose="02000000000000000000" pitchFamily="2" charset="0"/>
                <a:ea typeface="Roboto Condensed Light" panose="02000000000000000000" pitchFamily="2" charset="0"/>
                <a:cs typeface="Lato Light" panose="020F0502020204030203" pitchFamily="34" charset="0"/>
              </a:rPr>
              <a:t>Ability for the user to see assigned assets and have the list available to add to tickets.</a:t>
            </a:r>
          </a:p>
          <a:p>
            <a:pPr marL="265113" lvl="1" indent="-171450" algn="l">
              <a:buFont typeface="Arial" panose="020B0604020202020204" pitchFamily="34" charset="0"/>
              <a:buChar char="•"/>
            </a:pPr>
            <a:r>
              <a:rPr lang="en-US" sz="1200">
                <a:solidFill>
                  <a:schemeClr val="tx1"/>
                </a:solidFill>
                <a:latin typeface="Roboto Condensed Light" panose="02000000000000000000" pitchFamily="2" charset="0"/>
                <a:ea typeface="Roboto Condensed Light" panose="02000000000000000000" pitchFamily="2" charset="0"/>
                <a:cs typeface="Lato Light" panose="020F0502020204030203" pitchFamily="34" charset="0"/>
              </a:rPr>
              <a:t>Chatbot or integration of third-party chatbot with ability to switch to live chat and record details automatically within a ticket.</a:t>
            </a:r>
            <a:endParaRPr lang="en-CA" sz="1200">
              <a:solidFill>
                <a:schemeClr val="tx1"/>
              </a:solidFill>
              <a:effectLst/>
              <a:latin typeface="Roboto Condensed Light" panose="02000000000000000000" pitchFamily="2" charset="0"/>
              <a:ea typeface="Roboto Condensed Light" panose="02000000000000000000" pitchFamily="2" charset="0"/>
              <a:cs typeface="Arial"/>
            </a:endParaRPr>
          </a:p>
        </p:txBody>
      </p:sp>
      <p:pic>
        <p:nvPicPr>
          <p:cNvPr id="62" name="Picture 61">
            <a:extLst>
              <a:ext uri="{FF2B5EF4-FFF2-40B4-BE49-F238E27FC236}">
                <a16:creationId xmlns:a16="http://schemas.microsoft.com/office/drawing/2014/main" id="{A6A7A101-EF2D-4BF5-B546-A31AFC58E5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4" y="1511614"/>
            <a:ext cx="635000" cy="635000"/>
          </a:xfrm>
          <a:prstGeom prst="rect">
            <a:avLst/>
          </a:prstGeom>
        </p:spPr>
      </p:pic>
      <p:grpSp>
        <p:nvGrpSpPr>
          <p:cNvPr id="3" name="Group 2">
            <a:extLst>
              <a:ext uri="{FF2B5EF4-FFF2-40B4-BE49-F238E27FC236}">
                <a16:creationId xmlns:a16="http://schemas.microsoft.com/office/drawing/2014/main" id="{B053F238-C4FD-418A-87BB-6581C427D80F}"/>
              </a:ext>
            </a:extLst>
          </p:cNvPr>
          <p:cNvGrpSpPr/>
          <p:nvPr/>
        </p:nvGrpSpPr>
        <p:grpSpPr>
          <a:xfrm>
            <a:off x="822804" y="5858792"/>
            <a:ext cx="5484651" cy="910571"/>
            <a:chOff x="483482" y="5847851"/>
            <a:chExt cx="5484651" cy="910571"/>
          </a:xfrm>
        </p:grpSpPr>
        <p:sp>
          <p:nvSpPr>
            <p:cNvPr id="31" name="Rectangle 30">
              <a:extLst>
                <a:ext uri="{FF2B5EF4-FFF2-40B4-BE49-F238E27FC236}">
                  <a16:creationId xmlns:a16="http://schemas.microsoft.com/office/drawing/2014/main" id="{3926E45A-796F-44BA-AEB8-1998DB092DAB}"/>
                </a:ext>
              </a:extLst>
            </p:cNvPr>
            <p:cNvSpPr/>
            <p:nvPr/>
          </p:nvSpPr>
          <p:spPr>
            <a:xfrm>
              <a:off x="483482" y="5848529"/>
              <a:ext cx="5484649" cy="909893"/>
            </a:xfrm>
            <a:prstGeom prst="rect">
              <a:avLst/>
            </a:prstGeom>
            <a:gradFill>
              <a:gsLst>
                <a:gs pos="5000">
                  <a:srgbClr val="2576B7">
                    <a:lumMod val="94000"/>
                  </a:srgbClr>
                </a:gs>
                <a:gs pos="100000">
                  <a:schemeClr val="accent1">
                    <a:lumMod val="60000"/>
                    <a:lumOff val="40000"/>
                  </a:schemeClr>
                </a:gs>
              </a:gsLst>
              <a:lin ang="2700000" scaled="0"/>
            </a:gradFill>
            <a:ln w="1047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3958" tIns="323958" rIns="251967" bIns="323958" rtlCol="0" anchor="ctr">
              <a:noAutofit/>
            </a:bodyPr>
            <a:lstStyle/>
            <a:p>
              <a:pPr>
                <a:spcBef>
                  <a:spcPts val="800"/>
                </a:spcBef>
              </a:pPr>
              <a:r>
                <a:rPr lang="en-US" b="1">
                  <a:solidFill>
                    <a:schemeClr val="bg1"/>
                  </a:solidFill>
                  <a:latin typeface="Montserrat SemiBold" pitchFamily="2" charset="77"/>
                </a:rPr>
                <a:t>Info-Tech Insight </a:t>
              </a:r>
              <a:r>
                <a:rPr lang="en-US" sz="1400">
                  <a:latin typeface="Roboto Condensed Light" panose="02000000000000000000" pitchFamily="2" charset="0"/>
                  <a:ea typeface="Roboto Condensed Light" panose="02000000000000000000" pitchFamily="2" charset="0"/>
                  <a:cs typeface="Calibri" panose="020F0502020204030204" pitchFamily="34" charset="0"/>
                </a:rPr>
                <a:t>Omnichannel options are very useful to add to self-serve, enabling users to connect with a technician and switch to live chat or voice without risking disconnection. </a:t>
              </a:r>
              <a:endParaRPr lang="en-CA" sz="1400">
                <a:latin typeface="Roboto Condensed Light" panose="02000000000000000000" pitchFamily="2" charset="0"/>
                <a:ea typeface="Roboto Condensed Light" panose="02000000000000000000" pitchFamily="2" charset="0"/>
                <a:cs typeface="Arial"/>
              </a:endParaRPr>
            </a:p>
          </p:txBody>
        </p:sp>
        <p:sp>
          <p:nvSpPr>
            <p:cNvPr id="33" name="Rectangle 32">
              <a:extLst>
                <a:ext uri="{FF2B5EF4-FFF2-40B4-BE49-F238E27FC236}">
                  <a16:creationId xmlns:a16="http://schemas.microsoft.com/office/drawing/2014/main" id="{34819551-EA0F-47D1-8CC7-AE3E1EB34D24}"/>
                </a:ext>
              </a:extLst>
            </p:cNvPr>
            <p:cNvSpPr/>
            <p:nvPr/>
          </p:nvSpPr>
          <p:spPr>
            <a:xfrm>
              <a:off x="483483" y="5847851"/>
              <a:ext cx="5484650" cy="909892"/>
            </a:xfrm>
            <a:prstGeom prst="rect">
              <a:avLst/>
            </a:prstGeom>
            <a:noFill/>
            <a:ln w="3175" cmpd="thinThick">
              <a:gradFill>
                <a:gsLst>
                  <a:gs pos="0">
                    <a:srgbClr val="2576B7">
                      <a:alpha val="40000"/>
                    </a:srgbClr>
                  </a:gs>
                  <a:gs pos="47000">
                    <a:srgbClr val="2576B7">
                      <a:alpha val="0"/>
                    </a:srgbClr>
                  </a:gs>
                  <a:gs pos="100000">
                    <a:srgbClr val="2576B7">
                      <a:alpha val="40000"/>
                    </a:srgb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5972" tIns="215972" rIns="215972" bIns="215972" rtlCol="0" anchor="ctr">
              <a:noAutofit/>
            </a:bodyPr>
            <a:lstStyle/>
            <a:p>
              <a:pPr>
                <a:spcBef>
                  <a:spcPts val="800"/>
                </a:spcBef>
              </a:pPr>
              <a:endParaRPr lang="en-US" sz="140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48625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F51E6851-95DA-4B40-AD6C-87B8CB46EDC2}"/>
              </a:ext>
            </a:extLst>
          </p:cNvPr>
          <p:cNvSpPr/>
          <p:nvPr/>
        </p:nvSpPr>
        <p:spPr>
          <a:xfrm>
            <a:off x="8948313" y="3284862"/>
            <a:ext cx="1667371" cy="1695415"/>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126">
              <a:defRPr/>
            </a:pPr>
            <a:endParaRPr lang="en-US" kern="0" dirty="0">
              <a:solidFill>
                <a:srgbClr val="FFFFFF"/>
              </a:solidFill>
              <a:latin typeface="Lato Light" panose="020F0502020204030203" pitchFamily="34" charset="0"/>
            </a:endParaRPr>
          </a:p>
        </p:txBody>
      </p:sp>
      <p:sp>
        <p:nvSpPr>
          <p:cNvPr id="87" name="Rectangle 86">
            <a:extLst>
              <a:ext uri="{FF2B5EF4-FFF2-40B4-BE49-F238E27FC236}">
                <a16:creationId xmlns:a16="http://schemas.microsoft.com/office/drawing/2014/main" id="{FA3B73FC-C2D3-314E-A1E5-589D62F10CE3}"/>
              </a:ext>
            </a:extLst>
          </p:cNvPr>
          <p:cNvSpPr/>
          <p:nvPr/>
        </p:nvSpPr>
        <p:spPr>
          <a:xfrm>
            <a:off x="1144361" y="3284862"/>
            <a:ext cx="1667371" cy="1690432"/>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126">
              <a:defRPr/>
            </a:pPr>
            <a:endParaRPr lang="en-US" kern="0" dirty="0">
              <a:solidFill>
                <a:srgbClr val="FFFFFF"/>
              </a:solidFill>
              <a:latin typeface="Lato Light" panose="020F0502020204030203" pitchFamily="34" charset="0"/>
            </a:endParaRPr>
          </a:p>
        </p:txBody>
      </p:sp>
      <p:sp>
        <p:nvSpPr>
          <p:cNvPr id="91" name="Rectangle 90">
            <a:extLst>
              <a:ext uri="{FF2B5EF4-FFF2-40B4-BE49-F238E27FC236}">
                <a16:creationId xmlns:a16="http://schemas.microsoft.com/office/drawing/2014/main" id="{35187B15-F26D-5246-AD98-734896EDA4D8}"/>
              </a:ext>
            </a:extLst>
          </p:cNvPr>
          <p:cNvSpPr/>
          <p:nvPr/>
        </p:nvSpPr>
        <p:spPr>
          <a:xfrm>
            <a:off x="3095349" y="3284862"/>
            <a:ext cx="1667371" cy="1695415"/>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126">
              <a:defRPr/>
            </a:pPr>
            <a:endParaRPr lang="en-US" kern="0" dirty="0">
              <a:solidFill>
                <a:srgbClr val="FFFFFF"/>
              </a:solidFill>
              <a:latin typeface="Lato Light" panose="020F0502020204030203" pitchFamily="34" charset="0"/>
            </a:endParaRPr>
          </a:p>
        </p:txBody>
      </p:sp>
      <p:sp>
        <p:nvSpPr>
          <p:cNvPr id="95" name="Rectangle 94">
            <a:extLst>
              <a:ext uri="{FF2B5EF4-FFF2-40B4-BE49-F238E27FC236}">
                <a16:creationId xmlns:a16="http://schemas.microsoft.com/office/drawing/2014/main" id="{57462C0A-EEC1-3B4C-A862-FAA780BE81F6}"/>
              </a:ext>
            </a:extLst>
          </p:cNvPr>
          <p:cNvSpPr/>
          <p:nvPr/>
        </p:nvSpPr>
        <p:spPr>
          <a:xfrm>
            <a:off x="5046337" y="3284862"/>
            <a:ext cx="1667371" cy="1695415"/>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126">
              <a:defRPr/>
            </a:pPr>
            <a:endParaRPr lang="en-US" kern="0" dirty="0">
              <a:solidFill>
                <a:srgbClr val="FFFFFF"/>
              </a:solidFill>
              <a:latin typeface="Lato Light" panose="020F0502020204030203" pitchFamily="34" charset="0"/>
            </a:endParaRPr>
          </a:p>
        </p:txBody>
      </p:sp>
      <p:sp>
        <p:nvSpPr>
          <p:cNvPr id="99" name="Rectangle 98">
            <a:extLst>
              <a:ext uri="{FF2B5EF4-FFF2-40B4-BE49-F238E27FC236}">
                <a16:creationId xmlns:a16="http://schemas.microsoft.com/office/drawing/2014/main" id="{6A1CFB59-703E-E84F-A85E-46BE5ED4D076}"/>
              </a:ext>
            </a:extLst>
          </p:cNvPr>
          <p:cNvSpPr/>
          <p:nvPr/>
        </p:nvSpPr>
        <p:spPr>
          <a:xfrm>
            <a:off x="6997325" y="3284862"/>
            <a:ext cx="1667371" cy="1695415"/>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126">
              <a:defRPr/>
            </a:pPr>
            <a:endParaRPr lang="en-US" kern="0" dirty="0">
              <a:solidFill>
                <a:srgbClr val="FFFFFF"/>
              </a:solidFill>
              <a:latin typeface="Lato Light" panose="020F0502020204030203" pitchFamily="34" charset="0"/>
            </a:endParaRPr>
          </a:p>
        </p:txBody>
      </p:sp>
      <p:grpSp>
        <p:nvGrpSpPr>
          <p:cNvPr id="5" name="Group 4">
            <a:extLst>
              <a:ext uri="{FF2B5EF4-FFF2-40B4-BE49-F238E27FC236}">
                <a16:creationId xmlns:a16="http://schemas.microsoft.com/office/drawing/2014/main" id="{207DBA71-3651-3448-AFE5-E46024729AAD}"/>
              </a:ext>
            </a:extLst>
          </p:cNvPr>
          <p:cNvGrpSpPr/>
          <p:nvPr/>
        </p:nvGrpSpPr>
        <p:grpSpPr>
          <a:xfrm>
            <a:off x="625306" y="4929313"/>
            <a:ext cx="10510180" cy="1487336"/>
            <a:chOff x="6353842" y="3022270"/>
            <a:chExt cx="3887438" cy="1769186"/>
          </a:xfrm>
        </p:grpSpPr>
        <p:sp>
          <p:nvSpPr>
            <p:cNvPr id="6" name="Rectangle 5">
              <a:extLst>
                <a:ext uri="{FF2B5EF4-FFF2-40B4-BE49-F238E27FC236}">
                  <a16:creationId xmlns:a16="http://schemas.microsoft.com/office/drawing/2014/main" id="{581BFE92-E0FD-584D-8A4A-BE4D8E5DA943}"/>
                </a:ext>
              </a:extLst>
            </p:cNvPr>
            <p:cNvSpPr/>
            <p:nvPr/>
          </p:nvSpPr>
          <p:spPr>
            <a:xfrm>
              <a:off x="6353842" y="3022270"/>
              <a:ext cx="3887438" cy="1664209"/>
            </a:xfrm>
            <a:prstGeom prst="rect">
              <a:avLst/>
            </a:prstGeom>
            <a:gradFill>
              <a:gsLst>
                <a:gs pos="0">
                  <a:srgbClr val="2576B7"/>
                </a:gs>
                <a:gs pos="100000">
                  <a:schemeClr val="accent1"/>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3958" tIns="323958" rIns="323958" bIns="323958" rtlCol="0" anchor="ctr">
              <a:noAutofit/>
            </a:bodyPr>
            <a:lstStyle/>
            <a:p>
              <a:pPr>
                <a:spcBef>
                  <a:spcPts val="800"/>
                </a:spcBef>
              </a:pPr>
              <a:r>
                <a:rPr lang="en-US" sz="1600" dirty="0">
                  <a:solidFill>
                    <a:schemeClr val="bg1"/>
                  </a:solidFill>
                </a:rPr>
                <a:t>Info-Tech Insight</a:t>
              </a:r>
            </a:p>
            <a:p>
              <a:pPr>
                <a:lnSpc>
                  <a:spcPts val="1800"/>
                </a:lnSpc>
                <a:spcBef>
                  <a:spcPts val="800"/>
                </a:spcBef>
              </a:pPr>
              <a:r>
                <a:rPr lang="en-US" sz="1200" dirty="0">
                  <a:solidFill>
                    <a:schemeClr val="bg1"/>
                  </a:solidFill>
                  <a:latin typeface="Roboto Light" panose="02000000000000000000" pitchFamily="2" charset="0"/>
                  <a:ea typeface="Roboto Light" panose="02000000000000000000" pitchFamily="2" charset="0"/>
                  <a:cs typeface="Times New Roman" panose="02020603050405020304" pitchFamily="18" charset="0"/>
                </a:rPr>
                <a:t>It is critical for the selection team to determine who has decision rights. Organizational culture will play the largest role in dictating which team member holds the final say for selection decisions. For more information on stakeholder management and involvement, see </a:t>
              </a:r>
              <a:r>
                <a:rPr lang="en-US" sz="1200" dirty="0">
                  <a:solidFill>
                    <a:schemeClr val="bg1"/>
                  </a:solidFill>
                  <a:latin typeface="Roboto Light" panose="02000000000000000000" pitchFamily="2" charset="0"/>
                  <a:ea typeface="Roboto Light" panose="02000000000000000000"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The Guide to Software Selection, A Business Stakeholder Manual</a:t>
              </a:r>
              <a:r>
                <a:rPr lang="en-US" sz="1200" dirty="0">
                  <a:solidFill>
                    <a:schemeClr val="bg1"/>
                  </a:solidFill>
                  <a:latin typeface="Roboto Light" panose="02000000000000000000" pitchFamily="2" charset="0"/>
                  <a:ea typeface="Roboto Light" panose="02000000000000000000" pitchFamily="2" charset="0"/>
                  <a:cs typeface="Times New Roman" panose="02020603050405020304" pitchFamily="18" charset="0"/>
                </a:rPr>
                <a:t>.</a:t>
              </a:r>
            </a:p>
          </p:txBody>
        </p:sp>
        <p:sp>
          <p:nvSpPr>
            <p:cNvPr id="7" name="Rectangle 6">
              <a:extLst>
                <a:ext uri="{FF2B5EF4-FFF2-40B4-BE49-F238E27FC236}">
                  <a16:creationId xmlns:a16="http://schemas.microsoft.com/office/drawing/2014/main" id="{1B7DD933-425B-254A-A9D7-D3AECD77443E}"/>
                </a:ext>
              </a:extLst>
            </p:cNvPr>
            <p:cNvSpPr/>
            <p:nvPr/>
          </p:nvSpPr>
          <p:spPr>
            <a:xfrm>
              <a:off x="6353842" y="3127248"/>
              <a:ext cx="3887438" cy="1664208"/>
            </a:xfrm>
            <a:prstGeom prst="rect">
              <a:avLst/>
            </a:prstGeom>
            <a:noFill/>
            <a:ln w="3175" cmpd="thinThick">
              <a:gradFill>
                <a:gsLst>
                  <a:gs pos="0">
                    <a:srgbClr val="2576B7"/>
                  </a:gs>
                  <a:gs pos="47000">
                    <a:srgbClr val="2576B7">
                      <a:alpha val="0"/>
                    </a:srgbClr>
                  </a:gs>
                  <a:gs pos="99000">
                    <a:srgbClr val="2576B7"/>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5972" tIns="215972" rIns="215972" bIns="215972"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
        <p:nvSpPr>
          <p:cNvPr id="13" name="Text Placeholder 2">
            <a:extLst>
              <a:ext uri="{FF2B5EF4-FFF2-40B4-BE49-F238E27FC236}">
                <a16:creationId xmlns:a16="http://schemas.microsoft.com/office/drawing/2014/main" id="{0F2AEB12-511C-5C40-A88C-DD9970F8A5C6}"/>
              </a:ext>
            </a:extLst>
          </p:cNvPr>
          <p:cNvSpPr txBox="1">
            <a:spLocks/>
          </p:cNvSpPr>
          <p:nvPr/>
        </p:nvSpPr>
        <p:spPr>
          <a:xfrm>
            <a:off x="350250" y="388195"/>
            <a:ext cx="11391539" cy="9621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rgbClr val="717272"/>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16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12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sz="3000" dirty="0">
                <a:solidFill>
                  <a:schemeClr val="accent1"/>
                </a:solidFill>
                <a:latin typeface="Montserrat SemiBold" panose="00000700000000000000" pitchFamily="2" charset="0"/>
                <a:ea typeface="Times New Roman" panose="02020603050405020304" pitchFamily="18" charset="0"/>
                <a:cs typeface="Times New Roman" panose="02020603050405020304" pitchFamily="18" charset="0"/>
              </a:rPr>
              <a:t>R</a:t>
            </a:r>
            <a:r>
              <a:rPr lang="en-CA" sz="3000" b="1" dirty="0">
                <a:solidFill>
                  <a:schemeClr val="accent1"/>
                </a:solidFill>
                <a:effectLst/>
                <a:latin typeface="Montserrat SemiBold" panose="00000700000000000000" pitchFamily="2" charset="0"/>
                <a:ea typeface="Times New Roman" panose="02020603050405020304" pitchFamily="18" charset="0"/>
                <a:cs typeface="Times New Roman" panose="02020603050405020304" pitchFamily="18" charset="0"/>
              </a:rPr>
              <a:t>ight-size the selection team to ensure you get the right information but are still able to move ahead quickly</a:t>
            </a:r>
            <a:r>
              <a:rPr lang="en-US" sz="3000" dirty="0">
                <a:solidFill>
                  <a:schemeClr val="accent1"/>
                </a:solidFill>
                <a:latin typeface="Montserrat SemiBold" panose="00000700000000000000" pitchFamily="2" charset="0"/>
              </a:rPr>
              <a:t> </a:t>
            </a:r>
            <a:endParaRPr kumimoji="0" lang="en-US" sz="3000" b="1" i="0" u="none" strike="noStrike" kern="1200" cap="none" spc="0" normalizeH="0" baseline="0" noProof="0" dirty="0">
              <a:ln>
                <a:noFill/>
              </a:ln>
              <a:solidFill>
                <a:schemeClr val="accent1"/>
              </a:solidFill>
              <a:effectLst/>
              <a:uLnTx/>
              <a:uFillTx/>
              <a:latin typeface="Montserrat SemiBold" panose="00000700000000000000" pitchFamily="2" charset="0"/>
            </a:endParaRPr>
          </a:p>
        </p:txBody>
      </p:sp>
      <p:sp>
        <p:nvSpPr>
          <p:cNvPr id="88" name="Rectangle 87">
            <a:extLst>
              <a:ext uri="{FF2B5EF4-FFF2-40B4-BE49-F238E27FC236}">
                <a16:creationId xmlns:a16="http://schemas.microsoft.com/office/drawing/2014/main" id="{ACDEC957-09AE-5D4D-AC71-66496EC0E255}"/>
              </a:ext>
            </a:extLst>
          </p:cNvPr>
          <p:cNvSpPr/>
          <p:nvPr/>
        </p:nvSpPr>
        <p:spPr>
          <a:xfrm>
            <a:off x="1144361" y="2631804"/>
            <a:ext cx="1667371" cy="653058"/>
          </a:xfrm>
          <a:prstGeom prst="rect">
            <a:avLst/>
          </a:prstGeom>
          <a:solidFill>
            <a:srgbClr val="00B0B5"/>
          </a:solidFill>
          <a:ln w="12700" cap="flat" cmpd="sng" algn="ctr">
            <a:noFill/>
            <a:prstDash val="solid"/>
            <a:miter lim="800000"/>
          </a:ln>
          <a:effectLst/>
        </p:spPr>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defTabSz="914126">
              <a:defRPr/>
            </a:pPr>
            <a:endParaRPr lang="en-US" sz="1400" kern="0" dirty="0">
              <a:solidFill>
                <a:srgbClr val="FFFFFF"/>
              </a:solidFill>
              <a:latin typeface="Montserrat SemiBold" panose="00000700000000000000" pitchFamily="50" charset="0"/>
            </a:endParaRPr>
          </a:p>
        </p:txBody>
      </p:sp>
      <p:sp>
        <p:nvSpPr>
          <p:cNvPr id="89" name="TextBox 88">
            <a:extLst>
              <a:ext uri="{FF2B5EF4-FFF2-40B4-BE49-F238E27FC236}">
                <a16:creationId xmlns:a16="http://schemas.microsoft.com/office/drawing/2014/main" id="{931897F7-538C-164C-9A7B-5E0195BC3CD9}"/>
              </a:ext>
            </a:extLst>
          </p:cNvPr>
          <p:cNvSpPr txBox="1"/>
          <p:nvPr/>
        </p:nvSpPr>
        <p:spPr>
          <a:xfrm>
            <a:off x="1398965" y="2770871"/>
            <a:ext cx="1145510" cy="374925"/>
          </a:xfrm>
          <a:prstGeom prst="rect">
            <a:avLst/>
          </a:prstGeom>
          <a:noFill/>
        </p:spPr>
        <p:txBody>
          <a:bodyPr wrap="square" rtlCol="0" anchor="ctr" anchorCtr="0">
            <a:spAutoFit/>
          </a:bodyPr>
          <a:lstStyle/>
          <a:p>
            <a:pPr algn="ctr" defTabSz="914126">
              <a:lnSpc>
                <a:spcPts val="2500"/>
              </a:lnSpc>
            </a:pPr>
            <a:r>
              <a:rPr lang="en-US" sz="1400" b="1" dirty="0">
                <a:solidFill>
                  <a:srgbClr val="FFFFFF"/>
                </a:solidFill>
                <a:latin typeface="Montserrat SemiBold" panose="00000700000000000000" pitchFamily="50" charset="0"/>
                <a:ea typeface="League Spartan" charset="0"/>
                <a:cs typeface="Poppins" pitchFamily="2" charset="77"/>
              </a:rPr>
              <a:t>IT Leader</a:t>
            </a:r>
          </a:p>
        </p:txBody>
      </p:sp>
      <p:sp>
        <p:nvSpPr>
          <p:cNvPr id="90" name="Subtitle 2">
            <a:extLst>
              <a:ext uri="{FF2B5EF4-FFF2-40B4-BE49-F238E27FC236}">
                <a16:creationId xmlns:a16="http://schemas.microsoft.com/office/drawing/2014/main" id="{2E181EDF-10F2-B74B-8FFA-DA3701364120}"/>
              </a:ext>
            </a:extLst>
          </p:cNvPr>
          <p:cNvSpPr txBox="1">
            <a:spLocks/>
          </p:cNvSpPr>
          <p:nvPr/>
        </p:nvSpPr>
        <p:spPr>
          <a:xfrm>
            <a:off x="1222034" y="3314560"/>
            <a:ext cx="1527430" cy="1411919"/>
          </a:xfrm>
          <a:prstGeom prst="rect">
            <a:avLst/>
          </a:prstGeom>
        </p:spPr>
        <p:txBody>
          <a:bodyPr vert="horz" wrap="square" lIns="45714" tIns="22857" rIns="45714" bIns="2285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764">
              <a:lnSpc>
                <a:spcPts val="1750"/>
              </a:lnSpc>
              <a:spcBef>
                <a:spcPts val="0"/>
              </a:spcBef>
              <a:spcAft>
                <a:spcPts val="300"/>
              </a:spcAft>
            </a:pPr>
            <a:r>
              <a:rPr lang="en-US" sz="12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This team member is an IT director or CIO who will provide sponsorship and oversight from the IT perspective. </a:t>
            </a:r>
          </a:p>
        </p:txBody>
      </p:sp>
      <p:sp>
        <p:nvSpPr>
          <p:cNvPr id="92" name="Rectangle 91">
            <a:extLst>
              <a:ext uri="{FF2B5EF4-FFF2-40B4-BE49-F238E27FC236}">
                <a16:creationId xmlns:a16="http://schemas.microsoft.com/office/drawing/2014/main" id="{995AD5DC-F6B4-CB41-A0DA-F5ACF9F77E21}"/>
              </a:ext>
            </a:extLst>
          </p:cNvPr>
          <p:cNvSpPr/>
          <p:nvPr/>
        </p:nvSpPr>
        <p:spPr>
          <a:xfrm>
            <a:off x="3095349" y="2631804"/>
            <a:ext cx="1667371" cy="653058"/>
          </a:xfrm>
          <a:prstGeom prst="rect">
            <a:avLst/>
          </a:prstGeom>
          <a:solidFill>
            <a:srgbClr val="0085A4"/>
          </a:solidFill>
          <a:ln w="12700" cap="flat" cmpd="sng" algn="ctr">
            <a:noFill/>
            <a:prstDash val="solid"/>
            <a:miter lim="800000"/>
          </a:ln>
          <a:effectLst/>
        </p:spPr>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defTabSz="914126">
              <a:defRPr/>
            </a:pPr>
            <a:endParaRPr lang="en-US" sz="1400" kern="0" dirty="0">
              <a:solidFill>
                <a:srgbClr val="FFFFFF"/>
              </a:solidFill>
              <a:latin typeface="Montserrat SemiBold" panose="00000700000000000000" pitchFamily="50" charset="0"/>
            </a:endParaRPr>
          </a:p>
        </p:txBody>
      </p:sp>
      <p:sp>
        <p:nvSpPr>
          <p:cNvPr id="93" name="TextBox 92">
            <a:extLst>
              <a:ext uri="{FF2B5EF4-FFF2-40B4-BE49-F238E27FC236}">
                <a16:creationId xmlns:a16="http://schemas.microsoft.com/office/drawing/2014/main" id="{9BDE0C4C-FDD3-3042-B9D3-9E757541CF2D}"/>
              </a:ext>
            </a:extLst>
          </p:cNvPr>
          <p:cNvSpPr txBox="1"/>
          <p:nvPr/>
        </p:nvSpPr>
        <p:spPr>
          <a:xfrm>
            <a:off x="3271565" y="2770871"/>
            <a:ext cx="1351854" cy="374925"/>
          </a:xfrm>
          <a:prstGeom prst="rect">
            <a:avLst/>
          </a:prstGeom>
          <a:noFill/>
        </p:spPr>
        <p:txBody>
          <a:bodyPr wrap="square" rtlCol="0" anchor="ctr" anchorCtr="0">
            <a:spAutoFit/>
          </a:bodyPr>
          <a:lstStyle/>
          <a:p>
            <a:pPr algn="ctr" defTabSz="914126">
              <a:lnSpc>
                <a:spcPts val="2500"/>
              </a:lnSpc>
            </a:pPr>
            <a:r>
              <a:rPr lang="en-US" sz="1400" b="1" dirty="0">
                <a:solidFill>
                  <a:srgbClr val="FFFFFF"/>
                </a:solidFill>
                <a:latin typeface="Montserrat SemiBold" panose="00000700000000000000" pitchFamily="50" charset="0"/>
                <a:ea typeface="League Spartan" charset="0"/>
                <a:cs typeface="Poppins" pitchFamily="2" charset="77"/>
              </a:rPr>
              <a:t>Technical IT</a:t>
            </a:r>
          </a:p>
        </p:txBody>
      </p:sp>
      <p:sp>
        <p:nvSpPr>
          <p:cNvPr id="94" name="Subtitle 2">
            <a:extLst>
              <a:ext uri="{FF2B5EF4-FFF2-40B4-BE49-F238E27FC236}">
                <a16:creationId xmlns:a16="http://schemas.microsoft.com/office/drawing/2014/main" id="{1597DF7A-71CE-EB46-8858-41FABB86D8BE}"/>
              </a:ext>
            </a:extLst>
          </p:cNvPr>
          <p:cNvSpPr txBox="1">
            <a:spLocks/>
          </p:cNvSpPr>
          <p:nvPr/>
        </p:nvSpPr>
        <p:spPr>
          <a:xfrm>
            <a:off x="3271565" y="3314560"/>
            <a:ext cx="1459386" cy="1411919"/>
          </a:xfrm>
          <a:prstGeom prst="rect">
            <a:avLst/>
          </a:prstGeom>
        </p:spPr>
        <p:txBody>
          <a:bodyPr vert="horz" wrap="square" lIns="45714" tIns="22857" rIns="45714" bIns="22857" rtlCol="0" anchor="t">
            <a:spAutoFit/>
          </a:bodyPr>
          <a:lstStyle>
            <a:defPPr>
              <a:defRPr lang="en-US"/>
            </a:defPPr>
            <a:lvl1pPr indent="0" defTabSz="543764">
              <a:lnSpc>
                <a:spcPts val="1750"/>
              </a:lnSpc>
              <a:spcBef>
                <a:spcPts val="0"/>
              </a:spcBef>
              <a:spcAft>
                <a:spcPts val="300"/>
              </a:spcAft>
              <a:buFont typeface="Arial"/>
              <a:buNone/>
              <a:defRPr sz="1200">
                <a:solidFill>
                  <a:srgbClr val="4A4A4A"/>
                </a:solidFill>
                <a:latin typeface="Roboto Light" panose="02000000000000000000" pitchFamily="2" charset="0"/>
                <a:ea typeface="Roboto Light" panose="02000000000000000000" pitchFamily="2" charset="0"/>
                <a:cs typeface="Times New Roman" panose="02020603050405020304" pitchFamily="18"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This team member will focus on application security, integration, and enterprise architecture.</a:t>
            </a:r>
          </a:p>
        </p:txBody>
      </p:sp>
      <p:sp>
        <p:nvSpPr>
          <p:cNvPr id="96" name="Rectangle 95">
            <a:extLst>
              <a:ext uri="{FF2B5EF4-FFF2-40B4-BE49-F238E27FC236}">
                <a16:creationId xmlns:a16="http://schemas.microsoft.com/office/drawing/2014/main" id="{B80ECB49-7EDA-AF44-8A79-2B1719356B83}"/>
              </a:ext>
            </a:extLst>
          </p:cNvPr>
          <p:cNvSpPr/>
          <p:nvPr/>
        </p:nvSpPr>
        <p:spPr>
          <a:xfrm>
            <a:off x="5046337" y="2631804"/>
            <a:ext cx="1667371" cy="653058"/>
          </a:xfrm>
          <a:prstGeom prst="rect">
            <a:avLst/>
          </a:prstGeom>
          <a:solidFill>
            <a:srgbClr val="154C63"/>
          </a:solidFill>
          <a:ln w="12700" cap="flat" cmpd="sng" algn="ctr">
            <a:noFill/>
            <a:prstDash val="solid"/>
            <a:miter lim="800000"/>
          </a:ln>
          <a:effectLst/>
        </p:spPr>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defTabSz="914126">
              <a:defRPr/>
            </a:pPr>
            <a:endParaRPr lang="en-US" sz="1400" kern="0" dirty="0">
              <a:solidFill>
                <a:srgbClr val="FFFFFF"/>
              </a:solidFill>
              <a:latin typeface="Montserrat SemiBold" panose="00000700000000000000" pitchFamily="50" charset="0"/>
            </a:endParaRPr>
          </a:p>
        </p:txBody>
      </p:sp>
      <p:sp>
        <p:nvSpPr>
          <p:cNvPr id="97" name="TextBox 96">
            <a:extLst>
              <a:ext uri="{FF2B5EF4-FFF2-40B4-BE49-F238E27FC236}">
                <a16:creationId xmlns:a16="http://schemas.microsoft.com/office/drawing/2014/main" id="{7B80F202-858F-CF4B-BDD5-A2BBABAA257D}"/>
              </a:ext>
            </a:extLst>
          </p:cNvPr>
          <p:cNvSpPr txBox="1"/>
          <p:nvPr/>
        </p:nvSpPr>
        <p:spPr>
          <a:xfrm>
            <a:off x="4938936" y="2682617"/>
            <a:ext cx="1848087" cy="551433"/>
          </a:xfrm>
          <a:prstGeom prst="rect">
            <a:avLst/>
          </a:prstGeom>
          <a:noFill/>
        </p:spPr>
        <p:txBody>
          <a:bodyPr wrap="square" rtlCol="0" anchor="ctr" anchorCtr="0">
            <a:spAutoFit/>
          </a:bodyPr>
          <a:lstStyle/>
          <a:p>
            <a:pPr algn="ctr" defTabSz="914126">
              <a:lnSpc>
                <a:spcPct val="110000"/>
              </a:lnSpc>
            </a:pPr>
            <a:r>
              <a:rPr lang="en-US" sz="1400" b="1" dirty="0">
                <a:solidFill>
                  <a:srgbClr val="FFFFFF"/>
                </a:solidFill>
                <a:latin typeface="Montserrat SemiBold" panose="00000700000000000000" pitchFamily="50" charset="0"/>
                <a:ea typeface="League Spartan" charset="0"/>
                <a:cs typeface="Poppins" pitchFamily="2" charset="77"/>
              </a:rPr>
              <a:t>Business Analyst/</a:t>
            </a:r>
          </a:p>
          <a:p>
            <a:pPr algn="ctr" defTabSz="914126">
              <a:lnSpc>
                <a:spcPct val="110000"/>
              </a:lnSpc>
            </a:pPr>
            <a:r>
              <a:rPr lang="en-US" sz="1400" b="1" dirty="0">
                <a:solidFill>
                  <a:srgbClr val="FFFFFF"/>
                </a:solidFill>
                <a:latin typeface="Montserrat SemiBold" panose="00000700000000000000" pitchFamily="50" charset="0"/>
                <a:ea typeface="League Spartan" charset="0"/>
                <a:cs typeface="Poppins" pitchFamily="2" charset="77"/>
              </a:rPr>
              <a:t>Project Manager</a:t>
            </a:r>
          </a:p>
        </p:txBody>
      </p:sp>
      <p:sp>
        <p:nvSpPr>
          <p:cNvPr id="98" name="Subtitle 2">
            <a:extLst>
              <a:ext uri="{FF2B5EF4-FFF2-40B4-BE49-F238E27FC236}">
                <a16:creationId xmlns:a16="http://schemas.microsoft.com/office/drawing/2014/main" id="{60613D90-2F89-F842-91A7-001A797A2952}"/>
              </a:ext>
            </a:extLst>
          </p:cNvPr>
          <p:cNvSpPr txBox="1">
            <a:spLocks/>
          </p:cNvSpPr>
          <p:nvPr/>
        </p:nvSpPr>
        <p:spPr>
          <a:xfrm>
            <a:off x="5146018" y="3314560"/>
            <a:ext cx="1439234" cy="1411919"/>
          </a:xfrm>
          <a:prstGeom prst="rect">
            <a:avLst/>
          </a:prstGeom>
        </p:spPr>
        <p:txBody>
          <a:bodyPr vert="horz" wrap="square" lIns="45714" tIns="22857" rIns="45714" bIns="22857" rtlCol="0" anchor="t">
            <a:spAutoFit/>
          </a:bodyPr>
          <a:lstStyle>
            <a:defPPr>
              <a:defRPr lang="en-US"/>
            </a:defPPr>
            <a:lvl1pPr indent="0" defTabSz="543764">
              <a:lnSpc>
                <a:spcPts val="1750"/>
              </a:lnSpc>
              <a:spcBef>
                <a:spcPts val="0"/>
              </a:spcBef>
              <a:spcAft>
                <a:spcPts val="300"/>
              </a:spcAft>
              <a:buFont typeface="Arial"/>
              <a:buNone/>
              <a:defRPr sz="1200">
                <a:solidFill>
                  <a:srgbClr val="4A4A4A"/>
                </a:solidFill>
                <a:latin typeface="Roboto Light" panose="02000000000000000000" pitchFamily="2" charset="0"/>
                <a:ea typeface="Roboto Light" panose="02000000000000000000" pitchFamily="2" charset="0"/>
                <a:cs typeface="Times New Roman" panose="02020603050405020304" pitchFamily="18"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This team member elicits business needs and translates them into technology requirements.</a:t>
            </a:r>
          </a:p>
        </p:txBody>
      </p:sp>
      <p:sp>
        <p:nvSpPr>
          <p:cNvPr id="100" name="Rectangle 99">
            <a:extLst>
              <a:ext uri="{FF2B5EF4-FFF2-40B4-BE49-F238E27FC236}">
                <a16:creationId xmlns:a16="http://schemas.microsoft.com/office/drawing/2014/main" id="{C9109054-C497-D744-B630-B7C5043AC2D6}"/>
              </a:ext>
            </a:extLst>
          </p:cNvPr>
          <p:cNvSpPr/>
          <p:nvPr/>
        </p:nvSpPr>
        <p:spPr>
          <a:xfrm>
            <a:off x="6997325" y="2631804"/>
            <a:ext cx="1667371" cy="653058"/>
          </a:xfrm>
          <a:prstGeom prst="rect">
            <a:avLst/>
          </a:prstGeom>
          <a:solidFill>
            <a:srgbClr val="6388B7"/>
          </a:solidFill>
          <a:ln w="12700" cap="flat" cmpd="sng" algn="ctr">
            <a:noFill/>
            <a:prstDash val="solid"/>
            <a:miter lim="800000"/>
          </a:ln>
          <a:effectLst/>
        </p:spPr>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defTabSz="914126">
              <a:defRPr/>
            </a:pPr>
            <a:endParaRPr lang="en-US" sz="1400" kern="0" dirty="0">
              <a:solidFill>
                <a:srgbClr val="FFFFFF"/>
              </a:solidFill>
              <a:latin typeface="Montserrat SemiBold" panose="00000700000000000000" pitchFamily="50" charset="0"/>
            </a:endParaRPr>
          </a:p>
        </p:txBody>
      </p:sp>
      <p:sp>
        <p:nvSpPr>
          <p:cNvPr id="101" name="TextBox 100">
            <a:extLst>
              <a:ext uri="{FF2B5EF4-FFF2-40B4-BE49-F238E27FC236}">
                <a16:creationId xmlns:a16="http://schemas.microsoft.com/office/drawing/2014/main" id="{3353EA7E-D6DC-2F44-9ECC-D0BDD7C8161A}"/>
              </a:ext>
            </a:extLst>
          </p:cNvPr>
          <p:cNvSpPr txBox="1"/>
          <p:nvPr/>
        </p:nvSpPr>
        <p:spPr>
          <a:xfrm>
            <a:off x="6995457" y="2770871"/>
            <a:ext cx="1669239" cy="374925"/>
          </a:xfrm>
          <a:prstGeom prst="rect">
            <a:avLst/>
          </a:prstGeom>
          <a:noFill/>
        </p:spPr>
        <p:txBody>
          <a:bodyPr wrap="square" rtlCol="0" anchor="ctr" anchorCtr="0">
            <a:spAutoFit/>
          </a:bodyPr>
          <a:lstStyle/>
          <a:p>
            <a:pPr algn="ctr" defTabSz="914126">
              <a:lnSpc>
                <a:spcPts val="2500"/>
              </a:lnSpc>
            </a:pPr>
            <a:r>
              <a:rPr lang="en-US" sz="1400" b="1" dirty="0">
                <a:solidFill>
                  <a:srgbClr val="FFFFFF"/>
                </a:solidFill>
                <a:latin typeface="Montserrat SemiBold" panose="00000700000000000000" pitchFamily="50" charset="0"/>
                <a:ea typeface="League Spartan" charset="0"/>
                <a:cs typeface="Poppins" pitchFamily="2" charset="77"/>
              </a:rPr>
              <a:t>Business Lead</a:t>
            </a:r>
          </a:p>
        </p:txBody>
      </p:sp>
      <p:sp>
        <p:nvSpPr>
          <p:cNvPr id="102" name="Subtitle 2">
            <a:extLst>
              <a:ext uri="{FF2B5EF4-FFF2-40B4-BE49-F238E27FC236}">
                <a16:creationId xmlns:a16="http://schemas.microsoft.com/office/drawing/2014/main" id="{F0D8CC8E-D9BE-DA42-8446-D94BFC2B6738}"/>
              </a:ext>
            </a:extLst>
          </p:cNvPr>
          <p:cNvSpPr txBox="1">
            <a:spLocks/>
          </p:cNvSpPr>
          <p:nvPr/>
        </p:nvSpPr>
        <p:spPr>
          <a:xfrm>
            <a:off x="7100384" y="3314560"/>
            <a:ext cx="1459386" cy="1181087"/>
          </a:xfrm>
          <a:prstGeom prst="rect">
            <a:avLst/>
          </a:prstGeom>
        </p:spPr>
        <p:txBody>
          <a:bodyPr vert="horz" wrap="square" lIns="45714" tIns="22857" rIns="45714" bIns="22857" rtlCol="0" anchor="t">
            <a:spAutoFit/>
          </a:bodyPr>
          <a:lstStyle>
            <a:defPPr>
              <a:defRPr lang="en-US"/>
            </a:defPPr>
            <a:lvl1pPr indent="0" defTabSz="543764">
              <a:lnSpc>
                <a:spcPts val="1750"/>
              </a:lnSpc>
              <a:spcBef>
                <a:spcPts val="0"/>
              </a:spcBef>
              <a:spcAft>
                <a:spcPts val="300"/>
              </a:spcAft>
              <a:buFont typeface="Arial"/>
              <a:buNone/>
              <a:defRPr sz="1200">
                <a:solidFill>
                  <a:srgbClr val="4A4A4A"/>
                </a:solidFill>
                <a:latin typeface="Roboto Light" panose="02000000000000000000" pitchFamily="2" charset="0"/>
                <a:ea typeface="Roboto Light" panose="02000000000000000000" pitchFamily="2" charset="0"/>
                <a:cs typeface="Times New Roman" panose="02020603050405020304" pitchFamily="18"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This team member will provide sponsorship from the business needs perspective.</a:t>
            </a:r>
          </a:p>
        </p:txBody>
      </p:sp>
      <p:sp>
        <p:nvSpPr>
          <p:cNvPr id="104" name="Rectangle 103">
            <a:extLst>
              <a:ext uri="{FF2B5EF4-FFF2-40B4-BE49-F238E27FC236}">
                <a16:creationId xmlns:a16="http://schemas.microsoft.com/office/drawing/2014/main" id="{69EDA7A0-BA95-CD4F-92E4-F4F599584F6D}"/>
              </a:ext>
            </a:extLst>
          </p:cNvPr>
          <p:cNvSpPr/>
          <p:nvPr/>
        </p:nvSpPr>
        <p:spPr>
          <a:xfrm>
            <a:off x="8948313" y="2631804"/>
            <a:ext cx="1667371" cy="653058"/>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defTabSz="914126">
              <a:defRPr/>
            </a:pPr>
            <a:endParaRPr lang="en-US" sz="1400" kern="0" dirty="0">
              <a:solidFill>
                <a:srgbClr val="FFFFFF"/>
              </a:solidFill>
              <a:latin typeface="Montserrat SemiBold" panose="00000700000000000000" pitchFamily="50" charset="0"/>
            </a:endParaRPr>
          </a:p>
        </p:txBody>
      </p:sp>
      <p:sp>
        <p:nvSpPr>
          <p:cNvPr id="105" name="TextBox 104">
            <a:extLst>
              <a:ext uri="{FF2B5EF4-FFF2-40B4-BE49-F238E27FC236}">
                <a16:creationId xmlns:a16="http://schemas.microsoft.com/office/drawing/2014/main" id="{12400604-B877-E747-88B8-9A41FC88AA38}"/>
              </a:ext>
            </a:extLst>
          </p:cNvPr>
          <p:cNvSpPr txBox="1"/>
          <p:nvPr/>
        </p:nvSpPr>
        <p:spPr>
          <a:xfrm>
            <a:off x="8982334" y="2770871"/>
            <a:ext cx="1599327" cy="374925"/>
          </a:xfrm>
          <a:prstGeom prst="rect">
            <a:avLst/>
          </a:prstGeom>
          <a:noFill/>
        </p:spPr>
        <p:txBody>
          <a:bodyPr wrap="square" rtlCol="0" anchor="ctr" anchorCtr="0">
            <a:spAutoFit/>
          </a:bodyPr>
          <a:lstStyle/>
          <a:p>
            <a:pPr algn="ctr" defTabSz="914126">
              <a:lnSpc>
                <a:spcPts val="2500"/>
              </a:lnSpc>
            </a:pPr>
            <a:r>
              <a:rPr lang="en-US" sz="1400" b="1" dirty="0">
                <a:solidFill>
                  <a:srgbClr val="FFFFFF"/>
                </a:solidFill>
                <a:latin typeface="Montserrat SemiBold" panose="00000700000000000000" pitchFamily="50" charset="0"/>
                <a:ea typeface="League Spartan" charset="0"/>
                <a:cs typeface="Poppins" pitchFamily="2" charset="77"/>
              </a:rPr>
              <a:t>Process Expert</a:t>
            </a:r>
          </a:p>
        </p:txBody>
      </p:sp>
      <p:sp>
        <p:nvSpPr>
          <p:cNvPr id="106" name="Subtitle 2">
            <a:extLst>
              <a:ext uri="{FF2B5EF4-FFF2-40B4-BE49-F238E27FC236}">
                <a16:creationId xmlns:a16="http://schemas.microsoft.com/office/drawing/2014/main" id="{5673B254-6AD6-D649-BD78-AD3F113FF18B}"/>
              </a:ext>
            </a:extLst>
          </p:cNvPr>
          <p:cNvSpPr txBox="1">
            <a:spLocks/>
          </p:cNvSpPr>
          <p:nvPr/>
        </p:nvSpPr>
        <p:spPr>
          <a:xfrm>
            <a:off x="9052304" y="3314560"/>
            <a:ext cx="1459386" cy="1642751"/>
          </a:xfrm>
          <a:prstGeom prst="rect">
            <a:avLst/>
          </a:prstGeom>
        </p:spPr>
        <p:txBody>
          <a:bodyPr vert="horz" wrap="square" lIns="45714" tIns="22857" rIns="45714" bIns="22857" rtlCol="0" anchor="t">
            <a:spAutoFit/>
          </a:bodyPr>
          <a:lstStyle>
            <a:defPPr>
              <a:defRPr lang="en-US"/>
            </a:defPPr>
            <a:lvl1pPr indent="0" defTabSz="543764">
              <a:lnSpc>
                <a:spcPts val="1750"/>
              </a:lnSpc>
              <a:spcBef>
                <a:spcPts val="0"/>
              </a:spcBef>
              <a:spcAft>
                <a:spcPts val="300"/>
              </a:spcAft>
              <a:buFont typeface="Arial"/>
              <a:buNone/>
              <a:defRPr sz="1200">
                <a:solidFill>
                  <a:srgbClr val="4A4A4A"/>
                </a:solidFill>
                <a:latin typeface="Roboto Light" panose="02000000000000000000" pitchFamily="2" charset="0"/>
                <a:ea typeface="Roboto Light" panose="02000000000000000000" pitchFamily="2" charset="0"/>
                <a:cs typeface="Times New Roman" panose="02020603050405020304" pitchFamily="18"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This team member will contribute their  domain-specific knowledge around the processes that the new application supports.</a:t>
            </a:r>
          </a:p>
        </p:txBody>
      </p:sp>
      <p:sp>
        <p:nvSpPr>
          <p:cNvPr id="107" name="Subtitle 2">
            <a:extLst>
              <a:ext uri="{FF2B5EF4-FFF2-40B4-BE49-F238E27FC236}">
                <a16:creationId xmlns:a16="http://schemas.microsoft.com/office/drawing/2014/main" id="{40747658-20C6-274E-9F19-C8252E645937}"/>
              </a:ext>
            </a:extLst>
          </p:cNvPr>
          <p:cNvSpPr txBox="1">
            <a:spLocks/>
          </p:cNvSpPr>
          <p:nvPr/>
        </p:nvSpPr>
        <p:spPr>
          <a:xfrm>
            <a:off x="349693" y="1280338"/>
            <a:ext cx="11299743" cy="538603"/>
          </a:xfrm>
          <a:prstGeom prst="rect">
            <a:avLst/>
          </a:prstGeom>
        </p:spPr>
        <p:txBody>
          <a:bodyPr vert="horz" wrap="square" lIns="45714" tIns="22857" rIns="45714" bIns="22857"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527">
              <a:lnSpc>
                <a:spcPct val="100000"/>
              </a:lnSpc>
              <a:defRPr/>
            </a:pPr>
            <a:r>
              <a:rPr lang="en-US" sz="1600" b="1" dirty="0">
                <a:solidFill>
                  <a:srgbClr val="494949"/>
                </a:solidFill>
                <a:latin typeface="Roboto Light" panose="02000000000000000000" pitchFamily="2" charset="0"/>
                <a:ea typeface="Roboto Light" panose="02000000000000000000" pitchFamily="2" charset="0"/>
                <a:cs typeface="Mukta ExtraLight" panose="020B0000000000000000" pitchFamily="34" charset="77"/>
              </a:rPr>
              <a:t>Full-Time Resourcing:</a:t>
            </a:r>
            <a:r>
              <a:rPr lang="en-US" sz="1600" dirty="0">
                <a:solidFill>
                  <a:srgbClr val="494949"/>
                </a:solidFill>
                <a:latin typeface="Roboto Light" panose="02000000000000000000" pitchFamily="2" charset="0"/>
                <a:ea typeface="Roboto Light" panose="02000000000000000000" pitchFamily="2" charset="0"/>
                <a:cs typeface="Mukta ExtraLight" panose="020B0000000000000000" pitchFamily="34" charset="77"/>
              </a:rPr>
              <a:t> At least one member of these five team members must be allocated to the selection initiative as a </a:t>
            </a:r>
            <a:br>
              <a:rPr lang="en-US" sz="1600" dirty="0">
                <a:solidFill>
                  <a:srgbClr val="494949"/>
                </a:solidFill>
                <a:latin typeface="Roboto Light" panose="02000000000000000000" pitchFamily="2" charset="0"/>
                <a:ea typeface="Roboto Light" panose="02000000000000000000" pitchFamily="2" charset="0"/>
                <a:cs typeface="Mukta ExtraLight" panose="020B0000000000000000" pitchFamily="34" charset="77"/>
              </a:rPr>
            </a:br>
            <a:r>
              <a:rPr lang="en-US" sz="1600" dirty="0">
                <a:solidFill>
                  <a:srgbClr val="494949"/>
                </a:solidFill>
                <a:latin typeface="Roboto Light" panose="02000000000000000000" pitchFamily="2" charset="0"/>
                <a:ea typeface="Roboto Light" panose="02000000000000000000" pitchFamily="2" charset="0"/>
                <a:cs typeface="Mukta ExtraLight" panose="020B0000000000000000" pitchFamily="34" charset="77"/>
              </a:rPr>
              <a:t>full-time resource.</a:t>
            </a:r>
          </a:p>
        </p:txBody>
      </p:sp>
      <p:sp>
        <p:nvSpPr>
          <p:cNvPr id="108" name="Freeform 2">
            <a:extLst>
              <a:ext uri="{FF2B5EF4-FFF2-40B4-BE49-F238E27FC236}">
                <a16:creationId xmlns:a16="http://schemas.microsoft.com/office/drawing/2014/main" id="{D73021B8-8E00-B24F-821E-FDAF75121891}"/>
              </a:ext>
            </a:extLst>
          </p:cNvPr>
          <p:cNvSpPr>
            <a:spLocks/>
          </p:cNvSpPr>
          <p:nvPr/>
        </p:nvSpPr>
        <p:spPr bwMode="auto">
          <a:xfrm>
            <a:off x="1895763" y="1730565"/>
            <a:ext cx="250053" cy="837667"/>
          </a:xfrm>
          <a:custGeom>
            <a:avLst/>
            <a:gdLst>
              <a:gd name="T0" fmla="*/ 216979 w 1383"/>
              <a:gd name="T1" fmla="*/ 255911 h 5006"/>
              <a:gd name="T2" fmla="*/ 110652 w 1383"/>
              <a:gd name="T3" fmla="*/ 529818 h 5006"/>
              <a:gd name="T4" fmla="*/ 114977 w 1383"/>
              <a:gd name="T5" fmla="*/ 558612 h 5006"/>
              <a:gd name="T6" fmla="*/ 100920 w 1383"/>
              <a:gd name="T7" fmla="*/ 591726 h 5006"/>
              <a:gd name="T8" fmla="*/ 102723 w 1383"/>
              <a:gd name="T9" fmla="*/ 569410 h 5006"/>
              <a:gd name="T10" fmla="*/ 104885 w 1383"/>
              <a:gd name="T11" fmla="*/ 537017 h 5006"/>
              <a:gd name="T12" fmla="*/ 391427 w 1383"/>
              <a:gd name="T13" fmla="*/ 608283 h 5006"/>
              <a:gd name="T14" fmla="*/ 381696 w 1383"/>
              <a:gd name="T15" fmla="*/ 598925 h 5006"/>
              <a:gd name="T16" fmla="*/ 378091 w 1383"/>
              <a:gd name="T17" fmla="*/ 574449 h 5006"/>
              <a:gd name="T18" fmla="*/ 389265 w 1383"/>
              <a:gd name="T19" fmla="*/ 539176 h 5006"/>
              <a:gd name="T20" fmla="*/ 394671 w 1383"/>
              <a:gd name="T21" fmla="*/ 514341 h 5006"/>
              <a:gd name="T22" fmla="*/ 398636 w 1383"/>
              <a:gd name="T23" fmla="*/ 532337 h 5006"/>
              <a:gd name="T24" fmla="*/ 402961 w 1383"/>
              <a:gd name="T25" fmla="*/ 563651 h 5006"/>
              <a:gd name="T26" fmla="*/ 322945 w 1383"/>
              <a:gd name="T27" fmla="*/ 215958 h 5006"/>
              <a:gd name="T28" fmla="*/ 322225 w 1383"/>
              <a:gd name="T29" fmla="*/ 218118 h 5006"/>
              <a:gd name="T30" fmla="*/ 494871 w 1383"/>
              <a:gd name="T31" fmla="*/ 599285 h 5006"/>
              <a:gd name="T32" fmla="*/ 452340 w 1383"/>
              <a:gd name="T33" fmla="*/ 323938 h 5006"/>
              <a:gd name="T34" fmla="*/ 381335 w 1383"/>
              <a:gd name="T35" fmla="*/ 271388 h 5006"/>
              <a:gd name="T36" fmla="*/ 370883 w 1383"/>
              <a:gd name="T37" fmla="*/ 197602 h 5006"/>
              <a:gd name="T38" fmla="*/ 379173 w 1383"/>
              <a:gd name="T39" fmla="*/ 86743 h 5006"/>
              <a:gd name="T40" fmla="*/ 289065 w 1383"/>
              <a:gd name="T41" fmla="*/ 2160 h 5006"/>
              <a:gd name="T42" fmla="*/ 195353 w 1383"/>
              <a:gd name="T43" fmla="*/ 66947 h 5006"/>
              <a:gd name="T44" fmla="*/ 204364 w 1383"/>
              <a:gd name="T45" fmla="*/ 191483 h 5006"/>
              <a:gd name="T46" fmla="*/ 207968 w 1383"/>
              <a:gd name="T47" fmla="*/ 260950 h 5006"/>
              <a:gd name="T48" fmla="*/ 77853 w 1383"/>
              <a:gd name="T49" fmla="*/ 303781 h 5006"/>
              <a:gd name="T50" fmla="*/ 1442 w 1383"/>
              <a:gd name="T51" fmla="*/ 579128 h 5006"/>
              <a:gd name="T52" fmla="*/ 12975 w 1383"/>
              <a:gd name="T53" fmla="*/ 619081 h 5006"/>
              <a:gd name="T54" fmla="*/ 85782 w 1383"/>
              <a:gd name="T55" fmla="*/ 761253 h 5006"/>
              <a:gd name="T56" fmla="*/ 93712 w 1383"/>
              <a:gd name="T57" fmla="*/ 793647 h 5006"/>
              <a:gd name="T58" fmla="*/ 148137 w 1383"/>
              <a:gd name="T59" fmla="*/ 1206488 h 5006"/>
              <a:gd name="T60" fmla="*/ 145974 w 1383"/>
              <a:gd name="T61" fmla="*/ 1324185 h 5006"/>
              <a:gd name="T62" fmla="*/ 180576 w 1383"/>
              <a:gd name="T63" fmla="*/ 1570378 h 5006"/>
              <a:gd name="T64" fmla="*/ 184901 w 1383"/>
              <a:gd name="T65" fmla="*/ 1579376 h 5006"/>
              <a:gd name="T66" fmla="*/ 186342 w 1383"/>
              <a:gd name="T67" fmla="*/ 1646323 h 5006"/>
              <a:gd name="T68" fmla="*/ 166879 w 1383"/>
              <a:gd name="T69" fmla="*/ 1774458 h 5006"/>
              <a:gd name="T70" fmla="*/ 241849 w 1383"/>
              <a:gd name="T71" fmla="*/ 1730187 h 5006"/>
              <a:gd name="T72" fmla="*/ 244011 w 1383"/>
              <a:gd name="T73" fmla="*/ 1690234 h 5006"/>
              <a:gd name="T74" fmla="*/ 234640 w 1383"/>
              <a:gd name="T75" fmla="*/ 1588014 h 5006"/>
              <a:gd name="T76" fmla="*/ 233559 w 1383"/>
              <a:gd name="T77" fmla="*/ 1568218 h 5006"/>
              <a:gd name="T78" fmla="*/ 251580 w 1383"/>
              <a:gd name="T79" fmla="*/ 1347580 h 5006"/>
              <a:gd name="T80" fmla="*/ 256987 w 1383"/>
              <a:gd name="T81" fmla="*/ 1182732 h 5006"/>
              <a:gd name="T82" fmla="*/ 254464 w 1383"/>
              <a:gd name="T83" fmla="*/ 1041639 h 5006"/>
              <a:gd name="T84" fmla="*/ 255545 w 1383"/>
              <a:gd name="T85" fmla="*/ 1010325 h 5006"/>
              <a:gd name="T86" fmla="*/ 261672 w 1383"/>
              <a:gd name="T87" fmla="*/ 926462 h 5006"/>
              <a:gd name="T88" fmla="*/ 263114 w 1383"/>
              <a:gd name="T89" fmla="*/ 1103547 h 5006"/>
              <a:gd name="T90" fmla="*/ 266718 w 1383"/>
              <a:gd name="T91" fmla="*/ 1376015 h 5006"/>
              <a:gd name="T92" fmla="*/ 269241 w 1383"/>
              <a:gd name="T93" fmla="*/ 1567858 h 5006"/>
              <a:gd name="T94" fmla="*/ 259149 w 1383"/>
              <a:gd name="T95" fmla="*/ 1621128 h 5006"/>
              <a:gd name="T96" fmla="*/ 246895 w 1383"/>
              <a:gd name="T97" fmla="*/ 1735226 h 5006"/>
              <a:gd name="T98" fmla="*/ 328352 w 1383"/>
              <a:gd name="T99" fmla="*/ 1760061 h 5006"/>
              <a:gd name="T100" fmla="*/ 320062 w 1383"/>
              <a:gd name="T101" fmla="*/ 1633725 h 5006"/>
              <a:gd name="T102" fmla="*/ 329433 w 1383"/>
              <a:gd name="T103" fmla="*/ 1571097 h 5006"/>
              <a:gd name="T104" fmla="*/ 367278 w 1383"/>
              <a:gd name="T105" fmla="*/ 1345061 h 5006"/>
              <a:gd name="T106" fmla="*/ 362232 w 1383"/>
              <a:gd name="T107" fmla="*/ 1292151 h 5006"/>
              <a:gd name="T108" fmla="*/ 430714 w 1383"/>
              <a:gd name="T109" fmla="*/ 910265 h 5006"/>
              <a:gd name="T110" fmla="*/ 416657 w 1383"/>
              <a:gd name="T111" fmla="*/ 754775 h 5006"/>
              <a:gd name="T112" fmla="*/ 436121 w 1383"/>
              <a:gd name="T113" fmla="*/ 689627 h 50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83" h="5006">
                <a:moveTo>
                  <a:pt x="763" y="4355"/>
                </a:moveTo>
                <a:lnTo>
                  <a:pt x="763" y="4355"/>
                </a:lnTo>
                <a:cubicBezTo>
                  <a:pt x="759" y="4355"/>
                  <a:pt x="755" y="4355"/>
                  <a:pt x="750" y="4356"/>
                </a:cubicBezTo>
                <a:cubicBezTo>
                  <a:pt x="755" y="4355"/>
                  <a:pt x="759" y="4355"/>
                  <a:pt x="763" y="4355"/>
                </a:cubicBezTo>
                <a:close/>
                <a:moveTo>
                  <a:pt x="602" y="716"/>
                </a:moveTo>
                <a:lnTo>
                  <a:pt x="602" y="716"/>
                </a:lnTo>
                <a:cubicBezTo>
                  <a:pt x="602" y="715"/>
                  <a:pt x="602" y="713"/>
                  <a:pt x="602" y="711"/>
                </a:cubicBezTo>
                <a:cubicBezTo>
                  <a:pt x="602" y="713"/>
                  <a:pt x="602" y="714"/>
                  <a:pt x="602" y="716"/>
                </a:cubicBezTo>
                <a:close/>
                <a:moveTo>
                  <a:pt x="307" y="1471"/>
                </a:moveTo>
                <a:lnTo>
                  <a:pt x="307" y="1471"/>
                </a:lnTo>
                <a:cubicBezTo>
                  <a:pt x="307" y="1471"/>
                  <a:pt x="307" y="1471"/>
                  <a:pt x="307" y="1472"/>
                </a:cubicBezTo>
                <a:cubicBezTo>
                  <a:pt x="307" y="1473"/>
                  <a:pt x="308" y="1473"/>
                  <a:pt x="308" y="1474"/>
                </a:cubicBezTo>
                <a:cubicBezTo>
                  <a:pt x="309" y="1480"/>
                  <a:pt x="312" y="1488"/>
                  <a:pt x="317" y="1500"/>
                </a:cubicBezTo>
                <a:cubicBezTo>
                  <a:pt x="317" y="1500"/>
                  <a:pt x="317" y="1500"/>
                  <a:pt x="317" y="1501"/>
                </a:cubicBezTo>
                <a:cubicBezTo>
                  <a:pt x="322" y="1517"/>
                  <a:pt x="320" y="1535"/>
                  <a:pt x="319" y="1552"/>
                </a:cubicBezTo>
                <a:cubicBezTo>
                  <a:pt x="317" y="1582"/>
                  <a:pt x="318" y="1613"/>
                  <a:pt x="319" y="1644"/>
                </a:cubicBezTo>
                <a:cubicBezTo>
                  <a:pt x="320" y="1648"/>
                  <a:pt x="320" y="1652"/>
                  <a:pt x="321" y="1657"/>
                </a:cubicBezTo>
                <a:cubicBezTo>
                  <a:pt x="323" y="1665"/>
                  <a:pt x="328" y="1673"/>
                  <a:pt x="327" y="1682"/>
                </a:cubicBezTo>
                <a:cubicBezTo>
                  <a:pt x="309" y="1672"/>
                  <a:pt x="296" y="1657"/>
                  <a:pt x="280" y="1644"/>
                </a:cubicBezTo>
                <a:cubicBezTo>
                  <a:pt x="277" y="1642"/>
                  <a:pt x="272" y="1641"/>
                  <a:pt x="272" y="1637"/>
                </a:cubicBezTo>
                <a:cubicBezTo>
                  <a:pt x="272" y="1632"/>
                  <a:pt x="274" y="1630"/>
                  <a:pt x="278" y="1627"/>
                </a:cubicBezTo>
                <a:cubicBezTo>
                  <a:pt x="284" y="1622"/>
                  <a:pt x="288" y="1614"/>
                  <a:pt x="289" y="1606"/>
                </a:cubicBezTo>
                <a:cubicBezTo>
                  <a:pt x="290" y="1598"/>
                  <a:pt x="288" y="1590"/>
                  <a:pt x="285" y="1582"/>
                </a:cubicBezTo>
                <a:cubicBezTo>
                  <a:pt x="283" y="1578"/>
                  <a:pt x="282" y="1574"/>
                  <a:pt x="280" y="1570"/>
                </a:cubicBezTo>
                <a:cubicBezTo>
                  <a:pt x="278" y="1559"/>
                  <a:pt x="283" y="1548"/>
                  <a:pt x="282" y="1537"/>
                </a:cubicBezTo>
                <a:cubicBezTo>
                  <a:pt x="280" y="1532"/>
                  <a:pt x="279" y="1528"/>
                  <a:pt x="278" y="1523"/>
                </a:cubicBezTo>
                <a:cubicBezTo>
                  <a:pt x="277" y="1511"/>
                  <a:pt x="285" y="1501"/>
                  <a:pt x="291" y="1492"/>
                </a:cubicBezTo>
                <a:cubicBezTo>
                  <a:pt x="299" y="1479"/>
                  <a:pt x="299" y="1453"/>
                  <a:pt x="302" y="1443"/>
                </a:cubicBezTo>
                <a:cubicBezTo>
                  <a:pt x="303" y="1451"/>
                  <a:pt x="305" y="1461"/>
                  <a:pt x="307" y="1471"/>
                </a:cubicBezTo>
                <a:close/>
                <a:moveTo>
                  <a:pt x="1128" y="1617"/>
                </a:moveTo>
                <a:lnTo>
                  <a:pt x="1128" y="1617"/>
                </a:lnTo>
                <a:cubicBezTo>
                  <a:pt x="1116" y="1633"/>
                  <a:pt x="1099" y="1646"/>
                  <a:pt x="1095" y="1665"/>
                </a:cubicBezTo>
                <a:cubicBezTo>
                  <a:pt x="1092" y="1674"/>
                  <a:pt x="1093" y="1683"/>
                  <a:pt x="1086" y="1690"/>
                </a:cubicBezTo>
                <a:cubicBezTo>
                  <a:pt x="1083" y="1692"/>
                  <a:pt x="1079" y="1693"/>
                  <a:pt x="1076" y="1694"/>
                </a:cubicBezTo>
                <a:cubicBezTo>
                  <a:pt x="1063" y="1699"/>
                  <a:pt x="1053" y="1708"/>
                  <a:pt x="1047" y="1720"/>
                </a:cubicBezTo>
                <a:cubicBezTo>
                  <a:pt x="1050" y="1708"/>
                  <a:pt x="1053" y="1696"/>
                  <a:pt x="1056" y="1684"/>
                </a:cubicBezTo>
                <a:cubicBezTo>
                  <a:pt x="1058" y="1677"/>
                  <a:pt x="1059" y="1671"/>
                  <a:pt x="1059" y="1664"/>
                </a:cubicBezTo>
                <a:cubicBezTo>
                  <a:pt x="1060" y="1645"/>
                  <a:pt x="1052" y="1628"/>
                  <a:pt x="1048" y="1610"/>
                </a:cubicBezTo>
                <a:cubicBezTo>
                  <a:pt x="1048" y="1609"/>
                  <a:pt x="1048" y="1606"/>
                  <a:pt x="1048" y="1604"/>
                </a:cubicBezTo>
                <a:cubicBezTo>
                  <a:pt x="1049" y="1603"/>
                  <a:pt x="1050" y="1602"/>
                  <a:pt x="1050" y="1600"/>
                </a:cubicBezTo>
                <a:cubicBezTo>
                  <a:pt x="1051" y="1599"/>
                  <a:pt x="1050" y="1598"/>
                  <a:pt x="1049" y="1596"/>
                </a:cubicBezTo>
                <a:cubicBezTo>
                  <a:pt x="1047" y="1587"/>
                  <a:pt x="1052" y="1577"/>
                  <a:pt x="1059" y="1570"/>
                </a:cubicBezTo>
                <a:cubicBezTo>
                  <a:pt x="1066" y="1562"/>
                  <a:pt x="1074" y="1556"/>
                  <a:pt x="1075" y="1546"/>
                </a:cubicBezTo>
                <a:cubicBezTo>
                  <a:pt x="1076" y="1540"/>
                  <a:pt x="1073" y="1534"/>
                  <a:pt x="1073" y="1529"/>
                </a:cubicBezTo>
                <a:cubicBezTo>
                  <a:pt x="1074" y="1518"/>
                  <a:pt x="1082" y="1508"/>
                  <a:pt x="1080" y="1498"/>
                </a:cubicBezTo>
                <a:cubicBezTo>
                  <a:pt x="1080" y="1493"/>
                  <a:pt x="1078" y="1489"/>
                  <a:pt x="1078" y="1483"/>
                </a:cubicBezTo>
                <a:cubicBezTo>
                  <a:pt x="1076" y="1478"/>
                  <a:pt x="1079" y="1471"/>
                  <a:pt x="1080" y="1466"/>
                </a:cubicBezTo>
                <a:cubicBezTo>
                  <a:pt x="1084" y="1455"/>
                  <a:pt x="1088" y="1444"/>
                  <a:pt x="1092" y="1433"/>
                </a:cubicBezTo>
                <a:cubicBezTo>
                  <a:pt x="1092" y="1431"/>
                  <a:pt x="1093" y="1429"/>
                  <a:pt x="1095" y="1429"/>
                </a:cubicBezTo>
                <a:cubicBezTo>
                  <a:pt x="1095" y="1429"/>
                  <a:pt x="1095" y="1429"/>
                  <a:pt x="1096" y="1429"/>
                </a:cubicBezTo>
                <a:cubicBezTo>
                  <a:pt x="1095" y="1437"/>
                  <a:pt x="1095" y="1445"/>
                  <a:pt x="1095" y="1453"/>
                </a:cubicBezTo>
                <a:cubicBezTo>
                  <a:pt x="1095" y="1459"/>
                  <a:pt x="1095" y="1465"/>
                  <a:pt x="1098" y="1469"/>
                </a:cubicBezTo>
                <a:cubicBezTo>
                  <a:pt x="1099" y="1473"/>
                  <a:pt x="1103" y="1476"/>
                  <a:pt x="1106" y="1479"/>
                </a:cubicBezTo>
                <a:cubicBezTo>
                  <a:pt x="1113" y="1488"/>
                  <a:pt x="1119" y="1498"/>
                  <a:pt x="1124" y="1508"/>
                </a:cubicBezTo>
                <a:cubicBezTo>
                  <a:pt x="1126" y="1511"/>
                  <a:pt x="1127" y="1514"/>
                  <a:pt x="1127" y="1519"/>
                </a:cubicBezTo>
                <a:cubicBezTo>
                  <a:pt x="1127" y="1522"/>
                  <a:pt x="1125" y="1526"/>
                  <a:pt x="1124" y="1529"/>
                </a:cubicBezTo>
                <a:cubicBezTo>
                  <a:pt x="1120" y="1541"/>
                  <a:pt x="1119" y="1554"/>
                  <a:pt x="1118" y="1566"/>
                </a:cubicBezTo>
                <a:cubicBezTo>
                  <a:pt x="1118" y="1579"/>
                  <a:pt x="1117" y="1592"/>
                  <a:pt x="1125" y="1602"/>
                </a:cubicBezTo>
                <a:cubicBezTo>
                  <a:pt x="1128" y="1605"/>
                  <a:pt x="1131" y="1609"/>
                  <a:pt x="1130" y="1612"/>
                </a:cubicBezTo>
                <a:cubicBezTo>
                  <a:pt x="1130" y="1614"/>
                  <a:pt x="1129" y="1615"/>
                  <a:pt x="1128" y="1617"/>
                </a:cubicBezTo>
                <a:close/>
                <a:moveTo>
                  <a:pt x="896" y="600"/>
                </a:moveTo>
                <a:lnTo>
                  <a:pt x="896" y="600"/>
                </a:lnTo>
                <a:lnTo>
                  <a:pt x="896" y="599"/>
                </a:lnTo>
                <a:lnTo>
                  <a:pt x="896" y="600"/>
                </a:lnTo>
                <a:close/>
                <a:moveTo>
                  <a:pt x="894" y="606"/>
                </a:moveTo>
                <a:lnTo>
                  <a:pt x="894" y="606"/>
                </a:lnTo>
                <a:cubicBezTo>
                  <a:pt x="894" y="605"/>
                  <a:pt x="895" y="605"/>
                  <a:pt x="895" y="604"/>
                </a:cubicBezTo>
                <a:cubicBezTo>
                  <a:pt x="895" y="605"/>
                  <a:pt x="894" y="605"/>
                  <a:pt x="894" y="606"/>
                </a:cubicBezTo>
                <a:close/>
                <a:moveTo>
                  <a:pt x="894" y="614"/>
                </a:moveTo>
                <a:lnTo>
                  <a:pt x="894" y="614"/>
                </a:lnTo>
                <a:cubicBezTo>
                  <a:pt x="894" y="612"/>
                  <a:pt x="894" y="611"/>
                  <a:pt x="894" y="610"/>
                </a:cubicBezTo>
                <a:cubicBezTo>
                  <a:pt x="894" y="611"/>
                  <a:pt x="894" y="612"/>
                  <a:pt x="894" y="614"/>
                </a:cubicBezTo>
                <a:close/>
                <a:moveTo>
                  <a:pt x="1373" y="1681"/>
                </a:moveTo>
                <a:lnTo>
                  <a:pt x="1373" y="1681"/>
                </a:lnTo>
                <a:cubicBezTo>
                  <a:pt x="1376" y="1678"/>
                  <a:pt x="1378" y="1676"/>
                  <a:pt x="1373" y="1665"/>
                </a:cubicBezTo>
                <a:cubicBezTo>
                  <a:pt x="1369" y="1654"/>
                  <a:pt x="1361" y="1649"/>
                  <a:pt x="1364" y="1640"/>
                </a:cubicBezTo>
                <a:cubicBezTo>
                  <a:pt x="1368" y="1630"/>
                  <a:pt x="1369" y="1602"/>
                  <a:pt x="1359" y="1559"/>
                </a:cubicBezTo>
                <a:cubicBezTo>
                  <a:pt x="1349" y="1515"/>
                  <a:pt x="1301" y="1203"/>
                  <a:pt x="1291" y="1077"/>
                </a:cubicBezTo>
                <a:cubicBezTo>
                  <a:pt x="1281" y="951"/>
                  <a:pt x="1259" y="905"/>
                  <a:pt x="1255" y="900"/>
                </a:cubicBezTo>
                <a:cubicBezTo>
                  <a:pt x="1252" y="895"/>
                  <a:pt x="1242" y="895"/>
                  <a:pt x="1239" y="891"/>
                </a:cubicBezTo>
                <a:cubicBezTo>
                  <a:pt x="1235" y="888"/>
                  <a:pt x="1210" y="872"/>
                  <a:pt x="1174" y="861"/>
                </a:cubicBezTo>
                <a:cubicBezTo>
                  <a:pt x="1159" y="857"/>
                  <a:pt x="1114" y="836"/>
                  <a:pt x="1065" y="812"/>
                </a:cubicBezTo>
                <a:cubicBezTo>
                  <a:pt x="1065" y="792"/>
                  <a:pt x="1062" y="774"/>
                  <a:pt x="1058" y="754"/>
                </a:cubicBezTo>
                <a:cubicBezTo>
                  <a:pt x="1053" y="728"/>
                  <a:pt x="1040" y="704"/>
                  <a:pt x="1022" y="684"/>
                </a:cubicBezTo>
                <a:cubicBezTo>
                  <a:pt x="996" y="654"/>
                  <a:pt x="955" y="636"/>
                  <a:pt x="918" y="621"/>
                </a:cubicBezTo>
                <a:cubicBezTo>
                  <a:pt x="913" y="619"/>
                  <a:pt x="909" y="612"/>
                  <a:pt x="906" y="610"/>
                </a:cubicBezTo>
                <a:cubicBezTo>
                  <a:pt x="942" y="584"/>
                  <a:pt x="995" y="580"/>
                  <a:pt x="1029" y="549"/>
                </a:cubicBezTo>
                <a:cubicBezTo>
                  <a:pt x="1046" y="534"/>
                  <a:pt x="1056" y="512"/>
                  <a:pt x="1059" y="489"/>
                </a:cubicBezTo>
                <a:cubicBezTo>
                  <a:pt x="1060" y="473"/>
                  <a:pt x="1058" y="456"/>
                  <a:pt x="1055" y="439"/>
                </a:cubicBezTo>
                <a:cubicBezTo>
                  <a:pt x="1050" y="403"/>
                  <a:pt x="1049" y="366"/>
                  <a:pt x="1051" y="330"/>
                </a:cubicBezTo>
                <a:cubicBezTo>
                  <a:pt x="1053" y="301"/>
                  <a:pt x="1056" y="271"/>
                  <a:pt x="1052" y="241"/>
                </a:cubicBezTo>
                <a:cubicBezTo>
                  <a:pt x="1048" y="222"/>
                  <a:pt x="1042" y="203"/>
                  <a:pt x="1034" y="186"/>
                </a:cubicBezTo>
                <a:cubicBezTo>
                  <a:pt x="1019" y="155"/>
                  <a:pt x="999" y="127"/>
                  <a:pt x="975" y="103"/>
                </a:cubicBezTo>
                <a:cubicBezTo>
                  <a:pt x="951" y="80"/>
                  <a:pt x="924" y="61"/>
                  <a:pt x="896" y="45"/>
                </a:cubicBezTo>
                <a:cubicBezTo>
                  <a:pt x="866" y="27"/>
                  <a:pt x="835" y="11"/>
                  <a:pt x="802" y="6"/>
                </a:cubicBezTo>
                <a:cubicBezTo>
                  <a:pt x="768" y="0"/>
                  <a:pt x="732" y="7"/>
                  <a:pt x="706" y="29"/>
                </a:cubicBezTo>
                <a:cubicBezTo>
                  <a:pt x="699" y="35"/>
                  <a:pt x="693" y="42"/>
                  <a:pt x="685" y="48"/>
                </a:cubicBezTo>
                <a:cubicBezTo>
                  <a:pt x="670" y="57"/>
                  <a:pt x="652" y="57"/>
                  <a:pt x="635" y="62"/>
                </a:cubicBezTo>
                <a:cubicBezTo>
                  <a:pt x="583" y="77"/>
                  <a:pt x="552" y="133"/>
                  <a:pt x="542" y="186"/>
                </a:cubicBezTo>
                <a:cubicBezTo>
                  <a:pt x="532" y="241"/>
                  <a:pt x="538" y="296"/>
                  <a:pt x="528" y="350"/>
                </a:cubicBezTo>
                <a:cubicBezTo>
                  <a:pt x="523" y="372"/>
                  <a:pt x="517" y="394"/>
                  <a:pt x="517" y="418"/>
                </a:cubicBezTo>
                <a:cubicBezTo>
                  <a:pt x="516" y="442"/>
                  <a:pt x="524" y="466"/>
                  <a:pt x="535" y="488"/>
                </a:cubicBezTo>
                <a:cubicBezTo>
                  <a:pt x="543" y="504"/>
                  <a:pt x="554" y="519"/>
                  <a:pt x="567" y="532"/>
                </a:cubicBezTo>
                <a:cubicBezTo>
                  <a:pt x="572" y="565"/>
                  <a:pt x="574" y="582"/>
                  <a:pt x="602" y="608"/>
                </a:cubicBezTo>
                <a:cubicBezTo>
                  <a:pt x="602" y="608"/>
                  <a:pt x="608" y="611"/>
                  <a:pt x="608" y="625"/>
                </a:cubicBezTo>
                <a:cubicBezTo>
                  <a:pt x="608" y="634"/>
                  <a:pt x="605" y="665"/>
                  <a:pt x="603" y="693"/>
                </a:cubicBezTo>
                <a:cubicBezTo>
                  <a:pt x="600" y="695"/>
                  <a:pt x="590" y="702"/>
                  <a:pt x="577" y="725"/>
                </a:cubicBezTo>
                <a:cubicBezTo>
                  <a:pt x="561" y="754"/>
                  <a:pt x="553" y="757"/>
                  <a:pt x="537" y="762"/>
                </a:cubicBezTo>
                <a:cubicBezTo>
                  <a:pt x="521" y="768"/>
                  <a:pt x="505" y="774"/>
                  <a:pt x="500" y="781"/>
                </a:cubicBezTo>
                <a:cubicBezTo>
                  <a:pt x="494" y="789"/>
                  <a:pt x="255" y="826"/>
                  <a:pt x="234" y="836"/>
                </a:cubicBezTo>
                <a:cubicBezTo>
                  <a:pt x="234" y="836"/>
                  <a:pt x="225" y="831"/>
                  <a:pt x="216" y="844"/>
                </a:cubicBezTo>
                <a:cubicBezTo>
                  <a:pt x="207" y="857"/>
                  <a:pt x="158" y="991"/>
                  <a:pt x="140" y="1086"/>
                </a:cubicBezTo>
                <a:cubicBezTo>
                  <a:pt x="123" y="1181"/>
                  <a:pt x="30" y="1494"/>
                  <a:pt x="23" y="1538"/>
                </a:cubicBezTo>
                <a:cubicBezTo>
                  <a:pt x="18" y="1563"/>
                  <a:pt x="6" y="1570"/>
                  <a:pt x="8" y="1583"/>
                </a:cubicBezTo>
                <a:cubicBezTo>
                  <a:pt x="9" y="1597"/>
                  <a:pt x="6" y="1597"/>
                  <a:pt x="4" y="1609"/>
                </a:cubicBezTo>
                <a:cubicBezTo>
                  <a:pt x="2" y="1620"/>
                  <a:pt x="0" y="1631"/>
                  <a:pt x="4" y="1634"/>
                </a:cubicBezTo>
                <a:cubicBezTo>
                  <a:pt x="8" y="1637"/>
                  <a:pt x="2" y="1646"/>
                  <a:pt x="6" y="1655"/>
                </a:cubicBezTo>
                <a:cubicBezTo>
                  <a:pt x="10" y="1665"/>
                  <a:pt x="5" y="1666"/>
                  <a:pt x="13" y="1671"/>
                </a:cubicBezTo>
                <a:cubicBezTo>
                  <a:pt x="22" y="1676"/>
                  <a:pt x="18" y="1695"/>
                  <a:pt x="36" y="1720"/>
                </a:cubicBezTo>
                <a:cubicBezTo>
                  <a:pt x="54" y="1742"/>
                  <a:pt x="186" y="1877"/>
                  <a:pt x="218" y="1917"/>
                </a:cubicBezTo>
                <a:cubicBezTo>
                  <a:pt x="233" y="1950"/>
                  <a:pt x="263" y="1958"/>
                  <a:pt x="274" y="1963"/>
                </a:cubicBezTo>
                <a:cubicBezTo>
                  <a:pt x="274" y="1963"/>
                  <a:pt x="234" y="2020"/>
                  <a:pt x="231" y="2115"/>
                </a:cubicBezTo>
                <a:cubicBezTo>
                  <a:pt x="231" y="2115"/>
                  <a:pt x="232" y="2114"/>
                  <a:pt x="238" y="2115"/>
                </a:cubicBezTo>
                <a:cubicBezTo>
                  <a:pt x="238" y="2115"/>
                  <a:pt x="235" y="2166"/>
                  <a:pt x="236" y="2182"/>
                </a:cubicBezTo>
                <a:cubicBezTo>
                  <a:pt x="236" y="2185"/>
                  <a:pt x="238" y="2186"/>
                  <a:pt x="239" y="2189"/>
                </a:cubicBezTo>
                <a:cubicBezTo>
                  <a:pt x="238" y="2188"/>
                  <a:pt x="238" y="2188"/>
                  <a:pt x="237" y="2188"/>
                </a:cubicBezTo>
                <a:cubicBezTo>
                  <a:pt x="241" y="2193"/>
                  <a:pt x="249" y="2198"/>
                  <a:pt x="260" y="2205"/>
                </a:cubicBezTo>
                <a:cubicBezTo>
                  <a:pt x="245" y="2287"/>
                  <a:pt x="239" y="2376"/>
                  <a:pt x="239" y="2449"/>
                </a:cubicBezTo>
                <a:cubicBezTo>
                  <a:pt x="239" y="2544"/>
                  <a:pt x="260" y="2740"/>
                  <a:pt x="271" y="2787"/>
                </a:cubicBezTo>
                <a:cubicBezTo>
                  <a:pt x="302" y="2913"/>
                  <a:pt x="347" y="3035"/>
                  <a:pt x="378" y="3160"/>
                </a:cubicBezTo>
                <a:cubicBezTo>
                  <a:pt x="393" y="3223"/>
                  <a:pt x="406" y="3287"/>
                  <a:pt x="411" y="3352"/>
                </a:cubicBezTo>
                <a:cubicBezTo>
                  <a:pt x="416" y="3416"/>
                  <a:pt x="403" y="3481"/>
                  <a:pt x="408" y="3543"/>
                </a:cubicBezTo>
                <a:cubicBezTo>
                  <a:pt x="410" y="3563"/>
                  <a:pt x="415" y="3582"/>
                  <a:pt x="415" y="3600"/>
                </a:cubicBezTo>
                <a:cubicBezTo>
                  <a:pt x="415" y="3611"/>
                  <a:pt x="413" y="3622"/>
                  <a:pt x="412" y="3633"/>
                </a:cubicBezTo>
                <a:cubicBezTo>
                  <a:pt x="410" y="3648"/>
                  <a:pt x="406" y="3663"/>
                  <a:pt x="405" y="3679"/>
                </a:cubicBezTo>
                <a:cubicBezTo>
                  <a:pt x="403" y="3730"/>
                  <a:pt x="397" y="3782"/>
                  <a:pt x="400" y="3833"/>
                </a:cubicBezTo>
                <a:cubicBezTo>
                  <a:pt x="404" y="3889"/>
                  <a:pt x="410" y="3944"/>
                  <a:pt x="418" y="4000"/>
                </a:cubicBezTo>
                <a:cubicBezTo>
                  <a:pt x="431" y="4111"/>
                  <a:pt x="451" y="4222"/>
                  <a:pt x="477" y="4331"/>
                </a:cubicBezTo>
                <a:cubicBezTo>
                  <a:pt x="482" y="4350"/>
                  <a:pt x="480" y="4363"/>
                  <a:pt x="501" y="4363"/>
                </a:cubicBezTo>
                <a:cubicBezTo>
                  <a:pt x="503" y="4363"/>
                  <a:pt x="505" y="4363"/>
                  <a:pt x="509" y="4363"/>
                </a:cubicBezTo>
                <a:lnTo>
                  <a:pt x="509" y="4364"/>
                </a:lnTo>
                <a:cubicBezTo>
                  <a:pt x="509" y="4372"/>
                  <a:pt x="512" y="4380"/>
                  <a:pt x="513" y="4388"/>
                </a:cubicBezTo>
                <a:cubicBezTo>
                  <a:pt x="515" y="4395"/>
                  <a:pt x="516" y="4403"/>
                  <a:pt x="517" y="4410"/>
                </a:cubicBezTo>
                <a:cubicBezTo>
                  <a:pt x="519" y="4418"/>
                  <a:pt x="521" y="4427"/>
                  <a:pt x="521" y="4435"/>
                </a:cubicBezTo>
                <a:cubicBezTo>
                  <a:pt x="522" y="4464"/>
                  <a:pt x="511" y="4483"/>
                  <a:pt x="506" y="4505"/>
                </a:cubicBezTo>
                <a:cubicBezTo>
                  <a:pt x="501" y="4526"/>
                  <a:pt x="521" y="4552"/>
                  <a:pt x="517" y="4574"/>
                </a:cubicBezTo>
                <a:cubicBezTo>
                  <a:pt x="513" y="4595"/>
                  <a:pt x="494" y="4650"/>
                  <a:pt x="493" y="4682"/>
                </a:cubicBezTo>
                <a:cubicBezTo>
                  <a:pt x="491" y="4700"/>
                  <a:pt x="487" y="4731"/>
                  <a:pt x="483" y="4764"/>
                </a:cubicBezTo>
                <a:cubicBezTo>
                  <a:pt x="483" y="4764"/>
                  <a:pt x="440" y="4895"/>
                  <a:pt x="463" y="4930"/>
                </a:cubicBezTo>
                <a:cubicBezTo>
                  <a:pt x="485" y="4965"/>
                  <a:pt x="531" y="4992"/>
                  <a:pt x="551" y="4997"/>
                </a:cubicBezTo>
                <a:cubicBezTo>
                  <a:pt x="571" y="5002"/>
                  <a:pt x="641" y="4959"/>
                  <a:pt x="660" y="4940"/>
                </a:cubicBezTo>
                <a:cubicBezTo>
                  <a:pt x="679" y="4921"/>
                  <a:pt x="679" y="4894"/>
                  <a:pt x="679" y="4875"/>
                </a:cubicBezTo>
                <a:cubicBezTo>
                  <a:pt x="680" y="4855"/>
                  <a:pt x="671" y="4815"/>
                  <a:pt x="671" y="4807"/>
                </a:cubicBezTo>
                <a:cubicBezTo>
                  <a:pt x="671" y="4807"/>
                  <a:pt x="671" y="4807"/>
                  <a:pt x="671" y="4806"/>
                </a:cubicBezTo>
                <a:cubicBezTo>
                  <a:pt x="671" y="4802"/>
                  <a:pt x="671" y="4798"/>
                  <a:pt x="671" y="4793"/>
                </a:cubicBezTo>
                <a:cubicBezTo>
                  <a:pt x="672" y="4769"/>
                  <a:pt x="675" y="4731"/>
                  <a:pt x="677" y="4696"/>
                </a:cubicBezTo>
                <a:cubicBezTo>
                  <a:pt x="679" y="4663"/>
                  <a:pt x="688" y="4583"/>
                  <a:pt x="689" y="4556"/>
                </a:cubicBezTo>
                <a:cubicBezTo>
                  <a:pt x="689" y="4529"/>
                  <a:pt x="675" y="4484"/>
                  <a:pt x="675" y="4484"/>
                </a:cubicBezTo>
                <a:cubicBezTo>
                  <a:pt x="674" y="4481"/>
                  <a:pt x="674" y="4479"/>
                  <a:pt x="673" y="4477"/>
                </a:cubicBezTo>
                <a:cubicBezTo>
                  <a:pt x="669" y="4458"/>
                  <a:pt x="661" y="4450"/>
                  <a:pt x="651" y="4412"/>
                </a:cubicBezTo>
                <a:cubicBezTo>
                  <a:pt x="648" y="4400"/>
                  <a:pt x="648" y="4387"/>
                  <a:pt x="648" y="4374"/>
                </a:cubicBezTo>
                <a:cubicBezTo>
                  <a:pt x="648" y="4370"/>
                  <a:pt x="648" y="4365"/>
                  <a:pt x="648" y="4361"/>
                </a:cubicBezTo>
                <a:cubicBezTo>
                  <a:pt x="648" y="4359"/>
                  <a:pt x="648" y="4358"/>
                  <a:pt x="648" y="4357"/>
                </a:cubicBezTo>
                <a:cubicBezTo>
                  <a:pt x="651" y="4357"/>
                  <a:pt x="654" y="4356"/>
                  <a:pt x="655" y="4356"/>
                </a:cubicBezTo>
                <a:cubicBezTo>
                  <a:pt x="665" y="4356"/>
                  <a:pt x="672" y="4348"/>
                  <a:pt x="673" y="4339"/>
                </a:cubicBezTo>
                <a:cubicBezTo>
                  <a:pt x="686" y="4141"/>
                  <a:pt x="695" y="3942"/>
                  <a:pt x="698" y="3744"/>
                </a:cubicBezTo>
                <a:cubicBezTo>
                  <a:pt x="699" y="3715"/>
                  <a:pt x="699" y="3687"/>
                  <a:pt x="695" y="3659"/>
                </a:cubicBezTo>
                <a:cubicBezTo>
                  <a:pt x="699" y="3615"/>
                  <a:pt x="704" y="3563"/>
                  <a:pt x="707" y="3537"/>
                </a:cubicBezTo>
                <a:cubicBezTo>
                  <a:pt x="711" y="3499"/>
                  <a:pt x="711" y="3385"/>
                  <a:pt x="712" y="3355"/>
                </a:cubicBezTo>
                <a:cubicBezTo>
                  <a:pt x="713" y="3327"/>
                  <a:pt x="713" y="3338"/>
                  <a:pt x="713" y="3286"/>
                </a:cubicBezTo>
                <a:cubicBezTo>
                  <a:pt x="713" y="3234"/>
                  <a:pt x="709" y="3102"/>
                  <a:pt x="709" y="3034"/>
                </a:cubicBezTo>
                <a:cubicBezTo>
                  <a:pt x="709" y="2984"/>
                  <a:pt x="707" y="2936"/>
                  <a:pt x="706" y="2894"/>
                </a:cubicBezTo>
                <a:lnTo>
                  <a:pt x="707" y="2894"/>
                </a:lnTo>
                <a:lnTo>
                  <a:pt x="706" y="2894"/>
                </a:lnTo>
                <a:cubicBezTo>
                  <a:pt x="706" y="2878"/>
                  <a:pt x="706" y="2863"/>
                  <a:pt x="707" y="2849"/>
                </a:cubicBezTo>
                <a:cubicBezTo>
                  <a:pt x="707" y="2846"/>
                  <a:pt x="707" y="2841"/>
                  <a:pt x="707" y="2837"/>
                </a:cubicBezTo>
                <a:cubicBezTo>
                  <a:pt x="707" y="2828"/>
                  <a:pt x="708" y="2821"/>
                  <a:pt x="708" y="2819"/>
                </a:cubicBezTo>
                <a:cubicBezTo>
                  <a:pt x="708" y="2815"/>
                  <a:pt x="709" y="2811"/>
                  <a:pt x="709" y="2807"/>
                </a:cubicBezTo>
                <a:cubicBezTo>
                  <a:pt x="711" y="2759"/>
                  <a:pt x="715" y="2697"/>
                  <a:pt x="715" y="2665"/>
                </a:cubicBezTo>
                <a:cubicBezTo>
                  <a:pt x="715" y="2653"/>
                  <a:pt x="715" y="2642"/>
                  <a:pt x="715" y="2630"/>
                </a:cubicBezTo>
                <a:cubicBezTo>
                  <a:pt x="717" y="2606"/>
                  <a:pt x="720" y="2581"/>
                  <a:pt x="724" y="2574"/>
                </a:cubicBezTo>
                <a:cubicBezTo>
                  <a:pt x="725" y="2574"/>
                  <a:pt x="725" y="2574"/>
                  <a:pt x="726" y="2574"/>
                </a:cubicBezTo>
                <a:cubicBezTo>
                  <a:pt x="727" y="2575"/>
                  <a:pt x="729" y="2578"/>
                  <a:pt x="729" y="2581"/>
                </a:cubicBezTo>
                <a:cubicBezTo>
                  <a:pt x="732" y="2597"/>
                  <a:pt x="733" y="2613"/>
                  <a:pt x="733" y="2630"/>
                </a:cubicBezTo>
                <a:cubicBezTo>
                  <a:pt x="733" y="2636"/>
                  <a:pt x="732" y="2643"/>
                  <a:pt x="732" y="2651"/>
                </a:cubicBezTo>
                <a:cubicBezTo>
                  <a:pt x="731" y="2686"/>
                  <a:pt x="733" y="3019"/>
                  <a:pt x="730" y="3066"/>
                </a:cubicBezTo>
                <a:cubicBezTo>
                  <a:pt x="727" y="3112"/>
                  <a:pt x="715" y="3411"/>
                  <a:pt x="715" y="3449"/>
                </a:cubicBezTo>
                <a:cubicBezTo>
                  <a:pt x="715" y="3487"/>
                  <a:pt x="726" y="3539"/>
                  <a:pt x="730" y="3572"/>
                </a:cubicBezTo>
                <a:cubicBezTo>
                  <a:pt x="731" y="3578"/>
                  <a:pt x="732" y="3586"/>
                  <a:pt x="734" y="3595"/>
                </a:cubicBezTo>
                <a:lnTo>
                  <a:pt x="733" y="3595"/>
                </a:lnTo>
                <a:cubicBezTo>
                  <a:pt x="737" y="3671"/>
                  <a:pt x="739" y="3747"/>
                  <a:pt x="740" y="3823"/>
                </a:cubicBezTo>
                <a:cubicBezTo>
                  <a:pt x="740" y="3865"/>
                  <a:pt x="740" y="3906"/>
                  <a:pt x="739" y="3947"/>
                </a:cubicBezTo>
                <a:lnTo>
                  <a:pt x="737" y="4342"/>
                </a:lnTo>
                <a:cubicBezTo>
                  <a:pt x="737" y="4349"/>
                  <a:pt x="740" y="4353"/>
                  <a:pt x="746" y="4355"/>
                </a:cubicBezTo>
                <a:lnTo>
                  <a:pt x="747" y="4356"/>
                </a:lnTo>
                <a:cubicBezTo>
                  <a:pt x="748" y="4356"/>
                  <a:pt x="748" y="4356"/>
                  <a:pt x="749" y="4356"/>
                </a:cubicBezTo>
                <a:cubicBezTo>
                  <a:pt x="748" y="4381"/>
                  <a:pt x="747" y="4400"/>
                  <a:pt x="747" y="4406"/>
                </a:cubicBezTo>
                <a:cubicBezTo>
                  <a:pt x="743" y="4437"/>
                  <a:pt x="727" y="4449"/>
                  <a:pt x="721" y="4468"/>
                </a:cubicBezTo>
                <a:cubicBezTo>
                  <a:pt x="717" y="4479"/>
                  <a:pt x="718" y="4493"/>
                  <a:pt x="719" y="4504"/>
                </a:cubicBezTo>
                <a:cubicBezTo>
                  <a:pt x="719" y="4505"/>
                  <a:pt x="705" y="4532"/>
                  <a:pt x="702" y="4558"/>
                </a:cubicBezTo>
                <a:cubicBezTo>
                  <a:pt x="701" y="4576"/>
                  <a:pt x="702" y="4606"/>
                  <a:pt x="703" y="4629"/>
                </a:cubicBezTo>
                <a:cubicBezTo>
                  <a:pt x="701" y="4677"/>
                  <a:pt x="694" y="4757"/>
                  <a:pt x="693" y="4801"/>
                </a:cubicBezTo>
                <a:cubicBezTo>
                  <a:pt x="691" y="4802"/>
                  <a:pt x="689" y="4807"/>
                  <a:pt x="685" y="4821"/>
                </a:cubicBezTo>
                <a:cubicBezTo>
                  <a:pt x="676" y="4849"/>
                  <a:pt x="681" y="4907"/>
                  <a:pt x="685" y="4919"/>
                </a:cubicBezTo>
                <a:cubicBezTo>
                  <a:pt x="688" y="4931"/>
                  <a:pt x="697" y="4940"/>
                  <a:pt x="729" y="4968"/>
                </a:cubicBezTo>
                <a:cubicBezTo>
                  <a:pt x="762" y="4997"/>
                  <a:pt x="784" y="5005"/>
                  <a:pt x="804" y="4995"/>
                </a:cubicBezTo>
                <a:cubicBezTo>
                  <a:pt x="851" y="4971"/>
                  <a:pt x="910" y="4927"/>
                  <a:pt x="911" y="4890"/>
                </a:cubicBezTo>
                <a:cubicBezTo>
                  <a:pt x="911" y="4852"/>
                  <a:pt x="896" y="4753"/>
                  <a:pt x="896" y="4753"/>
                </a:cubicBezTo>
                <a:cubicBezTo>
                  <a:pt x="895" y="4752"/>
                  <a:pt x="894" y="4753"/>
                  <a:pt x="894" y="4755"/>
                </a:cubicBezTo>
                <a:cubicBezTo>
                  <a:pt x="898" y="4703"/>
                  <a:pt x="894" y="4648"/>
                  <a:pt x="888" y="4620"/>
                </a:cubicBezTo>
                <a:cubicBezTo>
                  <a:pt x="882" y="4588"/>
                  <a:pt x="880" y="4560"/>
                  <a:pt x="888" y="4539"/>
                </a:cubicBezTo>
                <a:cubicBezTo>
                  <a:pt x="897" y="4518"/>
                  <a:pt x="890" y="4475"/>
                  <a:pt x="888" y="4437"/>
                </a:cubicBezTo>
                <a:cubicBezTo>
                  <a:pt x="888" y="4413"/>
                  <a:pt x="893" y="4395"/>
                  <a:pt x="901" y="4366"/>
                </a:cubicBezTo>
                <a:cubicBezTo>
                  <a:pt x="901" y="4366"/>
                  <a:pt x="901" y="4366"/>
                  <a:pt x="901" y="4365"/>
                </a:cubicBezTo>
                <a:cubicBezTo>
                  <a:pt x="905" y="4365"/>
                  <a:pt x="909" y="4365"/>
                  <a:pt x="914" y="4365"/>
                </a:cubicBezTo>
                <a:cubicBezTo>
                  <a:pt x="927" y="4364"/>
                  <a:pt x="937" y="4361"/>
                  <a:pt x="938" y="4348"/>
                </a:cubicBezTo>
                <a:cubicBezTo>
                  <a:pt x="949" y="4276"/>
                  <a:pt x="961" y="4203"/>
                  <a:pt x="978" y="4132"/>
                </a:cubicBezTo>
                <a:cubicBezTo>
                  <a:pt x="994" y="4067"/>
                  <a:pt x="1002" y="4002"/>
                  <a:pt x="1017" y="3937"/>
                </a:cubicBezTo>
                <a:cubicBezTo>
                  <a:pt x="1030" y="3870"/>
                  <a:pt x="1028" y="3809"/>
                  <a:pt x="1019" y="3737"/>
                </a:cubicBezTo>
                <a:cubicBezTo>
                  <a:pt x="1019" y="3717"/>
                  <a:pt x="1008" y="3699"/>
                  <a:pt x="1008" y="3682"/>
                </a:cubicBezTo>
                <a:cubicBezTo>
                  <a:pt x="1008" y="3665"/>
                  <a:pt x="1010" y="3649"/>
                  <a:pt x="1012" y="3633"/>
                </a:cubicBezTo>
                <a:cubicBezTo>
                  <a:pt x="1014" y="3623"/>
                  <a:pt x="1017" y="3613"/>
                  <a:pt x="1013" y="3604"/>
                </a:cubicBezTo>
                <a:cubicBezTo>
                  <a:pt x="1011" y="3599"/>
                  <a:pt x="1008" y="3596"/>
                  <a:pt x="1005" y="3590"/>
                </a:cubicBezTo>
                <a:cubicBezTo>
                  <a:pt x="1002" y="3583"/>
                  <a:pt x="1003" y="3576"/>
                  <a:pt x="1003" y="3568"/>
                </a:cubicBezTo>
                <a:cubicBezTo>
                  <a:pt x="1006" y="3509"/>
                  <a:pt x="1005" y="3447"/>
                  <a:pt x="1012" y="3388"/>
                </a:cubicBezTo>
                <a:cubicBezTo>
                  <a:pt x="1018" y="3328"/>
                  <a:pt x="1037" y="3271"/>
                  <a:pt x="1042" y="3211"/>
                </a:cubicBezTo>
                <a:cubicBezTo>
                  <a:pt x="1050" y="3094"/>
                  <a:pt x="1169" y="2758"/>
                  <a:pt x="1195" y="2529"/>
                </a:cubicBezTo>
                <a:cubicBezTo>
                  <a:pt x="1209" y="2405"/>
                  <a:pt x="1187" y="2273"/>
                  <a:pt x="1163" y="2178"/>
                </a:cubicBezTo>
                <a:cubicBezTo>
                  <a:pt x="1175" y="2172"/>
                  <a:pt x="1171" y="2168"/>
                  <a:pt x="1170" y="2155"/>
                </a:cubicBezTo>
                <a:cubicBezTo>
                  <a:pt x="1168" y="2142"/>
                  <a:pt x="1155" y="2096"/>
                  <a:pt x="1156" y="2097"/>
                </a:cubicBezTo>
                <a:cubicBezTo>
                  <a:pt x="1158" y="2097"/>
                  <a:pt x="1166" y="2090"/>
                  <a:pt x="1166" y="2090"/>
                </a:cubicBezTo>
                <a:cubicBezTo>
                  <a:pt x="1166" y="2090"/>
                  <a:pt x="1169" y="2089"/>
                  <a:pt x="1160" y="2050"/>
                </a:cubicBezTo>
                <a:cubicBezTo>
                  <a:pt x="1151" y="2011"/>
                  <a:pt x="1142" y="1991"/>
                  <a:pt x="1143" y="1981"/>
                </a:cubicBezTo>
                <a:cubicBezTo>
                  <a:pt x="1144" y="1971"/>
                  <a:pt x="1159" y="1965"/>
                  <a:pt x="1210" y="1916"/>
                </a:cubicBezTo>
                <a:cubicBezTo>
                  <a:pt x="1262" y="1866"/>
                  <a:pt x="1353" y="1736"/>
                  <a:pt x="1360" y="1726"/>
                </a:cubicBezTo>
                <a:cubicBezTo>
                  <a:pt x="1367" y="1717"/>
                  <a:pt x="1362" y="1721"/>
                  <a:pt x="1372" y="1713"/>
                </a:cubicBezTo>
                <a:cubicBezTo>
                  <a:pt x="1382" y="1706"/>
                  <a:pt x="1371" y="1685"/>
                  <a:pt x="1373" y="1681"/>
                </a:cubicBezTo>
                <a:close/>
              </a:path>
            </a:pathLst>
          </a:custGeom>
          <a:solidFill>
            <a:schemeClr val="tx2"/>
          </a:solidFill>
          <a:ln>
            <a:noFill/>
          </a:ln>
        </p:spPr>
        <p:txBody>
          <a:bodyPr wrap="none" anchor="ctr"/>
          <a:lstStyle/>
          <a:p>
            <a:pPr defTabSz="914126"/>
            <a:endParaRPr lang="en-US" dirty="0">
              <a:solidFill>
                <a:srgbClr val="AAAAAA"/>
              </a:solidFill>
              <a:latin typeface="Lato Light" panose="020F0502020204030203" pitchFamily="34" charset="0"/>
            </a:endParaRPr>
          </a:p>
        </p:txBody>
      </p:sp>
      <p:sp>
        <p:nvSpPr>
          <p:cNvPr id="109" name="Freeform 3">
            <a:extLst>
              <a:ext uri="{FF2B5EF4-FFF2-40B4-BE49-F238E27FC236}">
                <a16:creationId xmlns:a16="http://schemas.microsoft.com/office/drawing/2014/main" id="{D57BD706-3EF1-3548-8C95-2481881EC2A9}"/>
              </a:ext>
            </a:extLst>
          </p:cNvPr>
          <p:cNvSpPr>
            <a:spLocks/>
          </p:cNvSpPr>
          <p:nvPr/>
        </p:nvSpPr>
        <p:spPr bwMode="auto">
          <a:xfrm>
            <a:off x="3846224" y="1709223"/>
            <a:ext cx="272352" cy="873830"/>
          </a:xfrm>
          <a:custGeom>
            <a:avLst/>
            <a:gdLst>
              <a:gd name="T0" fmla="*/ 216594 w 1509"/>
              <a:gd name="T1" fmla="*/ 255703 h 5219"/>
              <a:gd name="T2" fmla="*/ 109736 w 1509"/>
              <a:gd name="T3" fmla="*/ 678154 h 5219"/>
              <a:gd name="T4" fmla="*/ 115493 w 1509"/>
              <a:gd name="T5" fmla="*/ 658706 h 5219"/>
              <a:gd name="T6" fmla="*/ 119451 w 1509"/>
              <a:gd name="T7" fmla="*/ 598922 h 5219"/>
              <a:gd name="T8" fmla="*/ 122329 w 1509"/>
              <a:gd name="T9" fmla="*/ 668430 h 5219"/>
              <a:gd name="T10" fmla="*/ 112615 w 1509"/>
              <a:gd name="T11" fmla="*/ 753064 h 5219"/>
              <a:gd name="T12" fmla="*/ 536089 w 1509"/>
              <a:gd name="T13" fmla="*/ 630255 h 5219"/>
              <a:gd name="T14" fmla="*/ 506226 w 1509"/>
              <a:gd name="T15" fmla="*/ 350782 h 5219"/>
              <a:gd name="T16" fmla="*/ 368426 w 1509"/>
              <a:gd name="T17" fmla="*/ 270830 h 5219"/>
              <a:gd name="T18" fmla="*/ 344680 w 1509"/>
              <a:gd name="T19" fmla="*/ 253182 h 5219"/>
              <a:gd name="T20" fmla="*/ 342161 w 1509"/>
              <a:gd name="T21" fmla="*/ 248140 h 5219"/>
              <a:gd name="T22" fmla="*/ 355114 w 1509"/>
              <a:gd name="T23" fmla="*/ 206003 h 5219"/>
              <a:gd name="T24" fmla="*/ 384977 w 1509"/>
              <a:gd name="T25" fmla="*/ 156663 h 5219"/>
              <a:gd name="T26" fmla="*/ 273441 w 1509"/>
              <a:gd name="T27" fmla="*/ 4322 h 5219"/>
              <a:gd name="T28" fmla="*/ 198965 w 1509"/>
              <a:gd name="T29" fmla="*/ 138656 h 5219"/>
              <a:gd name="T30" fmla="*/ 205801 w 1509"/>
              <a:gd name="T31" fmla="*/ 183314 h 5219"/>
              <a:gd name="T32" fmla="*/ 221631 w 1509"/>
              <a:gd name="T33" fmla="*/ 220049 h 5219"/>
              <a:gd name="T34" fmla="*/ 217314 w 1509"/>
              <a:gd name="T35" fmla="*/ 253182 h 5219"/>
              <a:gd name="T36" fmla="*/ 209399 w 1509"/>
              <a:gd name="T37" fmla="*/ 261106 h 5219"/>
              <a:gd name="T38" fmla="*/ 149313 w 1509"/>
              <a:gd name="T39" fmla="*/ 294599 h 5219"/>
              <a:gd name="T40" fmla="*/ 64043 w 1509"/>
              <a:gd name="T41" fmla="*/ 320890 h 5219"/>
              <a:gd name="T42" fmla="*/ 8275 w 1509"/>
              <a:gd name="T43" fmla="*/ 630255 h 5219"/>
              <a:gd name="T44" fmla="*/ 2519 w 1509"/>
              <a:gd name="T45" fmla="*/ 666269 h 5219"/>
              <a:gd name="T46" fmla="*/ 40656 w 1509"/>
              <a:gd name="T47" fmla="*/ 928455 h 5219"/>
              <a:gd name="T48" fmla="*/ 58286 w 1509"/>
              <a:gd name="T49" fmla="*/ 949704 h 5219"/>
              <a:gd name="T50" fmla="*/ 78794 w 1509"/>
              <a:gd name="T51" fmla="*/ 972033 h 5219"/>
              <a:gd name="T52" fmla="*/ 92107 w 1509"/>
              <a:gd name="T53" fmla="*/ 1077556 h 5219"/>
              <a:gd name="T54" fmla="*/ 116213 w 1509"/>
              <a:gd name="T55" fmla="*/ 1534941 h 5219"/>
              <a:gd name="T56" fmla="*/ 151112 w 1509"/>
              <a:gd name="T57" fmla="*/ 1727619 h 5219"/>
              <a:gd name="T58" fmla="*/ 146795 w 1509"/>
              <a:gd name="T59" fmla="*/ 1787763 h 5219"/>
              <a:gd name="T60" fmla="*/ 153991 w 1509"/>
              <a:gd name="T61" fmla="*/ 1791364 h 5219"/>
              <a:gd name="T62" fmla="*/ 71239 w 1509"/>
              <a:gd name="T63" fmla="*/ 1850068 h 5219"/>
              <a:gd name="T64" fmla="*/ 69440 w 1509"/>
              <a:gd name="T65" fmla="*/ 1872397 h 5219"/>
              <a:gd name="T66" fmla="*/ 205801 w 1509"/>
              <a:gd name="T67" fmla="*/ 1859432 h 5219"/>
              <a:gd name="T68" fmla="*/ 281357 w 1509"/>
              <a:gd name="T69" fmla="*/ 1850068 h 5219"/>
              <a:gd name="T70" fmla="*/ 277399 w 1509"/>
              <a:gd name="T71" fmla="*/ 1825578 h 5219"/>
              <a:gd name="T72" fmla="*/ 261208 w 1509"/>
              <a:gd name="T73" fmla="*/ 1771196 h 5219"/>
              <a:gd name="T74" fmla="*/ 259769 w 1509"/>
              <a:gd name="T75" fmla="*/ 1770476 h 5219"/>
              <a:gd name="T76" fmla="*/ 261928 w 1509"/>
              <a:gd name="T77" fmla="*/ 1721136 h 5219"/>
              <a:gd name="T78" fmla="*/ 239621 w 1509"/>
              <a:gd name="T79" fmla="*/ 1443104 h 5219"/>
              <a:gd name="T80" fmla="*/ 238542 w 1509"/>
              <a:gd name="T81" fmla="*/ 1303007 h 5219"/>
              <a:gd name="T82" fmla="*/ 287833 w 1509"/>
              <a:gd name="T83" fmla="*/ 1086199 h 5219"/>
              <a:gd name="T84" fmla="*/ 313378 w 1509"/>
              <a:gd name="T85" fmla="*/ 1456789 h 5219"/>
              <a:gd name="T86" fmla="*/ 292870 w 1509"/>
              <a:gd name="T87" fmla="*/ 1726538 h 5219"/>
              <a:gd name="T88" fmla="*/ 292150 w 1509"/>
              <a:gd name="T89" fmla="*/ 1786682 h 5219"/>
              <a:gd name="T90" fmla="*/ 305103 w 1509"/>
              <a:gd name="T91" fmla="*/ 1830260 h 5219"/>
              <a:gd name="T92" fmla="*/ 301145 w 1509"/>
              <a:gd name="T93" fmla="*/ 1855470 h 5219"/>
              <a:gd name="T94" fmla="*/ 305103 w 1509"/>
              <a:gd name="T95" fmla="*/ 1874918 h 5219"/>
              <a:gd name="T96" fmla="*/ 418797 w 1509"/>
              <a:gd name="T97" fmla="*/ 1868796 h 5219"/>
              <a:gd name="T98" fmla="*/ 407284 w 1509"/>
              <a:gd name="T99" fmla="*/ 1839264 h 5219"/>
              <a:gd name="T100" fmla="*/ 385696 w 1509"/>
              <a:gd name="T101" fmla="*/ 1789203 h 5219"/>
              <a:gd name="T102" fmla="*/ 413760 w 1509"/>
              <a:gd name="T103" fmla="*/ 1731220 h 5219"/>
              <a:gd name="T104" fmla="*/ 428871 w 1509"/>
              <a:gd name="T105" fmla="*/ 1671796 h 5219"/>
              <a:gd name="T106" fmla="*/ 442543 w 1509"/>
              <a:gd name="T107" fmla="*/ 1382599 h 5219"/>
              <a:gd name="T108" fmla="*/ 481041 w 1509"/>
              <a:gd name="T109" fmla="*/ 1006247 h 5219"/>
              <a:gd name="T110" fmla="*/ 495792 w 1509"/>
              <a:gd name="T111" fmla="*/ 945382 h 5219"/>
              <a:gd name="T112" fmla="*/ 507306 w 1509"/>
              <a:gd name="T113" fmla="*/ 946103 h 5219"/>
              <a:gd name="T114" fmla="*/ 512343 w 1509"/>
              <a:gd name="T115" fmla="*/ 920172 h 5219"/>
              <a:gd name="T116" fmla="*/ 537528 w 1509"/>
              <a:gd name="T117" fmla="*/ 664829 h 5219"/>
              <a:gd name="T118" fmla="*/ 536089 w 1509"/>
              <a:gd name="T119" fmla="*/ 630255 h 52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9" h="5219">
                <a:moveTo>
                  <a:pt x="603" y="705"/>
                </a:moveTo>
                <a:lnTo>
                  <a:pt x="603" y="705"/>
                </a:lnTo>
                <a:cubicBezTo>
                  <a:pt x="603" y="707"/>
                  <a:pt x="603" y="708"/>
                  <a:pt x="602" y="710"/>
                </a:cubicBezTo>
                <a:cubicBezTo>
                  <a:pt x="602" y="707"/>
                  <a:pt x="603" y="706"/>
                  <a:pt x="603" y="705"/>
                </a:cubicBezTo>
                <a:close/>
                <a:moveTo>
                  <a:pt x="305" y="1883"/>
                </a:moveTo>
                <a:lnTo>
                  <a:pt x="305" y="1883"/>
                </a:lnTo>
                <a:cubicBezTo>
                  <a:pt x="307" y="1872"/>
                  <a:pt x="302" y="1869"/>
                  <a:pt x="305" y="1858"/>
                </a:cubicBezTo>
                <a:cubicBezTo>
                  <a:pt x="308" y="1848"/>
                  <a:pt x="315" y="1841"/>
                  <a:pt x="321" y="1829"/>
                </a:cubicBezTo>
                <a:cubicBezTo>
                  <a:pt x="326" y="1817"/>
                  <a:pt x="318" y="1795"/>
                  <a:pt x="321" y="1774"/>
                </a:cubicBezTo>
                <a:cubicBezTo>
                  <a:pt x="323" y="1755"/>
                  <a:pt x="332" y="1661"/>
                  <a:pt x="332" y="1663"/>
                </a:cubicBezTo>
                <a:cubicBezTo>
                  <a:pt x="330" y="1683"/>
                  <a:pt x="353" y="1771"/>
                  <a:pt x="350" y="1790"/>
                </a:cubicBezTo>
                <a:cubicBezTo>
                  <a:pt x="346" y="1810"/>
                  <a:pt x="343" y="1816"/>
                  <a:pt x="340" y="1856"/>
                </a:cubicBezTo>
                <a:cubicBezTo>
                  <a:pt x="337" y="1897"/>
                  <a:pt x="337" y="1944"/>
                  <a:pt x="332" y="1970"/>
                </a:cubicBezTo>
                <a:cubicBezTo>
                  <a:pt x="326" y="1996"/>
                  <a:pt x="313" y="2091"/>
                  <a:pt x="313" y="2091"/>
                </a:cubicBezTo>
                <a:cubicBezTo>
                  <a:pt x="311" y="2064"/>
                  <a:pt x="297" y="1922"/>
                  <a:pt x="304" y="1911"/>
                </a:cubicBezTo>
                <a:cubicBezTo>
                  <a:pt x="312" y="1898"/>
                  <a:pt x="304" y="1894"/>
                  <a:pt x="305" y="1883"/>
                </a:cubicBezTo>
                <a:close/>
                <a:moveTo>
                  <a:pt x="1490" y="1750"/>
                </a:moveTo>
                <a:lnTo>
                  <a:pt x="1490" y="1750"/>
                </a:lnTo>
                <a:cubicBezTo>
                  <a:pt x="1494" y="1732"/>
                  <a:pt x="1497" y="1712"/>
                  <a:pt x="1494" y="1697"/>
                </a:cubicBezTo>
                <a:cubicBezTo>
                  <a:pt x="1492" y="1683"/>
                  <a:pt x="1439" y="1117"/>
                  <a:pt x="1407" y="974"/>
                </a:cubicBezTo>
                <a:cubicBezTo>
                  <a:pt x="1376" y="832"/>
                  <a:pt x="1353" y="867"/>
                  <a:pt x="1353" y="867"/>
                </a:cubicBezTo>
                <a:cubicBezTo>
                  <a:pt x="1353" y="867"/>
                  <a:pt x="1049" y="775"/>
                  <a:pt x="1024" y="752"/>
                </a:cubicBezTo>
                <a:cubicBezTo>
                  <a:pt x="999" y="730"/>
                  <a:pt x="962" y="694"/>
                  <a:pt x="958" y="703"/>
                </a:cubicBezTo>
                <a:cubicBezTo>
                  <a:pt x="956" y="693"/>
                  <a:pt x="953" y="687"/>
                  <a:pt x="952" y="685"/>
                </a:cubicBezTo>
                <a:cubicBezTo>
                  <a:pt x="952" y="684"/>
                  <a:pt x="952" y="686"/>
                  <a:pt x="951" y="689"/>
                </a:cubicBezTo>
                <a:cubicBezTo>
                  <a:pt x="949" y="664"/>
                  <a:pt x="952" y="646"/>
                  <a:pt x="952" y="646"/>
                </a:cubicBezTo>
                <a:cubicBezTo>
                  <a:pt x="964" y="628"/>
                  <a:pt x="987" y="572"/>
                  <a:pt x="987" y="572"/>
                </a:cubicBezTo>
                <a:cubicBezTo>
                  <a:pt x="1016" y="566"/>
                  <a:pt x="1016" y="531"/>
                  <a:pt x="1046" y="493"/>
                </a:cubicBezTo>
                <a:cubicBezTo>
                  <a:pt x="1076" y="456"/>
                  <a:pt x="1070" y="435"/>
                  <a:pt x="1070" y="435"/>
                </a:cubicBezTo>
                <a:cubicBezTo>
                  <a:pt x="1118" y="388"/>
                  <a:pt x="1115" y="314"/>
                  <a:pt x="1115" y="314"/>
                </a:cubicBezTo>
                <a:cubicBezTo>
                  <a:pt x="1090" y="86"/>
                  <a:pt x="889" y="24"/>
                  <a:pt x="760" y="12"/>
                </a:cubicBezTo>
                <a:cubicBezTo>
                  <a:pt x="630" y="0"/>
                  <a:pt x="584" y="137"/>
                  <a:pt x="565" y="192"/>
                </a:cubicBezTo>
                <a:cubicBezTo>
                  <a:pt x="545" y="246"/>
                  <a:pt x="553" y="385"/>
                  <a:pt x="553" y="385"/>
                </a:cubicBezTo>
                <a:cubicBezTo>
                  <a:pt x="524" y="392"/>
                  <a:pt x="557" y="459"/>
                  <a:pt x="564" y="475"/>
                </a:cubicBezTo>
                <a:cubicBezTo>
                  <a:pt x="571" y="491"/>
                  <a:pt x="570" y="488"/>
                  <a:pt x="572" y="509"/>
                </a:cubicBezTo>
                <a:cubicBezTo>
                  <a:pt x="574" y="529"/>
                  <a:pt x="603" y="543"/>
                  <a:pt x="603" y="543"/>
                </a:cubicBezTo>
                <a:cubicBezTo>
                  <a:pt x="602" y="558"/>
                  <a:pt x="613" y="599"/>
                  <a:pt x="616" y="611"/>
                </a:cubicBezTo>
                <a:cubicBezTo>
                  <a:pt x="619" y="623"/>
                  <a:pt x="616" y="682"/>
                  <a:pt x="616" y="682"/>
                </a:cubicBezTo>
                <a:cubicBezTo>
                  <a:pt x="612" y="680"/>
                  <a:pt x="607" y="691"/>
                  <a:pt x="604" y="703"/>
                </a:cubicBezTo>
                <a:cubicBezTo>
                  <a:pt x="603" y="703"/>
                  <a:pt x="602" y="703"/>
                  <a:pt x="601" y="703"/>
                </a:cubicBezTo>
                <a:cubicBezTo>
                  <a:pt x="601" y="703"/>
                  <a:pt x="596" y="705"/>
                  <a:pt x="582" y="725"/>
                </a:cubicBezTo>
                <a:cubicBezTo>
                  <a:pt x="567" y="745"/>
                  <a:pt x="550" y="765"/>
                  <a:pt x="537" y="771"/>
                </a:cubicBezTo>
                <a:cubicBezTo>
                  <a:pt x="524" y="778"/>
                  <a:pt x="453" y="804"/>
                  <a:pt x="415" y="818"/>
                </a:cubicBezTo>
                <a:cubicBezTo>
                  <a:pt x="378" y="832"/>
                  <a:pt x="199" y="890"/>
                  <a:pt x="194" y="889"/>
                </a:cubicBezTo>
                <a:cubicBezTo>
                  <a:pt x="189" y="888"/>
                  <a:pt x="184" y="887"/>
                  <a:pt x="178" y="891"/>
                </a:cubicBezTo>
                <a:cubicBezTo>
                  <a:pt x="172" y="895"/>
                  <a:pt x="156" y="902"/>
                  <a:pt x="129" y="988"/>
                </a:cubicBezTo>
                <a:cubicBezTo>
                  <a:pt x="101" y="1075"/>
                  <a:pt x="30" y="1733"/>
                  <a:pt x="23" y="1750"/>
                </a:cubicBezTo>
                <a:cubicBezTo>
                  <a:pt x="17" y="1766"/>
                  <a:pt x="5" y="1791"/>
                  <a:pt x="7" y="1807"/>
                </a:cubicBezTo>
                <a:cubicBezTo>
                  <a:pt x="10" y="1823"/>
                  <a:pt x="0" y="1837"/>
                  <a:pt x="7" y="1850"/>
                </a:cubicBezTo>
                <a:cubicBezTo>
                  <a:pt x="14" y="1864"/>
                  <a:pt x="7" y="1882"/>
                  <a:pt x="17" y="1914"/>
                </a:cubicBezTo>
                <a:cubicBezTo>
                  <a:pt x="25" y="1945"/>
                  <a:pt x="78" y="2447"/>
                  <a:pt x="113" y="2578"/>
                </a:cubicBezTo>
                <a:cubicBezTo>
                  <a:pt x="113" y="2578"/>
                  <a:pt x="123" y="2576"/>
                  <a:pt x="138" y="2572"/>
                </a:cubicBezTo>
                <a:cubicBezTo>
                  <a:pt x="143" y="2592"/>
                  <a:pt x="155" y="2638"/>
                  <a:pt x="162" y="2637"/>
                </a:cubicBezTo>
                <a:cubicBezTo>
                  <a:pt x="165" y="2637"/>
                  <a:pt x="178" y="2635"/>
                  <a:pt x="196" y="2630"/>
                </a:cubicBezTo>
                <a:cubicBezTo>
                  <a:pt x="199" y="2644"/>
                  <a:pt x="206" y="2676"/>
                  <a:pt x="219" y="2699"/>
                </a:cubicBezTo>
                <a:cubicBezTo>
                  <a:pt x="234" y="2726"/>
                  <a:pt x="253" y="2760"/>
                  <a:pt x="274" y="2782"/>
                </a:cubicBezTo>
                <a:cubicBezTo>
                  <a:pt x="266" y="2877"/>
                  <a:pt x="259" y="2959"/>
                  <a:pt x="256" y="2992"/>
                </a:cubicBezTo>
                <a:cubicBezTo>
                  <a:pt x="247" y="3089"/>
                  <a:pt x="250" y="3700"/>
                  <a:pt x="256" y="3743"/>
                </a:cubicBezTo>
                <a:cubicBezTo>
                  <a:pt x="262" y="3785"/>
                  <a:pt x="317" y="4217"/>
                  <a:pt x="323" y="4262"/>
                </a:cubicBezTo>
                <a:cubicBezTo>
                  <a:pt x="329" y="4308"/>
                  <a:pt x="408" y="4745"/>
                  <a:pt x="420" y="4761"/>
                </a:cubicBezTo>
                <a:cubicBezTo>
                  <a:pt x="433" y="4776"/>
                  <a:pt x="435" y="4781"/>
                  <a:pt x="420" y="4797"/>
                </a:cubicBezTo>
                <a:cubicBezTo>
                  <a:pt x="405" y="4813"/>
                  <a:pt x="394" y="4852"/>
                  <a:pt x="405" y="4895"/>
                </a:cubicBezTo>
                <a:cubicBezTo>
                  <a:pt x="415" y="4937"/>
                  <a:pt x="399" y="4968"/>
                  <a:pt x="408" y="4964"/>
                </a:cubicBezTo>
                <a:cubicBezTo>
                  <a:pt x="415" y="4963"/>
                  <a:pt x="422" y="4954"/>
                  <a:pt x="440" y="4948"/>
                </a:cubicBezTo>
                <a:cubicBezTo>
                  <a:pt x="438" y="4955"/>
                  <a:pt x="435" y="4963"/>
                  <a:pt x="428" y="4974"/>
                </a:cubicBezTo>
                <a:cubicBezTo>
                  <a:pt x="414" y="4998"/>
                  <a:pt x="358" y="5044"/>
                  <a:pt x="318" y="5075"/>
                </a:cubicBezTo>
                <a:cubicBezTo>
                  <a:pt x="277" y="5106"/>
                  <a:pt x="218" y="5122"/>
                  <a:pt x="198" y="5137"/>
                </a:cubicBezTo>
                <a:cubicBezTo>
                  <a:pt x="178" y="5152"/>
                  <a:pt x="184" y="5178"/>
                  <a:pt x="181" y="5182"/>
                </a:cubicBezTo>
                <a:cubicBezTo>
                  <a:pt x="177" y="5187"/>
                  <a:pt x="165" y="5196"/>
                  <a:pt x="193" y="5199"/>
                </a:cubicBezTo>
                <a:cubicBezTo>
                  <a:pt x="221" y="5203"/>
                  <a:pt x="373" y="5213"/>
                  <a:pt x="445" y="5212"/>
                </a:cubicBezTo>
                <a:cubicBezTo>
                  <a:pt x="518" y="5210"/>
                  <a:pt x="555" y="5180"/>
                  <a:pt x="572" y="5163"/>
                </a:cubicBezTo>
                <a:cubicBezTo>
                  <a:pt x="590" y="5147"/>
                  <a:pt x="617" y="5165"/>
                  <a:pt x="646" y="5169"/>
                </a:cubicBezTo>
                <a:cubicBezTo>
                  <a:pt x="675" y="5174"/>
                  <a:pt x="782" y="5137"/>
                  <a:pt x="782" y="5137"/>
                </a:cubicBezTo>
                <a:cubicBezTo>
                  <a:pt x="782" y="5137"/>
                  <a:pt x="778" y="5091"/>
                  <a:pt x="778" y="5079"/>
                </a:cubicBezTo>
                <a:cubicBezTo>
                  <a:pt x="778" y="5069"/>
                  <a:pt x="771" y="5069"/>
                  <a:pt x="771" y="5069"/>
                </a:cubicBezTo>
                <a:cubicBezTo>
                  <a:pt x="776" y="5044"/>
                  <a:pt x="771" y="5004"/>
                  <a:pt x="765" y="4981"/>
                </a:cubicBezTo>
                <a:cubicBezTo>
                  <a:pt x="758" y="4957"/>
                  <a:pt x="726" y="4918"/>
                  <a:pt x="726" y="4918"/>
                </a:cubicBezTo>
                <a:cubicBezTo>
                  <a:pt x="723" y="4920"/>
                  <a:pt x="718" y="4920"/>
                  <a:pt x="715" y="4921"/>
                </a:cubicBezTo>
                <a:cubicBezTo>
                  <a:pt x="718" y="4919"/>
                  <a:pt x="720" y="4917"/>
                  <a:pt x="722" y="4916"/>
                </a:cubicBezTo>
                <a:cubicBezTo>
                  <a:pt x="726" y="4913"/>
                  <a:pt x="729" y="4908"/>
                  <a:pt x="729" y="4903"/>
                </a:cubicBezTo>
                <a:cubicBezTo>
                  <a:pt x="730" y="4878"/>
                  <a:pt x="734" y="4804"/>
                  <a:pt x="728" y="4779"/>
                </a:cubicBezTo>
                <a:cubicBezTo>
                  <a:pt x="723" y="4748"/>
                  <a:pt x="689" y="4689"/>
                  <a:pt x="694" y="4663"/>
                </a:cubicBezTo>
                <a:cubicBezTo>
                  <a:pt x="698" y="4637"/>
                  <a:pt x="677" y="4107"/>
                  <a:pt x="666" y="4007"/>
                </a:cubicBezTo>
                <a:cubicBezTo>
                  <a:pt x="656" y="3907"/>
                  <a:pt x="616" y="3824"/>
                  <a:pt x="622" y="3801"/>
                </a:cubicBezTo>
                <a:cubicBezTo>
                  <a:pt x="628" y="3779"/>
                  <a:pt x="648" y="3663"/>
                  <a:pt x="663" y="3618"/>
                </a:cubicBezTo>
                <a:cubicBezTo>
                  <a:pt x="678" y="3572"/>
                  <a:pt x="673" y="3522"/>
                  <a:pt x="684" y="3457"/>
                </a:cubicBezTo>
                <a:cubicBezTo>
                  <a:pt x="697" y="3392"/>
                  <a:pt x="794" y="3024"/>
                  <a:pt x="800" y="3016"/>
                </a:cubicBezTo>
                <a:cubicBezTo>
                  <a:pt x="806" y="3009"/>
                  <a:pt x="849" y="3215"/>
                  <a:pt x="861" y="3387"/>
                </a:cubicBezTo>
                <a:cubicBezTo>
                  <a:pt x="873" y="3559"/>
                  <a:pt x="868" y="3952"/>
                  <a:pt x="871" y="4045"/>
                </a:cubicBezTo>
                <a:cubicBezTo>
                  <a:pt x="875" y="4137"/>
                  <a:pt x="863" y="4522"/>
                  <a:pt x="871" y="4567"/>
                </a:cubicBezTo>
                <a:cubicBezTo>
                  <a:pt x="871" y="4583"/>
                  <a:pt x="829" y="4720"/>
                  <a:pt x="814" y="4794"/>
                </a:cubicBezTo>
                <a:cubicBezTo>
                  <a:pt x="798" y="4869"/>
                  <a:pt x="794" y="4883"/>
                  <a:pt x="797" y="4903"/>
                </a:cubicBezTo>
                <a:cubicBezTo>
                  <a:pt x="800" y="4923"/>
                  <a:pt x="806" y="4963"/>
                  <a:pt x="812" y="4961"/>
                </a:cubicBezTo>
                <a:cubicBezTo>
                  <a:pt x="815" y="4960"/>
                  <a:pt x="825" y="4954"/>
                  <a:pt x="840" y="4948"/>
                </a:cubicBezTo>
                <a:cubicBezTo>
                  <a:pt x="835" y="4981"/>
                  <a:pt x="826" y="5056"/>
                  <a:pt x="848" y="5082"/>
                </a:cubicBezTo>
                <a:cubicBezTo>
                  <a:pt x="848" y="5082"/>
                  <a:pt x="843" y="5084"/>
                  <a:pt x="841" y="5089"/>
                </a:cubicBezTo>
                <a:cubicBezTo>
                  <a:pt x="839" y="5096"/>
                  <a:pt x="837" y="5148"/>
                  <a:pt x="837" y="5152"/>
                </a:cubicBezTo>
                <a:cubicBezTo>
                  <a:pt x="838" y="5156"/>
                  <a:pt x="841" y="5160"/>
                  <a:pt x="844" y="5168"/>
                </a:cubicBezTo>
                <a:cubicBezTo>
                  <a:pt x="847" y="5177"/>
                  <a:pt x="832" y="5198"/>
                  <a:pt x="848" y="5206"/>
                </a:cubicBezTo>
                <a:cubicBezTo>
                  <a:pt x="863" y="5215"/>
                  <a:pt x="1083" y="5218"/>
                  <a:pt x="1120" y="5210"/>
                </a:cubicBezTo>
                <a:cubicBezTo>
                  <a:pt x="1158" y="5202"/>
                  <a:pt x="1163" y="5194"/>
                  <a:pt x="1164" y="5189"/>
                </a:cubicBezTo>
                <a:cubicBezTo>
                  <a:pt x="1164" y="5185"/>
                  <a:pt x="1161" y="5166"/>
                  <a:pt x="1152" y="5163"/>
                </a:cubicBezTo>
                <a:cubicBezTo>
                  <a:pt x="1152" y="5163"/>
                  <a:pt x="1155" y="5138"/>
                  <a:pt x="1132" y="5107"/>
                </a:cubicBezTo>
                <a:cubicBezTo>
                  <a:pt x="1108" y="5077"/>
                  <a:pt x="1073" y="5017"/>
                  <a:pt x="1073" y="4980"/>
                </a:cubicBezTo>
                <a:cubicBezTo>
                  <a:pt x="1073" y="4975"/>
                  <a:pt x="1073" y="4971"/>
                  <a:pt x="1072" y="4968"/>
                </a:cubicBezTo>
                <a:cubicBezTo>
                  <a:pt x="1080" y="4959"/>
                  <a:pt x="1091" y="4944"/>
                  <a:pt x="1107" y="4922"/>
                </a:cubicBezTo>
                <a:cubicBezTo>
                  <a:pt x="1137" y="4877"/>
                  <a:pt x="1136" y="4838"/>
                  <a:pt x="1150" y="4807"/>
                </a:cubicBezTo>
                <a:cubicBezTo>
                  <a:pt x="1163" y="4777"/>
                  <a:pt x="1176" y="4774"/>
                  <a:pt x="1176" y="4732"/>
                </a:cubicBezTo>
                <a:cubicBezTo>
                  <a:pt x="1176" y="4689"/>
                  <a:pt x="1189" y="4672"/>
                  <a:pt x="1192" y="4642"/>
                </a:cubicBezTo>
                <a:cubicBezTo>
                  <a:pt x="1195" y="4611"/>
                  <a:pt x="1219" y="4372"/>
                  <a:pt x="1222" y="4276"/>
                </a:cubicBezTo>
                <a:cubicBezTo>
                  <a:pt x="1225" y="4180"/>
                  <a:pt x="1227" y="3914"/>
                  <a:pt x="1230" y="3839"/>
                </a:cubicBezTo>
                <a:cubicBezTo>
                  <a:pt x="1233" y="3762"/>
                  <a:pt x="1295" y="3178"/>
                  <a:pt x="1306" y="3067"/>
                </a:cubicBezTo>
                <a:cubicBezTo>
                  <a:pt x="1316" y="2956"/>
                  <a:pt x="1329" y="2888"/>
                  <a:pt x="1337" y="2794"/>
                </a:cubicBezTo>
                <a:cubicBezTo>
                  <a:pt x="1338" y="2784"/>
                  <a:pt x="1338" y="2771"/>
                  <a:pt x="1337" y="2758"/>
                </a:cubicBezTo>
                <a:cubicBezTo>
                  <a:pt x="1372" y="2699"/>
                  <a:pt x="1377" y="2643"/>
                  <a:pt x="1378" y="2625"/>
                </a:cubicBezTo>
                <a:cubicBezTo>
                  <a:pt x="1383" y="2625"/>
                  <a:pt x="1387" y="2626"/>
                  <a:pt x="1390" y="2627"/>
                </a:cubicBezTo>
                <a:cubicBezTo>
                  <a:pt x="1401" y="2628"/>
                  <a:pt x="1408" y="2628"/>
                  <a:pt x="1410" y="2627"/>
                </a:cubicBezTo>
                <a:cubicBezTo>
                  <a:pt x="1413" y="2622"/>
                  <a:pt x="1419" y="2576"/>
                  <a:pt x="1422" y="2555"/>
                </a:cubicBezTo>
                <a:cubicBezTo>
                  <a:pt x="1423" y="2555"/>
                  <a:pt x="1423" y="2555"/>
                  <a:pt x="1424" y="2555"/>
                </a:cubicBezTo>
                <a:cubicBezTo>
                  <a:pt x="1466" y="2548"/>
                  <a:pt x="1473" y="2538"/>
                  <a:pt x="1473" y="2538"/>
                </a:cubicBezTo>
                <a:cubicBezTo>
                  <a:pt x="1473" y="2538"/>
                  <a:pt x="1488" y="1884"/>
                  <a:pt x="1494" y="1846"/>
                </a:cubicBezTo>
                <a:cubicBezTo>
                  <a:pt x="1501" y="1807"/>
                  <a:pt x="1508" y="1798"/>
                  <a:pt x="1506" y="1784"/>
                </a:cubicBezTo>
                <a:cubicBezTo>
                  <a:pt x="1504" y="1771"/>
                  <a:pt x="1486" y="1767"/>
                  <a:pt x="1490" y="1750"/>
                </a:cubicBezTo>
                <a:close/>
              </a:path>
            </a:pathLst>
          </a:custGeom>
          <a:solidFill>
            <a:schemeClr val="tx2"/>
          </a:solidFill>
          <a:ln>
            <a:noFill/>
          </a:ln>
        </p:spPr>
        <p:txBody>
          <a:bodyPr wrap="none" anchor="ctr"/>
          <a:lstStyle/>
          <a:p>
            <a:pPr defTabSz="914126"/>
            <a:endParaRPr lang="en-US" dirty="0">
              <a:solidFill>
                <a:srgbClr val="AAAAAA"/>
              </a:solidFill>
              <a:latin typeface="Lato Light" panose="020F0502020204030203" pitchFamily="34" charset="0"/>
            </a:endParaRPr>
          </a:p>
        </p:txBody>
      </p:sp>
      <p:sp>
        <p:nvSpPr>
          <p:cNvPr id="110" name="Freeform 6">
            <a:extLst>
              <a:ext uri="{FF2B5EF4-FFF2-40B4-BE49-F238E27FC236}">
                <a16:creationId xmlns:a16="http://schemas.microsoft.com/office/drawing/2014/main" id="{FD07F6E8-CA49-B448-95C1-6A5FF62061A1}"/>
              </a:ext>
            </a:extLst>
          </p:cNvPr>
          <p:cNvSpPr>
            <a:spLocks/>
          </p:cNvSpPr>
          <p:nvPr/>
        </p:nvSpPr>
        <p:spPr bwMode="auto">
          <a:xfrm>
            <a:off x="7676304" y="1746471"/>
            <a:ext cx="246072" cy="825120"/>
          </a:xfrm>
          <a:custGeom>
            <a:avLst/>
            <a:gdLst>
              <a:gd name="T0" fmla="*/ 390340 w 1361"/>
              <a:gd name="T1" fmla="*/ 1040924 h 4931"/>
              <a:gd name="T2" fmla="*/ 178771 w 1361"/>
              <a:gd name="T3" fmla="*/ 145053 h 4931"/>
              <a:gd name="T4" fmla="*/ 178050 w 1361"/>
              <a:gd name="T5" fmla="*/ 126336 h 4931"/>
              <a:gd name="T6" fmla="*/ 222022 w 1361"/>
              <a:gd name="T7" fmla="*/ 11158 h 4931"/>
              <a:gd name="T8" fmla="*/ 222022 w 1361"/>
              <a:gd name="T9" fmla="*/ 11158 h 4931"/>
              <a:gd name="T10" fmla="*/ 315372 w 1361"/>
              <a:gd name="T11" fmla="*/ 25915 h 4931"/>
              <a:gd name="T12" fmla="*/ 265993 w 1361"/>
              <a:gd name="T13" fmla="*/ 1694920 h 4931"/>
              <a:gd name="T14" fmla="*/ 358623 w 1361"/>
              <a:gd name="T15" fmla="*/ 505705 h 4931"/>
              <a:gd name="T16" fmla="*/ 364389 w 1361"/>
              <a:gd name="T17" fmla="*/ 535219 h 4931"/>
              <a:gd name="T18" fmla="*/ 368714 w 1361"/>
              <a:gd name="T19" fmla="*/ 553576 h 4931"/>
              <a:gd name="T20" fmla="*/ 350693 w 1361"/>
              <a:gd name="T21" fmla="*/ 541338 h 4931"/>
              <a:gd name="T22" fmla="*/ 356100 w 1361"/>
              <a:gd name="T23" fmla="*/ 528380 h 4931"/>
              <a:gd name="T24" fmla="*/ 473598 w 1361"/>
              <a:gd name="T25" fmla="*/ 946261 h 4931"/>
              <a:gd name="T26" fmla="*/ 396828 w 1361"/>
              <a:gd name="T27" fmla="*/ 668034 h 4931"/>
              <a:gd name="T28" fmla="*/ 411605 w 1361"/>
              <a:gd name="T29" fmla="*/ 659396 h 4931"/>
              <a:gd name="T30" fmla="*/ 440079 w 1361"/>
              <a:gd name="T31" fmla="*/ 651837 h 4931"/>
              <a:gd name="T32" fmla="*/ 455937 w 1361"/>
              <a:gd name="T33" fmla="*/ 627002 h 4931"/>
              <a:gd name="T34" fmla="*/ 456658 w 1361"/>
              <a:gd name="T35" fmla="*/ 592808 h 4931"/>
              <a:gd name="T36" fmla="*/ 467831 w 1361"/>
              <a:gd name="T37" fmla="*/ 576251 h 4931"/>
              <a:gd name="T38" fmla="*/ 453054 w 1361"/>
              <a:gd name="T39" fmla="*/ 522981 h 4931"/>
              <a:gd name="T40" fmla="*/ 450531 w 1361"/>
              <a:gd name="T41" fmla="*/ 497786 h 4931"/>
              <a:gd name="T42" fmla="*/ 428545 w 1361"/>
              <a:gd name="T43" fmla="*/ 356693 h 4931"/>
              <a:gd name="T44" fmla="*/ 423139 w 1361"/>
              <a:gd name="T45" fmla="*/ 344815 h 4931"/>
              <a:gd name="T46" fmla="*/ 418813 w 1361"/>
              <a:gd name="T47" fmla="*/ 332937 h 4931"/>
              <a:gd name="T48" fmla="*/ 391061 w 1361"/>
              <a:gd name="T49" fmla="*/ 304503 h 4931"/>
              <a:gd name="T50" fmla="*/ 324743 w 1361"/>
              <a:gd name="T51" fmla="*/ 268509 h 4931"/>
              <a:gd name="T52" fmla="*/ 329789 w 1361"/>
              <a:gd name="T53" fmla="*/ 190044 h 4931"/>
              <a:gd name="T54" fmla="*/ 331951 w 1361"/>
              <a:gd name="T55" fmla="*/ 146132 h 4931"/>
              <a:gd name="T56" fmla="*/ 334114 w 1361"/>
              <a:gd name="T57" fmla="*/ 110139 h 4931"/>
              <a:gd name="T58" fmla="*/ 289061 w 1361"/>
              <a:gd name="T59" fmla="*/ 5759 h 4931"/>
              <a:gd name="T60" fmla="*/ 264552 w 1361"/>
              <a:gd name="T61" fmla="*/ 5759 h 4931"/>
              <a:gd name="T62" fmla="*/ 210488 w 1361"/>
              <a:gd name="T63" fmla="*/ 16557 h 4931"/>
              <a:gd name="T64" fmla="*/ 172283 w 1361"/>
              <a:gd name="T65" fmla="*/ 116618 h 4931"/>
              <a:gd name="T66" fmla="*/ 165075 w 1361"/>
              <a:gd name="T67" fmla="*/ 139654 h 4931"/>
              <a:gd name="T68" fmla="*/ 206523 w 1361"/>
              <a:gd name="T69" fmla="*/ 218119 h 4931"/>
              <a:gd name="T70" fmla="*/ 205442 w 1361"/>
              <a:gd name="T71" fmla="*/ 223878 h 4931"/>
              <a:gd name="T72" fmla="*/ 170120 w 1361"/>
              <a:gd name="T73" fmla="*/ 243674 h 4931"/>
              <a:gd name="T74" fmla="*/ 87944 w 1361"/>
              <a:gd name="T75" fmla="*/ 253752 h 4931"/>
              <a:gd name="T76" fmla="*/ 42530 w 1361"/>
              <a:gd name="T77" fmla="*/ 365331 h 4931"/>
              <a:gd name="T78" fmla="*/ 24509 w 1361"/>
              <a:gd name="T79" fmla="*/ 488788 h 4931"/>
              <a:gd name="T80" fmla="*/ 28834 w 1361"/>
              <a:gd name="T81" fmla="*/ 501025 h 4931"/>
              <a:gd name="T82" fmla="*/ 27032 w 1361"/>
              <a:gd name="T83" fmla="*/ 507504 h 4931"/>
              <a:gd name="T84" fmla="*/ 35682 w 1361"/>
              <a:gd name="T85" fmla="*/ 555375 h 4931"/>
              <a:gd name="T86" fmla="*/ 54785 w 1361"/>
              <a:gd name="T87" fmla="*/ 720584 h 4931"/>
              <a:gd name="T88" fmla="*/ 62714 w 1361"/>
              <a:gd name="T89" fmla="*/ 749738 h 4931"/>
              <a:gd name="T90" fmla="*/ 65597 w 1361"/>
              <a:gd name="T91" fmla="*/ 1036604 h 4931"/>
              <a:gd name="T92" fmla="*/ 185258 w 1361"/>
              <a:gd name="T93" fmla="*/ 1204693 h 4931"/>
              <a:gd name="T94" fmla="*/ 220940 w 1361"/>
              <a:gd name="T95" fmla="*/ 1541589 h 4931"/>
              <a:gd name="T96" fmla="*/ 210128 w 1361"/>
              <a:gd name="T97" fmla="*/ 1658927 h 4931"/>
              <a:gd name="T98" fmla="*/ 210488 w 1361"/>
              <a:gd name="T99" fmla="*/ 1709317 h 4931"/>
              <a:gd name="T100" fmla="*/ 271760 w 1361"/>
              <a:gd name="T101" fmla="*/ 1766906 h 4931"/>
              <a:gd name="T102" fmla="*/ 334114 w 1361"/>
              <a:gd name="T103" fmla="*/ 1675844 h 4931"/>
              <a:gd name="T104" fmla="*/ 316453 w 1361"/>
              <a:gd name="T105" fmla="*/ 1572543 h 4931"/>
              <a:gd name="T106" fmla="*/ 304198 w 1361"/>
              <a:gd name="T107" fmla="*/ 1472482 h 4931"/>
              <a:gd name="T108" fmla="*/ 303838 w 1361"/>
              <a:gd name="T109" fmla="*/ 1449806 h 4931"/>
              <a:gd name="T110" fmla="*/ 365110 w 1361"/>
              <a:gd name="T111" fmla="*/ 1063599 h 4931"/>
              <a:gd name="T112" fmla="*/ 401874 w 1361"/>
              <a:gd name="T113" fmla="*/ 1040564 h 4931"/>
              <a:gd name="T114" fmla="*/ 483690 w 1361"/>
              <a:gd name="T115" fmla="*/ 993412 h 49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61" h="4931">
                <a:moveTo>
                  <a:pt x="1083" y="2892"/>
                </a:moveTo>
                <a:lnTo>
                  <a:pt x="1083" y="2892"/>
                </a:lnTo>
                <a:cubicBezTo>
                  <a:pt x="1083" y="2892"/>
                  <a:pt x="1083" y="2892"/>
                  <a:pt x="1085" y="2893"/>
                </a:cubicBezTo>
                <a:lnTo>
                  <a:pt x="1084" y="2906"/>
                </a:lnTo>
                <a:cubicBezTo>
                  <a:pt x="1084" y="2901"/>
                  <a:pt x="1083" y="2896"/>
                  <a:pt x="1083" y="2892"/>
                </a:cubicBezTo>
                <a:close/>
                <a:moveTo>
                  <a:pt x="486" y="410"/>
                </a:moveTo>
                <a:lnTo>
                  <a:pt x="486" y="410"/>
                </a:lnTo>
                <a:cubicBezTo>
                  <a:pt x="485" y="393"/>
                  <a:pt x="482" y="376"/>
                  <a:pt x="495" y="377"/>
                </a:cubicBezTo>
                <a:cubicBezTo>
                  <a:pt x="495" y="377"/>
                  <a:pt x="496" y="387"/>
                  <a:pt x="496" y="403"/>
                </a:cubicBezTo>
                <a:cubicBezTo>
                  <a:pt x="496" y="418"/>
                  <a:pt x="504" y="437"/>
                  <a:pt x="504" y="442"/>
                </a:cubicBezTo>
                <a:cubicBezTo>
                  <a:pt x="503" y="446"/>
                  <a:pt x="487" y="432"/>
                  <a:pt x="486" y="410"/>
                </a:cubicBezTo>
                <a:close/>
                <a:moveTo>
                  <a:pt x="491" y="330"/>
                </a:moveTo>
                <a:lnTo>
                  <a:pt x="491" y="330"/>
                </a:lnTo>
                <a:cubicBezTo>
                  <a:pt x="491" y="333"/>
                  <a:pt x="496" y="350"/>
                  <a:pt x="494" y="351"/>
                </a:cubicBezTo>
                <a:cubicBezTo>
                  <a:pt x="492" y="352"/>
                  <a:pt x="487" y="358"/>
                  <a:pt x="487" y="358"/>
                </a:cubicBezTo>
                <a:lnTo>
                  <a:pt x="474" y="358"/>
                </a:lnTo>
                <a:cubicBezTo>
                  <a:pt x="472" y="358"/>
                  <a:pt x="491" y="330"/>
                  <a:pt x="491" y="330"/>
                </a:cubicBezTo>
                <a:close/>
                <a:moveTo>
                  <a:pt x="616" y="31"/>
                </a:moveTo>
                <a:lnTo>
                  <a:pt x="616" y="31"/>
                </a:lnTo>
                <a:cubicBezTo>
                  <a:pt x="664" y="0"/>
                  <a:pt x="707" y="13"/>
                  <a:pt x="707" y="13"/>
                </a:cubicBezTo>
                <a:cubicBezTo>
                  <a:pt x="678" y="12"/>
                  <a:pt x="644" y="20"/>
                  <a:pt x="616" y="31"/>
                </a:cubicBezTo>
                <a:close/>
                <a:moveTo>
                  <a:pt x="876" y="71"/>
                </a:moveTo>
                <a:lnTo>
                  <a:pt x="876" y="71"/>
                </a:lnTo>
                <a:cubicBezTo>
                  <a:pt x="878" y="74"/>
                  <a:pt x="879" y="76"/>
                  <a:pt x="879" y="79"/>
                </a:cubicBezTo>
                <a:cubicBezTo>
                  <a:pt x="878" y="76"/>
                  <a:pt x="876" y="74"/>
                  <a:pt x="875" y="72"/>
                </a:cubicBezTo>
                <a:cubicBezTo>
                  <a:pt x="856" y="46"/>
                  <a:pt x="832" y="32"/>
                  <a:pt x="811" y="24"/>
                </a:cubicBezTo>
                <a:cubicBezTo>
                  <a:pt x="848" y="28"/>
                  <a:pt x="872" y="62"/>
                  <a:pt x="876" y="71"/>
                </a:cubicBezTo>
                <a:close/>
                <a:moveTo>
                  <a:pt x="737" y="4718"/>
                </a:moveTo>
                <a:lnTo>
                  <a:pt x="737" y="4718"/>
                </a:lnTo>
                <a:cubicBezTo>
                  <a:pt x="737" y="4715"/>
                  <a:pt x="738" y="4712"/>
                  <a:pt x="738" y="4709"/>
                </a:cubicBezTo>
                <a:cubicBezTo>
                  <a:pt x="738" y="4713"/>
                  <a:pt x="737" y="4716"/>
                  <a:pt x="737" y="4719"/>
                </a:cubicBezTo>
                <a:lnTo>
                  <a:pt x="737" y="4718"/>
                </a:lnTo>
                <a:close/>
                <a:moveTo>
                  <a:pt x="995" y="1405"/>
                </a:moveTo>
                <a:lnTo>
                  <a:pt x="995" y="1405"/>
                </a:lnTo>
                <a:cubicBezTo>
                  <a:pt x="997" y="1404"/>
                  <a:pt x="1000" y="1408"/>
                  <a:pt x="1001" y="1410"/>
                </a:cubicBezTo>
                <a:cubicBezTo>
                  <a:pt x="1005" y="1421"/>
                  <a:pt x="1010" y="1432"/>
                  <a:pt x="1010" y="1444"/>
                </a:cubicBezTo>
                <a:cubicBezTo>
                  <a:pt x="1011" y="1458"/>
                  <a:pt x="1004" y="1474"/>
                  <a:pt x="1011" y="1487"/>
                </a:cubicBezTo>
                <a:cubicBezTo>
                  <a:pt x="1014" y="1493"/>
                  <a:pt x="1020" y="1498"/>
                  <a:pt x="1023" y="1505"/>
                </a:cubicBezTo>
                <a:cubicBezTo>
                  <a:pt x="1024" y="1509"/>
                  <a:pt x="1024" y="1514"/>
                  <a:pt x="1024" y="1518"/>
                </a:cubicBezTo>
                <a:cubicBezTo>
                  <a:pt x="1023" y="1525"/>
                  <a:pt x="1023" y="1531"/>
                  <a:pt x="1023" y="1538"/>
                </a:cubicBezTo>
                <a:cubicBezTo>
                  <a:pt x="1013" y="1540"/>
                  <a:pt x="1002" y="1541"/>
                  <a:pt x="990" y="1541"/>
                </a:cubicBezTo>
                <a:cubicBezTo>
                  <a:pt x="991" y="1531"/>
                  <a:pt x="987" y="1521"/>
                  <a:pt x="980" y="1513"/>
                </a:cubicBezTo>
                <a:cubicBezTo>
                  <a:pt x="978" y="1510"/>
                  <a:pt x="975" y="1508"/>
                  <a:pt x="973" y="1504"/>
                </a:cubicBezTo>
                <a:cubicBezTo>
                  <a:pt x="971" y="1501"/>
                  <a:pt x="971" y="1496"/>
                  <a:pt x="973" y="1494"/>
                </a:cubicBezTo>
                <a:cubicBezTo>
                  <a:pt x="975" y="1492"/>
                  <a:pt x="977" y="1491"/>
                  <a:pt x="979" y="1490"/>
                </a:cubicBezTo>
                <a:cubicBezTo>
                  <a:pt x="986" y="1486"/>
                  <a:pt x="987" y="1476"/>
                  <a:pt x="988" y="1468"/>
                </a:cubicBezTo>
                <a:cubicBezTo>
                  <a:pt x="989" y="1458"/>
                  <a:pt x="990" y="1448"/>
                  <a:pt x="993" y="1439"/>
                </a:cubicBezTo>
                <a:cubicBezTo>
                  <a:pt x="995" y="1433"/>
                  <a:pt x="997" y="1427"/>
                  <a:pt x="997" y="1422"/>
                </a:cubicBezTo>
                <a:cubicBezTo>
                  <a:pt x="997" y="1416"/>
                  <a:pt x="994" y="1410"/>
                  <a:pt x="995" y="1405"/>
                </a:cubicBezTo>
                <a:close/>
                <a:moveTo>
                  <a:pt x="1314" y="2629"/>
                </a:moveTo>
                <a:lnTo>
                  <a:pt x="1314" y="2629"/>
                </a:lnTo>
                <a:cubicBezTo>
                  <a:pt x="1269" y="2384"/>
                  <a:pt x="1222" y="2215"/>
                  <a:pt x="1162" y="2039"/>
                </a:cubicBezTo>
                <a:cubicBezTo>
                  <a:pt x="1170" y="2025"/>
                  <a:pt x="1170" y="2015"/>
                  <a:pt x="1162" y="2005"/>
                </a:cubicBezTo>
                <a:cubicBezTo>
                  <a:pt x="1151" y="1989"/>
                  <a:pt x="1108" y="1867"/>
                  <a:pt x="1101" y="1856"/>
                </a:cubicBezTo>
                <a:cubicBezTo>
                  <a:pt x="1094" y="1843"/>
                  <a:pt x="1087" y="1835"/>
                  <a:pt x="1093" y="1831"/>
                </a:cubicBezTo>
                <a:cubicBezTo>
                  <a:pt x="1096" y="1828"/>
                  <a:pt x="1123" y="1830"/>
                  <a:pt x="1138" y="1830"/>
                </a:cubicBezTo>
                <a:cubicBezTo>
                  <a:pt x="1140" y="1831"/>
                  <a:pt x="1141" y="1832"/>
                  <a:pt x="1142" y="1832"/>
                </a:cubicBezTo>
                <a:cubicBezTo>
                  <a:pt x="1150" y="1833"/>
                  <a:pt x="1154" y="1832"/>
                  <a:pt x="1155" y="1830"/>
                </a:cubicBezTo>
                <a:cubicBezTo>
                  <a:pt x="1172" y="1828"/>
                  <a:pt x="1186" y="1823"/>
                  <a:pt x="1198" y="1817"/>
                </a:cubicBezTo>
                <a:cubicBezTo>
                  <a:pt x="1204" y="1822"/>
                  <a:pt x="1217" y="1822"/>
                  <a:pt x="1221" y="1811"/>
                </a:cubicBezTo>
                <a:cubicBezTo>
                  <a:pt x="1222" y="1808"/>
                  <a:pt x="1222" y="1804"/>
                  <a:pt x="1224" y="1799"/>
                </a:cubicBezTo>
                <a:cubicBezTo>
                  <a:pt x="1242" y="1781"/>
                  <a:pt x="1252" y="1761"/>
                  <a:pt x="1260" y="1753"/>
                </a:cubicBezTo>
                <a:cubicBezTo>
                  <a:pt x="1262" y="1752"/>
                  <a:pt x="1264" y="1747"/>
                  <a:pt x="1265" y="1742"/>
                </a:cubicBezTo>
                <a:cubicBezTo>
                  <a:pt x="1272" y="1744"/>
                  <a:pt x="1277" y="1741"/>
                  <a:pt x="1277" y="1723"/>
                </a:cubicBezTo>
                <a:cubicBezTo>
                  <a:pt x="1277" y="1702"/>
                  <a:pt x="1275" y="1663"/>
                  <a:pt x="1272" y="1655"/>
                </a:cubicBezTo>
                <a:cubicBezTo>
                  <a:pt x="1270" y="1654"/>
                  <a:pt x="1269" y="1650"/>
                  <a:pt x="1267" y="1647"/>
                </a:cubicBezTo>
                <a:cubicBezTo>
                  <a:pt x="1267" y="1631"/>
                  <a:pt x="1266" y="1615"/>
                  <a:pt x="1266" y="1598"/>
                </a:cubicBezTo>
                <a:cubicBezTo>
                  <a:pt x="1269" y="1602"/>
                  <a:pt x="1272" y="1606"/>
                  <a:pt x="1277" y="1607"/>
                </a:cubicBezTo>
                <a:cubicBezTo>
                  <a:pt x="1290" y="1609"/>
                  <a:pt x="1299" y="1606"/>
                  <a:pt x="1298" y="1601"/>
                </a:cubicBezTo>
                <a:cubicBezTo>
                  <a:pt x="1297" y="1595"/>
                  <a:pt x="1285" y="1563"/>
                  <a:pt x="1283" y="1555"/>
                </a:cubicBezTo>
                <a:cubicBezTo>
                  <a:pt x="1283" y="1551"/>
                  <a:pt x="1273" y="1543"/>
                  <a:pt x="1262" y="1534"/>
                </a:cubicBezTo>
                <a:cubicBezTo>
                  <a:pt x="1260" y="1490"/>
                  <a:pt x="1257" y="1456"/>
                  <a:pt x="1257" y="1453"/>
                </a:cubicBezTo>
                <a:cubicBezTo>
                  <a:pt x="1255" y="1445"/>
                  <a:pt x="1263" y="1422"/>
                  <a:pt x="1260" y="1416"/>
                </a:cubicBezTo>
                <a:cubicBezTo>
                  <a:pt x="1256" y="1410"/>
                  <a:pt x="1260" y="1405"/>
                  <a:pt x="1260" y="1399"/>
                </a:cubicBezTo>
                <a:cubicBezTo>
                  <a:pt x="1260" y="1392"/>
                  <a:pt x="1258" y="1390"/>
                  <a:pt x="1250" y="1383"/>
                </a:cubicBezTo>
                <a:cubicBezTo>
                  <a:pt x="1242" y="1377"/>
                  <a:pt x="1239" y="1370"/>
                  <a:pt x="1239" y="1370"/>
                </a:cubicBezTo>
                <a:cubicBezTo>
                  <a:pt x="1234" y="1321"/>
                  <a:pt x="1220" y="1155"/>
                  <a:pt x="1217" y="1127"/>
                </a:cubicBezTo>
                <a:cubicBezTo>
                  <a:pt x="1214" y="1099"/>
                  <a:pt x="1188" y="998"/>
                  <a:pt x="1189" y="991"/>
                </a:cubicBezTo>
                <a:cubicBezTo>
                  <a:pt x="1190" y="985"/>
                  <a:pt x="1186" y="991"/>
                  <a:pt x="1183" y="985"/>
                </a:cubicBezTo>
                <a:cubicBezTo>
                  <a:pt x="1179" y="980"/>
                  <a:pt x="1183" y="976"/>
                  <a:pt x="1183" y="969"/>
                </a:cubicBezTo>
                <a:cubicBezTo>
                  <a:pt x="1184" y="961"/>
                  <a:pt x="1179" y="958"/>
                  <a:pt x="1174" y="958"/>
                </a:cubicBezTo>
                <a:cubicBezTo>
                  <a:pt x="1169" y="958"/>
                  <a:pt x="1174" y="945"/>
                  <a:pt x="1174" y="942"/>
                </a:cubicBezTo>
                <a:cubicBezTo>
                  <a:pt x="1174" y="938"/>
                  <a:pt x="1169" y="939"/>
                  <a:pt x="1166" y="939"/>
                </a:cubicBezTo>
                <a:cubicBezTo>
                  <a:pt x="1162" y="939"/>
                  <a:pt x="1165" y="935"/>
                  <a:pt x="1162" y="925"/>
                </a:cubicBezTo>
                <a:cubicBezTo>
                  <a:pt x="1159" y="916"/>
                  <a:pt x="1148" y="877"/>
                  <a:pt x="1144" y="871"/>
                </a:cubicBezTo>
                <a:cubicBezTo>
                  <a:pt x="1139" y="865"/>
                  <a:pt x="1127" y="863"/>
                  <a:pt x="1120" y="862"/>
                </a:cubicBezTo>
                <a:cubicBezTo>
                  <a:pt x="1111" y="861"/>
                  <a:pt x="1111" y="862"/>
                  <a:pt x="1085" y="846"/>
                </a:cubicBezTo>
                <a:cubicBezTo>
                  <a:pt x="1060" y="830"/>
                  <a:pt x="1038" y="818"/>
                  <a:pt x="1024" y="815"/>
                </a:cubicBezTo>
                <a:cubicBezTo>
                  <a:pt x="1010" y="812"/>
                  <a:pt x="1002" y="796"/>
                  <a:pt x="980" y="784"/>
                </a:cubicBezTo>
                <a:cubicBezTo>
                  <a:pt x="958" y="773"/>
                  <a:pt x="913" y="753"/>
                  <a:pt x="901" y="746"/>
                </a:cubicBezTo>
                <a:cubicBezTo>
                  <a:pt x="895" y="743"/>
                  <a:pt x="886" y="736"/>
                  <a:pt x="879" y="729"/>
                </a:cubicBezTo>
                <a:cubicBezTo>
                  <a:pt x="896" y="701"/>
                  <a:pt x="907" y="666"/>
                  <a:pt x="894" y="631"/>
                </a:cubicBezTo>
                <a:cubicBezTo>
                  <a:pt x="880" y="590"/>
                  <a:pt x="909" y="569"/>
                  <a:pt x="915" y="528"/>
                </a:cubicBezTo>
                <a:cubicBezTo>
                  <a:pt x="919" y="503"/>
                  <a:pt x="910" y="475"/>
                  <a:pt x="902" y="455"/>
                </a:cubicBezTo>
                <a:cubicBezTo>
                  <a:pt x="904" y="453"/>
                  <a:pt x="908" y="448"/>
                  <a:pt x="909" y="439"/>
                </a:cubicBezTo>
                <a:cubicBezTo>
                  <a:pt x="913" y="421"/>
                  <a:pt x="916" y="412"/>
                  <a:pt x="921" y="406"/>
                </a:cubicBezTo>
                <a:cubicBezTo>
                  <a:pt x="926" y="399"/>
                  <a:pt x="930" y="378"/>
                  <a:pt x="932" y="368"/>
                </a:cubicBezTo>
                <a:cubicBezTo>
                  <a:pt x="934" y="358"/>
                  <a:pt x="950" y="322"/>
                  <a:pt x="936" y="311"/>
                </a:cubicBezTo>
                <a:cubicBezTo>
                  <a:pt x="932" y="308"/>
                  <a:pt x="929" y="307"/>
                  <a:pt x="927" y="306"/>
                </a:cubicBezTo>
                <a:cubicBezTo>
                  <a:pt x="933" y="306"/>
                  <a:pt x="936" y="311"/>
                  <a:pt x="936" y="311"/>
                </a:cubicBezTo>
                <a:cubicBezTo>
                  <a:pt x="954" y="239"/>
                  <a:pt x="915" y="139"/>
                  <a:pt x="885" y="88"/>
                </a:cubicBezTo>
                <a:cubicBezTo>
                  <a:pt x="872" y="38"/>
                  <a:pt x="827" y="19"/>
                  <a:pt x="802" y="16"/>
                </a:cubicBezTo>
                <a:cubicBezTo>
                  <a:pt x="791" y="15"/>
                  <a:pt x="782" y="16"/>
                  <a:pt x="775" y="18"/>
                </a:cubicBezTo>
                <a:cubicBezTo>
                  <a:pt x="759" y="19"/>
                  <a:pt x="750" y="25"/>
                  <a:pt x="739" y="18"/>
                </a:cubicBezTo>
                <a:cubicBezTo>
                  <a:pt x="738" y="18"/>
                  <a:pt x="735" y="17"/>
                  <a:pt x="734" y="16"/>
                </a:cubicBezTo>
                <a:cubicBezTo>
                  <a:pt x="717" y="9"/>
                  <a:pt x="698" y="0"/>
                  <a:pt x="658" y="9"/>
                </a:cubicBezTo>
                <a:cubicBezTo>
                  <a:pt x="633" y="15"/>
                  <a:pt x="615" y="27"/>
                  <a:pt x="601" y="38"/>
                </a:cubicBezTo>
                <a:cubicBezTo>
                  <a:pt x="595" y="41"/>
                  <a:pt x="589" y="44"/>
                  <a:pt x="584" y="46"/>
                </a:cubicBezTo>
                <a:cubicBezTo>
                  <a:pt x="545" y="69"/>
                  <a:pt x="512" y="115"/>
                  <a:pt x="500" y="134"/>
                </a:cubicBezTo>
                <a:cubicBezTo>
                  <a:pt x="488" y="153"/>
                  <a:pt x="479" y="160"/>
                  <a:pt x="466" y="213"/>
                </a:cubicBezTo>
                <a:cubicBezTo>
                  <a:pt x="454" y="266"/>
                  <a:pt x="478" y="324"/>
                  <a:pt x="478" y="324"/>
                </a:cubicBezTo>
                <a:cubicBezTo>
                  <a:pt x="479" y="323"/>
                  <a:pt x="480" y="322"/>
                  <a:pt x="480" y="322"/>
                </a:cubicBezTo>
                <a:cubicBezTo>
                  <a:pt x="476" y="330"/>
                  <a:pt x="456" y="361"/>
                  <a:pt x="456" y="367"/>
                </a:cubicBezTo>
                <a:cubicBezTo>
                  <a:pt x="455" y="374"/>
                  <a:pt x="455" y="384"/>
                  <a:pt x="458" y="388"/>
                </a:cubicBezTo>
                <a:cubicBezTo>
                  <a:pt x="461" y="391"/>
                  <a:pt x="465" y="388"/>
                  <a:pt x="471" y="398"/>
                </a:cubicBezTo>
                <a:cubicBezTo>
                  <a:pt x="477" y="409"/>
                  <a:pt x="478" y="451"/>
                  <a:pt x="516" y="469"/>
                </a:cubicBezTo>
                <a:cubicBezTo>
                  <a:pt x="516" y="469"/>
                  <a:pt x="532" y="563"/>
                  <a:pt x="573" y="606"/>
                </a:cubicBezTo>
                <a:cubicBezTo>
                  <a:pt x="573" y="606"/>
                  <a:pt x="575" y="613"/>
                  <a:pt x="573" y="617"/>
                </a:cubicBezTo>
                <a:cubicBezTo>
                  <a:pt x="573" y="619"/>
                  <a:pt x="573" y="620"/>
                  <a:pt x="571" y="622"/>
                </a:cubicBezTo>
                <a:cubicBezTo>
                  <a:pt x="571" y="622"/>
                  <a:pt x="571" y="622"/>
                  <a:pt x="570" y="622"/>
                </a:cubicBezTo>
                <a:cubicBezTo>
                  <a:pt x="559" y="623"/>
                  <a:pt x="556" y="643"/>
                  <a:pt x="552" y="649"/>
                </a:cubicBezTo>
                <a:cubicBezTo>
                  <a:pt x="547" y="654"/>
                  <a:pt x="544" y="655"/>
                  <a:pt x="535" y="658"/>
                </a:cubicBezTo>
                <a:cubicBezTo>
                  <a:pt x="526" y="661"/>
                  <a:pt x="533" y="672"/>
                  <a:pt x="472" y="677"/>
                </a:cubicBezTo>
                <a:cubicBezTo>
                  <a:pt x="411" y="683"/>
                  <a:pt x="384" y="685"/>
                  <a:pt x="372" y="692"/>
                </a:cubicBezTo>
                <a:cubicBezTo>
                  <a:pt x="360" y="697"/>
                  <a:pt x="347" y="699"/>
                  <a:pt x="324" y="695"/>
                </a:cubicBezTo>
                <a:cubicBezTo>
                  <a:pt x="302" y="693"/>
                  <a:pt x="245" y="705"/>
                  <a:pt x="244" y="705"/>
                </a:cubicBezTo>
                <a:cubicBezTo>
                  <a:pt x="239" y="707"/>
                  <a:pt x="236" y="695"/>
                  <a:pt x="229" y="698"/>
                </a:cubicBezTo>
                <a:cubicBezTo>
                  <a:pt x="221" y="700"/>
                  <a:pt x="182" y="736"/>
                  <a:pt x="169" y="770"/>
                </a:cubicBezTo>
                <a:cubicBezTo>
                  <a:pt x="155" y="805"/>
                  <a:pt x="121" y="950"/>
                  <a:pt x="118" y="1015"/>
                </a:cubicBezTo>
                <a:cubicBezTo>
                  <a:pt x="116" y="1056"/>
                  <a:pt x="101" y="1198"/>
                  <a:pt x="91" y="1297"/>
                </a:cubicBezTo>
                <a:cubicBezTo>
                  <a:pt x="88" y="1312"/>
                  <a:pt x="81" y="1328"/>
                  <a:pt x="74" y="1341"/>
                </a:cubicBezTo>
                <a:cubicBezTo>
                  <a:pt x="72" y="1347"/>
                  <a:pt x="69" y="1352"/>
                  <a:pt x="68" y="1358"/>
                </a:cubicBezTo>
                <a:cubicBezTo>
                  <a:pt x="66" y="1364"/>
                  <a:pt x="66" y="1370"/>
                  <a:pt x="69" y="1375"/>
                </a:cubicBezTo>
                <a:cubicBezTo>
                  <a:pt x="73" y="1381"/>
                  <a:pt x="79" y="1385"/>
                  <a:pt x="80" y="1392"/>
                </a:cubicBezTo>
                <a:cubicBezTo>
                  <a:pt x="80" y="1394"/>
                  <a:pt x="79" y="1396"/>
                  <a:pt x="79" y="1397"/>
                </a:cubicBezTo>
                <a:cubicBezTo>
                  <a:pt x="78" y="1402"/>
                  <a:pt x="75" y="1405"/>
                  <a:pt x="75" y="1410"/>
                </a:cubicBezTo>
                <a:cubicBezTo>
                  <a:pt x="73" y="1419"/>
                  <a:pt x="79" y="1426"/>
                  <a:pt x="83" y="1433"/>
                </a:cubicBezTo>
                <a:cubicBezTo>
                  <a:pt x="87" y="1439"/>
                  <a:pt x="91" y="1444"/>
                  <a:pt x="94" y="1450"/>
                </a:cubicBezTo>
                <a:cubicBezTo>
                  <a:pt x="101" y="1468"/>
                  <a:pt x="92" y="1499"/>
                  <a:pt x="99" y="1543"/>
                </a:cubicBezTo>
                <a:cubicBezTo>
                  <a:pt x="107" y="1590"/>
                  <a:pt x="249" y="1632"/>
                  <a:pt x="249" y="1632"/>
                </a:cubicBezTo>
                <a:cubicBezTo>
                  <a:pt x="249" y="1632"/>
                  <a:pt x="235" y="1687"/>
                  <a:pt x="228" y="1735"/>
                </a:cubicBezTo>
                <a:cubicBezTo>
                  <a:pt x="220" y="1784"/>
                  <a:pt x="161" y="1973"/>
                  <a:pt x="152" y="2002"/>
                </a:cubicBezTo>
                <a:cubicBezTo>
                  <a:pt x="143" y="2030"/>
                  <a:pt x="137" y="2051"/>
                  <a:pt x="137" y="2051"/>
                </a:cubicBezTo>
                <a:cubicBezTo>
                  <a:pt x="137" y="2051"/>
                  <a:pt x="129" y="2053"/>
                  <a:pt x="174" y="2083"/>
                </a:cubicBezTo>
                <a:cubicBezTo>
                  <a:pt x="154" y="2139"/>
                  <a:pt x="133" y="2197"/>
                  <a:pt x="109" y="2258"/>
                </a:cubicBezTo>
                <a:cubicBezTo>
                  <a:pt x="49" y="2416"/>
                  <a:pt x="19" y="2540"/>
                  <a:pt x="0" y="2803"/>
                </a:cubicBezTo>
                <a:cubicBezTo>
                  <a:pt x="90" y="2840"/>
                  <a:pt x="138" y="2857"/>
                  <a:pt x="162" y="2864"/>
                </a:cubicBezTo>
                <a:lnTo>
                  <a:pt x="182" y="2880"/>
                </a:lnTo>
                <a:cubicBezTo>
                  <a:pt x="182" y="2893"/>
                  <a:pt x="182" y="2904"/>
                  <a:pt x="180" y="2911"/>
                </a:cubicBezTo>
                <a:cubicBezTo>
                  <a:pt x="233" y="2917"/>
                  <a:pt x="295" y="2922"/>
                  <a:pt x="359" y="2926"/>
                </a:cubicBezTo>
                <a:cubicBezTo>
                  <a:pt x="430" y="3107"/>
                  <a:pt x="497" y="3272"/>
                  <a:pt x="514" y="3347"/>
                </a:cubicBezTo>
                <a:cubicBezTo>
                  <a:pt x="539" y="3460"/>
                  <a:pt x="529" y="3688"/>
                  <a:pt x="579" y="3878"/>
                </a:cubicBezTo>
                <a:cubicBezTo>
                  <a:pt x="609" y="3993"/>
                  <a:pt x="641" y="4087"/>
                  <a:pt x="665" y="4159"/>
                </a:cubicBezTo>
                <a:cubicBezTo>
                  <a:pt x="651" y="4193"/>
                  <a:pt x="617" y="4261"/>
                  <a:pt x="613" y="4283"/>
                </a:cubicBezTo>
                <a:cubicBezTo>
                  <a:pt x="607" y="4311"/>
                  <a:pt x="613" y="4367"/>
                  <a:pt x="610" y="4397"/>
                </a:cubicBezTo>
                <a:cubicBezTo>
                  <a:pt x="606" y="4427"/>
                  <a:pt x="592" y="4466"/>
                  <a:pt x="596" y="4502"/>
                </a:cubicBezTo>
                <a:cubicBezTo>
                  <a:pt x="597" y="4521"/>
                  <a:pt x="588" y="4567"/>
                  <a:pt x="583" y="4609"/>
                </a:cubicBezTo>
                <a:cubicBezTo>
                  <a:pt x="581" y="4604"/>
                  <a:pt x="578" y="4609"/>
                  <a:pt x="576" y="4615"/>
                </a:cubicBezTo>
                <a:cubicBezTo>
                  <a:pt x="576" y="4615"/>
                  <a:pt x="572" y="4637"/>
                  <a:pt x="567" y="4668"/>
                </a:cubicBezTo>
                <a:cubicBezTo>
                  <a:pt x="562" y="4700"/>
                  <a:pt x="559" y="4720"/>
                  <a:pt x="584" y="4749"/>
                </a:cubicBezTo>
                <a:cubicBezTo>
                  <a:pt x="609" y="4778"/>
                  <a:pt x="663" y="4805"/>
                  <a:pt x="680" y="4813"/>
                </a:cubicBezTo>
                <a:cubicBezTo>
                  <a:pt x="689" y="4817"/>
                  <a:pt x="696" y="4819"/>
                  <a:pt x="702" y="4818"/>
                </a:cubicBezTo>
                <a:cubicBezTo>
                  <a:pt x="704" y="4847"/>
                  <a:pt x="724" y="4871"/>
                  <a:pt x="754" y="4909"/>
                </a:cubicBezTo>
                <a:cubicBezTo>
                  <a:pt x="767" y="4926"/>
                  <a:pt x="791" y="4930"/>
                  <a:pt x="844" y="4909"/>
                </a:cubicBezTo>
                <a:cubicBezTo>
                  <a:pt x="910" y="4881"/>
                  <a:pt x="932" y="4890"/>
                  <a:pt x="939" y="4855"/>
                </a:cubicBezTo>
                <a:cubicBezTo>
                  <a:pt x="946" y="4821"/>
                  <a:pt x="929" y="4693"/>
                  <a:pt x="927" y="4656"/>
                </a:cubicBezTo>
                <a:cubicBezTo>
                  <a:pt x="924" y="4619"/>
                  <a:pt x="929" y="4600"/>
                  <a:pt x="944" y="4539"/>
                </a:cubicBezTo>
                <a:cubicBezTo>
                  <a:pt x="960" y="4478"/>
                  <a:pt x="933" y="4432"/>
                  <a:pt x="916" y="4409"/>
                </a:cubicBezTo>
                <a:cubicBezTo>
                  <a:pt x="900" y="4388"/>
                  <a:pt x="879" y="4370"/>
                  <a:pt x="878" y="4369"/>
                </a:cubicBezTo>
                <a:cubicBezTo>
                  <a:pt x="878" y="4369"/>
                  <a:pt x="877" y="4369"/>
                  <a:pt x="876" y="4369"/>
                </a:cubicBezTo>
                <a:cubicBezTo>
                  <a:pt x="868" y="4354"/>
                  <a:pt x="862" y="4340"/>
                  <a:pt x="860" y="4330"/>
                </a:cubicBezTo>
                <a:cubicBezTo>
                  <a:pt x="856" y="4307"/>
                  <a:pt x="845" y="4147"/>
                  <a:pt x="844" y="4091"/>
                </a:cubicBezTo>
                <a:cubicBezTo>
                  <a:pt x="843" y="4078"/>
                  <a:pt x="843" y="4057"/>
                  <a:pt x="842" y="4032"/>
                </a:cubicBezTo>
                <a:cubicBezTo>
                  <a:pt x="842" y="4031"/>
                  <a:pt x="842" y="4029"/>
                  <a:pt x="843" y="4028"/>
                </a:cubicBezTo>
                <a:cubicBezTo>
                  <a:pt x="868" y="3961"/>
                  <a:pt x="894" y="3887"/>
                  <a:pt x="910" y="3817"/>
                </a:cubicBezTo>
                <a:cubicBezTo>
                  <a:pt x="942" y="3674"/>
                  <a:pt x="939" y="3455"/>
                  <a:pt x="940" y="3342"/>
                </a:cubicBezTo>
                <a:cubicBezTo>
                  <a:pt x="942" y="3269"/>
                  <a:pt x="968" y="3130"/>
                  <a:pt x="1013" y="2955"/>
                </a:cubicBezTo>
                <a:cubicBezTo>
                  <a:pt x="1047" y="2952"/>
                  <a:pt x="1074" y="2949"/>
                  <a:pt x="1090" y="2944"/>
                </a:cubicBezTo>
                <a:cubicBezTo>
                  <a:pt x="1088" y="2932"/>
                  <a:pt x="1086" y="2919"/>
                  <a:pt x="1084" y="2906"/>
                </a:cubicBezTo>
                <a:cubicBezTo>
                  <a:pt x="1084" y="2906"/>
                  <a:pt x="1095" y="2897"/>
                  <a:pt x="1115" y="2891"/>
                </a:cubicBezTo>
                <a:cubicBezTo>
                  <a:pt x="1159" y="2886"/>
                  <a:pt x="1232" y="2872"/>
                  <a:pt x="1240" y="2871"/>
                </a:cubicBezTo>
                <a:cubicBezTo>
                  <a:pt x="1273" y="2864"/>
                  <a:pt x="1350" y="2855"/>
                  <a:pt x="1355" y="2851"/>
                </a:cubicBezTo>
                <a:cubicBezTo>
                  <a:pt x="1360" y="2847"/>
                  <a:pt x="1345" y="2793"/>
                  <a:pt x="1342" y="2760"/>
                </a:cubicBezTo>
                <a:cubicBezTo>
                  <a:pt x="1340" y="2744"/>
                  <a:pt x="1316" y="2645"/>
                  <a:pt x="1314" y="2629"/>
                </a:cubicBezTo>
                <a:close/>
              </a:path>
            </a:pathLst>
          </a:custGeom>
          <a:solidFill>
            <a:schemeClr val="tx2"/>
          </a:solidFill>
          <a:ln>
            <a:noFill/>
          </a:ln>
        </p:spPr>
        <p:txBody>
          <a:bodyPr wrap="none" anchor="ctr"/>
          <a:lstStyle/>
          <a:p>
            <a:pPr defTabSz="914126"/>
            <a:endParaRPr lang="en-US" dirty="0">
              <a:solidFill>
                <a:srgbClr val="AAAAAA"/>
              </a:solidFill>
              <a:latin typeface="Lato Light" panose="020F0502020204030203" pitchFamily="34" charset="0"/>
            </a:endParaRPr>
          </a:p>
        </p:txBody>
      </p:sp>
      <p:sp>
        <p:nvSpPr>
          <p:cNvPr id="111" name="Freeform 8">
            <a:extLst>
              <a:ext uri="{FF2B5EF4-FFF2-40B4-BE49-F238E27FC236}">
                <a16:creationId xmlns:a16="http://schemas.microsoft.com/office/drawing/2014/main" id="{49833F80-FC77-5B43-8A78-D8C07388C952}"/>
              </a:ext>
            </a:extLst>
          </p:cNvPr>
          <p:cNvSpPr>
            <a:spLocks/>
          </p:cNvSpPr>
          <p:nvPr/>
        </p:nvSpPr>
        <p:spPr bwMode="auto">
          <a:xfrm>
            <a:off x="5742152" y="1713304"/>
            <a:ext cx="310576" cy="903351"/>
          </a:xfrm>
          <a:custGeom>
            <a:avLst/>
            <a:gdLst>
              <a:gd name="T0" fmla="*/ 458758 w 1718"/>
              <a:gd name="T1" fmla="*/ 899723 h 5397"/>
              <a:gd name="T2" fmla="*/ 108833 w 1718"/>
              <a:gd name="T3" fmla="*/ 679383 h 5397"/>
              <a:gd name="T4" fmla="*/ 101265 w 1718"/>
              <a:gd name="T5" fmla="*/ 736268 h 5397"/>
              <a:gd name="T6" fmla="*/ 98022 w 1718"/>
              <a:gd name="T7" fmla="*/ 680463 h 5397"/>
              <a:gd name="T8" fmla="*/ 101986 w 1718"/>
              <a:gd name="T9" fmla="*/ 621418 h 5397"/>
              <a:gd name="T10" fmla="*/ 203612 w 1718"/>
              <a:gd name="T11" fmla="*/ 253824 h 5397"/>
              <a:gd name="T12" fmla="*/ 464524 w 1718"/>
              <a:gd name="T13" fmla="*/ 923126 h 5397"/>
              <a:gd name="T14" fmla="*/ 464524 w 1718"/>
              <a:gd name="T15" fmla="*/ 923126 h 5397"/>
              <a:gd name="T16" fmla="*/ 442181 w 1718"/>
              <a:gd name="T17" fmla="*/ 693064 h 5397"/>
              <a:gd name="T18" fmla="*/ 445064 w 1718"/>
              <a:gd name="T19" fmla="*/ 610977 h 5397"/>
              <a:gd name="T20" fmla="*/ 454433 w 1718"/>
              <a:gd name="T21" fmla="*/ 650580 h 5397"/>
              <a:gd name="T22" fmla="*/ 562186 w 1718"/>
              <a:gd name="T23" fmla="*/ 1795126 h 5397"/>
              <a:gd name="T24" fmla="*/ 557140 w 1718"/>
              <a:gd name="T25" fmla="*/ 1774964 h 5397"/>
              <a:gd name="T26" fmla="*/ 560384 w 1718"/>
              <a:gd name="T27" fmla="*/ 1749402 h 5397"/>
              <a:gd name="T28" fmla="*/ 554978 w 1718"/>
              <a:gd name="T29" fmla="*/ 1728160 h 5397"/>
              <a:gd name="T30" fmla="*/ 473894 w 1718"/>
              <a:gd name="T31" fmla="*/ 1051657 h 5397"/>
              <a:gd name="T32" fmla="*/ 469569 w 1718"/>
              <a:gd name="T33" fmla="*/ 951208 h 5397"/>
              <a:gd name="T34" fmla="*/ 501282 w 1718"/>
              <a:gd name="T35" fmla="*/ 897923 h 5397"/>
              <a:gd name="T36" fmla="*/ 504886 w 1718"/>
              <a:gd name="T37" fmla="*/ 896483 h 5397"/>
              <a:gd name="T38" fmla="*/ 558582 w 1718"/>
              <a:gd name="T39" fmla="*/ 611697 h 5397"/>
              <a:gd name="T40" fmla="*/ 482543 w 1718"/>
              <a:gd name="T41" fmla="*/ 300988 h 5397"/>
              <a:gd name="T42" fmla="*/ 329383 w 1718"/>
              <a:gd name="T43" fmla="*/ 248063 h 5397"/>
              <a:gd name="T44" fmla="*/ 323257 w 1718"/>
              <a:gd name="T45" fmla="*/ 212060 h 5397"/>
              <a:gd name="T46" fmla="*/ 339834 w 1718"/>
              <a:gd name="T47" fmla="*/ 162375 h 5397"/>
              <a:gd name="T48" fmla="*/ 329383 w 1718"/>
              <a:gd name="T49" fmla="*/ 119171 h 5397"/>
              <a:gd name="T50" fmla="*/ 216946 w 1718"/>
              <a:gd name="T51" fmla="*/ 7201 h 5397"/>
              <a:gd name="T52" fmla="*/ 172259 w 1718"/>
              <a:gd name="T53" fmla="*/ 124212 h 5397"/>
              <a:gd name="T54" fmla="*/ 169376 w 1718"/>
              <a:gd name="T55" fmla="*/ 168856 h 5397"/>
              <a:gd name="T56" fmla="*/ 201089 w 1718"/>
              <a:gd name="T57" fmla="*/ 219620 h 5397"/>
              <a:gd name="T58" fmla="*/ 188837 w 1718"/>
              <a:gd name="T59" fmla="*/ 270385 h 5397"/>
              <a:gd name="T60" fmla="*/ 68111 w 1718"/>
              <a:gd name="T61" fmla="*/ 314309 h 5397"/>
              <a:gd name="T62" fmla="*/ 38200 w 1718"/>
              <a:gd name="T63" fmla="*/ 900083 h 5397"/>
              <a:gd name="T64" fmla="*/ 54777 w 1718"/>
              <a:gd name="T65" fmla="*/ 902244 h 5397"/>
              <a:gd name="T66" fmla="*/ 77841 w 1718"/>
              <a:gd name="T67" fmla="*/ 973890 h 5397"/>
              <a:gd name="T68" fmla="*/ 135501 w 1718"/>
              <a:gd name="T69" fmla="*/ 1522221 h 5397"/>
              <a:gd name="T70" fmla="*/ 154601 w 1718"/>
              <a:gd name="T71" fmla="*/ 1753362 h 5397"/>
              <a:gd name="T72" fmla="*/ 158205 w 1718"/>
              <a:gd name="T73" fmla="*/ 1770284 h 5397"/>
              <a:gd name="T74" fmla="*/ 159646 w 1718"/>
              <a:gd name="T75" fmla="*/ 1809168 h 5397"/>
              <a:gd name="T76" fmla="*/ 131897 w 1718"/>
              <a:gd name="T77" fmla="*/ 1873974 h 5397"/>
              <a:gd name="T78" fmla="*/ 233884 w 1718"/>
              <a:gd name="T79" fmla="*/ 1890895 h 5397"/>
              <a:gd name="T80" fmla="*/ 272804 w 1718"/>
              <a:gd name="T81" fmla="*/ 1848771 h 5397"/>
              <a:gd name="T82" fmla="*/ 270282 w 1718"/>
              <a:gd name="T83" fmla="*/ 1810608 h 5397"/>
              <a:gd name="T84" fmla="*/ 274246 w 1718"/>
              <a:gd name="T85" fmla="*/ 1732120 h 5397"/>
              <a:gd name="T86" fmla="*/ 274246 w 1718"/>
              <a:gd name="T87" fmla="*/ 1577306 h 5397"/>
              <a:gd name="T88" fmla="*/ 255146 w 1718"/>
              <a:gd name="T89" fmla="*/ 1289639 h 5397"/>
              <a:gd name="T90" fmla="*/ 264155 w 1718"/>
              <a:gd name="T91" fmla="*/ 1208272 h 5397"/>
              <a:gd name="T92" fmla="*/ 267759 w 1718"/>
              <a:gd name="T93" fmla="*/ 1148866 h 5397"/>
              <a:gd name="T94" fmla="*/ 280372 w 1718"/>
              <a:gd name="T95" fmla="*/ 1051657 h 5397"/>
              <a:gd name="T96" fmla="*/ 397854 w 1718"/>
              <a:gd name="T97" fmla="*/ 1494498 h 5397"/>
              <a:gd name="T98" fmla="*/ 442901 w 1718"/>
              <a:gd name="T99" fmla="*/ 1776765 h 5397"/>
              <a:gd name="T100" fmla="*/ 459839 w 1718"/>
              <a:gd name="T101" fmla="*/ 1825729 h 5397"/>
              <a:gd name="T102" fmla="*/ 467767 w 1718"/>
              <a:gd name="T103" fmla="*/ 1852372 h 5397"/>
              <a:gd name="T104" fmla="*/ 489750 w 1718"/>
              <a:gd name="T105" fmla="*/ 1895576 h 5397"/>
              <a:gd name="T106" fmla="*/ 592097 w 1718"/>
              <a:gd name="T107" fmla="*/ 1941660 h 5397"/>
              <a:gd name="T108" fmla="*/ 563627 w 1718"/>
              <a:gd name="T109" fmla="*/ 1844091 h 53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8" h="5397">
                <a:moveTo>
                  <a:pt x="1273" y="2499"/>
                </a:moveTo>
                <a:lnTo>
                  <a:pt x="1273" y="2499"/>
                </a:lnTo>
                <a:cubicBezTo>
                  <a:pt x="1273" y="2499"/>
                  <a:pt x="1273" y="2499"/>
                  <a:pt x="1273" y="2498"/>
                </a:cubicBezTo>
                <a:cubicBezTo>
                  <a:pt x="1273" y="2499"/>
                  <a:pt x="1273" y="2499"/>
                  <a:pt x="1273" y="2499"/>
                </a:cubicBezTo>
                <a:cubicBezTo>
                  <a:pt x="1273" y="2499"/>
                  <a:pt x="1275" y="2507"/>
                  <a:pt x="1277" y="2517"/>
                </a:cubicBezTo>
                <a:cubicBezTo>
                  <a:pt x="1276" y="2511"/>
                  <a:pt x="1274" y="2505"/>
                  <a:pt x="1273" y="2499"/>
                </a:cubicBezTo>
                <a:close/>
                <a:moveTo>
                  <a:pt x="302" y="1887"/>
                </a:moveTo>
                <a:lnTo>
                  <a:pt x="302" y="1887"/>
                </a:lnTo>
                <a:cubicBezTo>
                  <a:pt x="300" y="1905"/>
                  <a:pt x="293" y="1922"/>
                  <a:pt x="290" y="1941"/>
                </a:cubicBezTo>
                <a:cubicBezTo>
                  <a:pt x="283" y="1975"/>
                  <a:pt x="288" y="2011"/>
                  <a:pt x="281" y="2045"/>
                </a:cubicBezTo>
                <a:cubicBezTo>
                  <a:pt x="280" y="2049"/>
                  <a:pt x="277" y="2054"/>
                  <a:pt x="274" y="2052"/>
                </a:cubicBezTo>
                <a:cubicBezTo>
                  <a:pt x="273" y="2016"/>
                  <a:pt x="272" y="1981"/>
                  <a:pt x="272" y="1945"/>
                </a:cubicBezTo>
                <a:cubicBezTo>
                  <a:pt x="271" y="1926"/>
                  <a:pt x="271" y="1908"/>
                  <a:pt x="272" y="1890"/>
                </a:cubicBezTo>
                <a:cubicBezTo>
                  <a:pt x="274" y="1864"/>
                  <a:pt x="281" y="1840"/>
                  <a:pt x="281" y="1814"/>
                </a:cubicBezTo>
                <a:cubicBezTo>
                  <a:pt x="281" y="1784"/>
                  <a:pt x="272" y="1753"/>
                  <a:pt x="283" y="1726"/>
                </a:cubicBezTo>
                <a:cubicBezTo>
                  <a:pt x="291" y="1766"/>
                  <a:pt x="297" y="1806"/>
                  <a:pt x="300" y="1846"/>
                </a:cubicBezTo>
                <a:cubicBezTo>
                  <a:pt x="302" y="1860"/>
                  <a:pt x="303" y="1873"/>
                  <a:pt x="302" y="1887"/>
                </a:cubicBezTo>
                <a:close/>
                <a:moveTo>
                  <a:pt x="565" y="705"/>
                </a:moveTo>
                <a:lnTo>
                  <a:pt x="565" y="705"/>
                </a:lnTo>
                <a:cubicBezTo>
                  <a:pt x="565" y="714"/>
                  <a:pt x="565" y="722"/>
                  <a:pt x="565" y="730"/>
                </a:cubicBezTo>
                <a:cubicBezTo>
                  <a:pt x="563" y="719"/>
                  <a:pt x="564" y="711"/>
                  <a:pt x="565" y="705"/>
                </a:cubicBezTo>
                <a:close/>
                <a:moveTo>
                  <a:pt x="1289" y="2564"/>
                </a:moveTo>
                <a:lnTo>
                  <a:pt x="1289" y="2564"/>
                </a:lnTo>
                <a:cubicBezTo>
                  <a:pt x="1286" y="2554"/>
                  <a:pt x="1284" y="2544"/>
                  <a:pt x="1282" y="2534"/>
                </a:cubicBezTo>
                <a:cubicBezTo>
                  <a:pt x="1283" y="2539"/>
                  <a:pt x="1284" y="2544"/>
                  <a:pt x="1285" y="2548"/>
                </a:cubicBezTo>
                <a:cubicBezTo>
                  <a:pt x="1286" y="2552"/>
                  <a:pt x="1288" y="2558"/>
                  <a:pt x="1289" y="2564"/>
                </a:cubicBezTo>
                <a:close/>
                <a:moveTo>
                  <a:pt x="1261" y="1807"/>
                </a:moveTo>
                <a:lnTo>
                  <a:pt x="1261" y="1807"/>
                </a:lnTo>
                <a:cubicBezTo>
                  <a:pt x="1254" y="1838"/>
                  <a:pt x="1248" y="1868"/>
                  <a:pt x="1241" y="1898"/>
                </a:cubicBezTo>
                <a:cubicBezTo>
                  <a:pt x="1239" y="1908"/>
                  <a:pt x="1236" y="1920"/>
                  <a:pt x="1227" y="1925"/>
                </a:cubicBezTo>
                <a:cubicBezTo>
                  <a:pt x="1228" y="1846"/>
                  <a:pt x="1225" y="1767"/>
                  <a:pt x="1220" y="1688"/>
                </a:cubicBezTo>
                <a:cubicBezTo>
                  <a:pt x="1224" y="1683"/>
                  <a:pt x="1232" y="1690"/>
                  <a:pt x="1235" y="1697"/>
                </a:cubicBezTo>
                <a:cubicBezTo>
                  <a:pt x="1242" y="1712"/>
                  <a:pt x="1249" y="1727"/>
                  <a:pt x="1256" y="1743"/>
                </a:cubicBezTo>
                <a:cubicBezTo>
                  <a:pt x="1259" y="1749"/>
                  <a:pt x="1262" y="1756"/>
                  <a:pt x="1264" y="1762"/>
                </a:cubicBezTo>
                <a:cubicBezTo>
                  <a:pt x="1267" y="1777"/>
                  <a:pt x="1264" y="1792"/>
                  <a:pt x="1261" y="1807"/>
                </a:cubicBezTo>
                <a:close/>
                <a:moveTo>
                  <a:pt x="1529" y="5040"/>
                </a:moveTo>
                <a:lnTo>
                  <a:pt x="1529" y="5040"/>
                </a:lnTo>
                <a:cubicBezTo>
                  <a:pt x="1544" y="5034"/>
                  <a:pt x="1555" y="5029"/>
                  <a:pt x="1558" y="5029"/>
                </a:cubicBezTo>
                <a:cubicBezTo>
                  <a:pt x="1569" y="5029"/>
                  <a:pt x="1560" y="4991"/>
                  <a:pt x="1560" y="4986"/>
                </a:cubicBezTo>
                <a:cubicBezTo>
                  <a:pt x="1560" y="4977"/>
                  <a:pt x="1562" y="4969"/>
                  <a:pt x="1560" y="4960"/>
                </a:cubicBezTo>
                <a:cubicBezTo>
                  <a:pt x="1557" y="4950"/>
                  <a:pt x="1548" y="4942"/>
                  <a:pt x="1546" y="4930"/>
                </a:cubicBezTo>
                <a:cubicBezTo>
                  <a:pt x="1546" y="4924"/>
                  <a:pt x="1547" y="4918"/>
                  <a:pt x="1548" y="4911"/>
                </a:cubicBezTo>
                <a:cubicBezTo>
                  <a:pt x="1550" y="4902"/>
                  <a:pt x="1551" y="4892"/>
                  <a:pt x="1553" y="4882"/>
                </a:cubicBezTo>
                <a:cubicBezTo>
                  <a:pt x="1555" y="4875"/>
                  <a:pt x="1556" y="4866"/>
                  <a:pt x="1555" y="4859"/>
                </a:cubicBezTo>
                <a:cubicBezTo>
                  <a:pt x="1553" y="4849"/>
                  <a:pt x="1545" y="4844"/>
                  <a:pt x="1542" y="4835"/>
                </a:cubicBezTo>
                <a:cubicBezTo>
                  <a:pt x="1538" y="4826"/>
                  <a:pt x="1540" y="4810"/>
                  <a:pt x="1540" y="4800"/>
                </a:cubicBezTo>
                <a:cubicBezTo>
                  <a:pt x="1538" y="4776"/>
                  <a:pt x="1538" y="4750"/>
                  <a:pt x="1537" y="4725"/>
                </a:cubicBezTo>
                <a:cubicBezTo>
                  <a:pt x="1534" y="4504"/>
                  <a:pt x="1417" y="3746"/>
                  <a:pt x="1393" y="3625"/>
                </a:cubicBezTo>
                <a:cubicBezTo>
                  <a:pt x="1368" y="3504"/>
                  <a:pt x="1336" y="3218"/>
                  <a:pt x="1315" y="2921"/>
                </a:cubicBezTo>
                <a:cubicBezTo>
                  <a:pt x="1310" y="2838"/>
                  <a:pt x="1317" y="2738"/>
                  <a:pt x="1302" y="2635"/>
                </a:cubicBezTo>
                <a:cubicBezTo>
                  <a:pt x="1303" y="2640"/>
                  <a:pt x="1303" y="2642"/>
                  <a:pt x="1303" y="2642"/>
                </a:cubicBezTo>
                <a:cubicBezTo>
                  <a:pt x="1303" y="2642"/>
                  <a:pt x="1311" y="2622"/>
                  <a:pt x="1319" y="2596"/>
                </a:cubicBezTo>
                <a:cubicBezTo>
                  <a:pt x="1325" y="2577"/>
                  <a:pt x="1333" y="2513"/>
                  <a:pt x="1336" y="2483"/>
                </a:cubicBezTo>
                <a:cubicBezTo>
                  <a:pt x="1359" y="2491"/>
                  <a:pt x="1380" y="2493"/>
                  <a:pt x="1391" y="2494"/>
                </a:cubicBezTo>
                <a:cubicBezTo>
                  <a:pt x="1395" y="2494"/>
                  <a:pt x="1398" y="2493"/>
                  <a:pt x="1400" y="2490"/>
                </a:cubicBezTo>
                <a:cubicBezTo>
                  <a:pt x="1400" y="2490"/>
                  <a:pt x="1400" y="2490"/>
                  <a:pt x="1401" y="2490"/>
                </a:cubicBezTo>
                <a:cubicBezTo>
                  <a:pt x="1400" y="2490"/>
                  <a:pt x="1400" y="2490"/>
                  <a:pt x="1400" y="2490"/>
                </a:cubicBezTo>
                <a:cubicBezTo>
                  <a:pt x="1401" y="2489"/>
                  <a:pt x="1402" y="2488"/>
                  <a:pt x="1402" y="2486"/>
                </a:cubicBezTo>
                <a:cubicBezTo>
                  <a:pt x="1437" y="2376"/>
                  <a:pt x="1556" y="1719"/>
                  <a:pt x="1550" y="1699"/>
                </a:cubicBezTo>
                <a:cubicBezTo>
                  <a:pt x="1541" y="1634"/>
                  <a:pt x="1381" y="915"/>
                  <a:pt x="1369" y="870"/>
                </a:cubicBezTo>
                <a:cubicBezTo>
                  <a:pt x="1357" y="826"/>
                  <a:pt x="1339" y="836"/>
                  <a:pt x="1339" y="836"/>
                </a:cubicBezTo>
                <a:cubicBezTo>
                  <a:pt x="1306" y="814"/>
                  <a:pt x="1074" y="760"/>
                  <a:pt x="1041" y="754"/>
                </a:cubicBezTo>
                <a:cubicBezTo>
                  <a:pt x="1008" y="748"/>
                  <a:pt x="973" y="718"/>
                  <a:pt x="948" y="699"/>
                </a:cubicBezTo>
                <a:cubicBezTo>
                  <a:pt x="924" y="681"/>
                  <a:pt x="914" y="689"/>
                  <a:pt x="914" y="689"/>
                </a:cubicBezTo>
                <a:cubicBezTo>
                  <a:pt x="906" y="681"/>
                  <a:pt x="905" y="679"/>
                  <a:pt x="901" y="685"/>
                </a:cubicBezTo>
                <a:cubicBezTo>
                  <a:pt x="898" y="664"/>
                  <a:pt x="895" y="592"/>
                  <a:pt x="897" y="589"/>
                </a:cubicBezTo>
                <a:cubicBezTo>
                  <a:pt x="897" y="589"/>
                  <a:pt x="906" y="568"/>
                  <a:pt x="909" y="557"/>
                </a:cubicBezTo>
                <a:cubicBezTo>
                  <a:pt x="912" y="546"/>
                  <a:pt x="914" y="485"/>
                  <a:pt x="914" y="485"/>
                </a:cubicBezTo>
                <a:cubicBezTo>
                  <a:pt x="914" y="485"/>
                  <a:pt x="933" y="486"/>
                  <a:pt x="943" y="451"/>
                </a:cubicBezTo>
                <a:cubicBezTo>
                  <a:pt x="953" y="416"/>
                  <a:pt x="947" y="422"/>
                  <a:pt x="952" y="383"/>
                </a:cubicBezTo>
                <a:cubicBezTo>
                  <a:pt x="957" y="345"/>
                  <a:pt x="950" y="295"/>
                  <a:pt x="914" y="331"/>
                </a:cubicBezTo>
                <a:cubicBezTo>
                  <a:pt x="915" y="320"/>
                  <a:pt x="917" y="301"/>
                  <a:pt x="922" y="250"/>
                </a:cubicBezTo>
                <a:cubicBezTo>
                  <a:pt x="930" y="161"/>
                  <a:pt x="903" y="126"/>
                  <a:pt x="847" y="71"/>
                </a:cubicBezTo>
                <a:cubicBezTo>
                  <a:pt x="789" y="16"/>
                  <a:pt x="670" y="0"/>
                  <a:pt x="602" y="20"/>
                </a:cubicBezTo>
                <a:cubicBezTo>
                  <a:pt x="534" y="41"/>
                  <a:pt x="445" y="135"/>
                  <a:pt x="440" y="186"/>
                </a:cubicBezTo>
                <a:cubicBezTo>
                  <a:pt x="434" y="238"/>
                  <a:pt x="470" y="330"/>
                  <a:pt x="478" y="345"/>
                </a:cubicBezTo>
                <a:cubicBezTo>
                  <a:pt x="479" y="349"/>
                  <a:pt x="483" y="355"/>
                  <a:pt x="487" y="361"/>
                </a:cubicBezTo>
                <a:cubicBezTo>
                  <a:pt x="475" y="353"/>
                  <a:pt x="461" y="351"/>
                  <a:pt x="451" y="366"/>
                </a:cubicBezTo>
                <a:cubicBezTo>
                  <a:pt x="432" y="398"/>
                  <a:pt x="461" y="432"/>
                  <a:pt x="470" y="469"/>
                </a:cubicBezTo>
                <a:cubicBezTo>
                  <a:pt x="479" y="506"/>
                  <a:pt x="508" y="526"/>
                  <a:pt x="531" y="513"/>
                </a:cubicBezTo>
                <a:cubicBezTo>
                  <a:pt x="531" y="513"/>
                  <a:pt x="532" y="583"/>
                  <a:pt x="558" y="610"/>
                </a:cubicBezTo>
                <a:cubicBezTo>
                  <a:pt x="558" y="610"/>
                  <a:pt x="564" y="653"/>
                  <a:pt x="565" y="699"/>
                </a:cubicBezTo>
                <a:cubicBezTo>
                  <a:pt x="565" y="699"/>
                  <a:pt x="549" y="711"/>
                  <a:pt x="536" y="738"/>
                </a:cubicBezTo>
                <a:cubicBezTo>
                  <a:pt x="536" y="735"/>
                  <a:pt x="532" y="738"/>
                  <a:pt x="524" y="751"/>
                </a:cubicBezTo>
                <a:cubicBezTo>
                  <a:pt x="524" y="751"/>
                  <a:pt x="514" y="756"/>
                  <a:pt x="493" y="763"/>
                </a:cubicBezTo>
                <a:cubicBezTo>
                  <a:pt x="472" y="769"/>
                  <a:pt x="210" y="859"/>
                  <a:pt x="189" y="873"/>
                </a:cubicBezTo>
                <a:cubicBezTo>
                  <a:pt x="189" y="873"/>
                  <a:pt x="165" y="865"/>
                  <a:pt x="157" y="903"/>
                </a:cubicBezTo>
                <a:cubicBezTo>
                  <a:pt x="148" y="941"/>
                  <a:pt x="9" y="1665"/>
                  <a:pt x="0" y="1743"/>
                </a:cubicBezTo>
                <a:cubicBezTo>
                  <a:pt x="0" y="1743"/>
                  <a:pt x="62" y="2433"/>
                  <a:pt x="106" y="2500"/>
                </a:cubicBezTo>
                <a:cubicBezTo>
                  <a:pt x="111" y="2513"/>
                  <a:pt x="137" y="2513"/>
                  <a:pt x="151" y="2507"/>
                </a:cubicBezTo>
                <a:cubicBezTo>
                  <a:pt x="151" y="2507"/>
                  <a:pt x="151" y="2506"/>
                  <a:pt x="152" y="2506"/>
                </a:cubicBezTo>
                <a:cubicBezTo>
                  <a:pt x="164" y="2535"/>
                  <a:pt x="188" y="2588"/>
                  <a:pt x="199" y="2601"/>
                </a:cubicBezTo>
                <a:cubicBezTo>
                  <a:pt x="207" y="2609"/>
                  <a:pt x="211" y="2613"/>
                  <a:pt x="213" y="2615"/>
                </a:cubicBezTo>
                <a:cubicBezTo>
                  <a:pt x="214" y="2652"/>
                  <a:pt x="216" y="2686"/>
                  <a:pt x="216" y="2705"/>
                </a:cubicBezTo>
                <a:cubicBezTo>
                  <a:pt x="212" y="2839"/>
                  <a:pt x="309" y="3370"/>
                  <a:pt x="323" y="3518"/>
                </a:cubicBezTo>
                <a:cubicBezTo>
                  <a:pt x="337" y="3666"/>
                  <a:pt x="365" y="4073"/>
                  <a:pt x="376" y="4228"/>
                </a:cubicBezTo>
                <a:cubicBezTo>
                  <a:pt x="388" y="4404"/>
                  <a:pt x="417" y="4580"/>
                  <a:pt x="434" y="4755"/>
                </a:cubicBezTo>
                <a:cubicBezTo>
                  <a:pt x="435" y="4778"/>
                  <a:pt x="446" y="4812"/>
                  <a:pt x="441" y="4834"/>
                </a:cubicBezTo>
                <a:cubicBezTo>
                  <a:pt x="437" y="4849"/>
                  <a:pt x="423" y="4853"/>
                  <a:pt x="429" y="4870"/>
                </a:cubicBezTo>
                <a:cubicBezTo>
                  <a:pt x="433" y="4881"/>
                  <a:pt x="448" y="4887"/>
                  <a:pt x="446" y="4901"/>
                </a:cubicBezTo>
                <a:cubicBezTo>
                  <a:pt x="446" y="4907"/>
                  <a:pt x="442" y="4912"/>
                  <a:pt x="439" y="4917"/>
                </a:cubicBezTo>
                <a:cubicBezTo>
                  <a:pt x="436" y="4923"/>
                  <a:pt x="434" y="4929"/>
                  <a:pt x="437" y="4934"/>
                </a:cubicBezTo>
                <a:cubicBezTo>
                  <a:pt x="438" y="4937"/>
                  <a:pt x="443" y="4937"/>
                  <a:pt x="443" y="4940"/>
                </a:cubicBezTo>
                <a:cubicBezTo>
                  <a:pt x="438" y="4976"/>
                  <a:pt x="441" y="5000"/>
                  <a:pt x="443" y="5025"/>
                </a:cubicBezTo>
                <a:cubicBezTo>
                  <a:pt x="452" y="5031"/>
                  <a:pt x="472" y="5035"/>
                  <a:pt x="498" y="5037"/>
                </a:cubicBezTo>
                <a:cubicBezTo>
                  <a:pt x="485" y="5084"/>
                  <a:pt x="433" y="5143"/>
                  <a:pt x="366" y="5205"/>
                </a:cubicBezTo>
                <a:cubicBezTo>
                  <a:pt x="333" y="5236"/>
                  <a:pt x="272" y="5333"/>
                  <a:pt x="350" y="5367"/>
                </a:cubicBezTo>
                <a:cubicBezTo>
                  <a:pt x="419" y="5382"/>
                  <a:pt x="548" y="5365"/>
                  <a:pt x="599" y="5332"/>
                </a:cubicBezTo>
                <a:cubicBezTo>
                  <a:pt x="649" y="5299"/>
                  <a:pt x="635" y="5260"/>
                  <a:pt x="649" y="5252"/>
                </a:cubicBezTo>
                <a:cubicBezTo>
                  <a:pt x="661" y="5244"/>
                  <a:pt x="757" y="5226"/>
                  <a:pt x="757" y="5202"/>
                </a:cubicBezTo>
                <a:cubicBezTo>
                  <a:pt x="757" y="5179"/>
                  <a:pt x="765" y="5148"/>
                  <a:pt x="757" y="5135"/>
                </a:cubicBezTo>
                <a:cubicBezTo>
                  <a:pt x="749" y="5122"/>
                  <a:pt x="758" y="5107"/>
                  <a:pt x="760" y="5082"/>
                </a:cubicBezTo>
                <a:cubicBezTo>
                  <a:pt x="761" y="5070"/>
                  <a:pt x="756" y="5050"/>
                  <a:pt x="748" y="5031"/>
                </a:cubicBezTo>
                <a:cubicBezTo>
                  <a:pt x="748" y="5030"/>
                  <a:pt x="749" y="5030"/>
                  <a:pt x="750" y="5029"/>
                </a:cubicBezTo>
                <a:cubicBezTo>
                  <a:pt x="762" y="4977"/>
                  <a:pt x="752" y="4923"/>
                  <a:pt x="767" y="4870"/>
                </a:cubicBezTo>
                <a:cubicBezTo>
                  <a:pt x="773" y="4846"/>
                  <a:pt x="764" y="4833"/>
                  <a:pt x="761" y="4811"/>
                </a:cubicBezTo>
                <a:cubicBezTo>
                  <a:pt x="758" y="4791"/>
                  <a:pt x="763" y="4766"/>
                  <a:pt x="764" y="4746"/>
                </a:cubicBezTo>
                <a:cubicBezTo>
                  <a:pt x="766" y="4700"/>
                  <a:pt x="767" y="4653"/>
                  <a:pt x="768" y="4607"/>
                </a:cubicBezTo>
                <a:cubicBezTo>
                  <a:pt x="770" y="4532"/>
                  <a:pt x="766" y="4456"/>
                  <a:pt x="761" y="4381"/>
                </a:cubicBezTo>
                <a:cubicBezTo>
                  <a:pt x="751" y="4226"/>
                  <a:pt x="705" y="3956"/>
                  <a:pt x="708" y="3870"/>
                </a:cubicBezTo>
                <a:cubicBezTo>
                  <a:pt x="712" y="3784"/>
                  <a:pt x="698" y="3694"/>
                  <a:pt x="708" y="3582"/>
                </a:cubicBezTo>
                <a:cubicBezTo>
                  <a:pt x="711" y="3554"/>
                  <a:pt x="716" y="3500"/>
                  <a:pt x="721" y="3434"/>
                </a:cubicBezTo>
                <a:cubicBezTo>
                  <a:pt x="721" y="3434"/>
                  <a:pt x="721" y="3435"/>
                  <a:pt x="722" y="3436"/>
                </a:cubicBezTo>
                <a:cubicBezTo>
                  <a:pt x="735" y="3431"/>
                  <a:pt x="732" y="3370"/>
                  <a:pt x="733" y="3356"/>
                </a:cubicBezTo>
                <a:cubicBezTo>
                  <a:pt x="736" y="3323"/>
                  <a:pt x="738" y="3290"/>
                  <a:pt x="741" y="3258"/>
                </a:cubicBezTo>
                <a:cubicBezTo>
                  <a:pt x="741" y="3235"/>
                  <a:pt x="742" y="3214"/>
                  <a:pt x="743" y="3191"/>
                </a:cubicBezTo>
                <a:cubicBezTo>
                  <a:pt x="755" y="3073"/>
                  <a:pt x="766" y="2966"/>
                  <a:pt x="774" y="2931"/>
                </a:cubicBezTo>
                <a:cubicBezTo>
                  <a:pt x="775" y="2930"/>
                  <a:pt x="776" y="2929"/>
                  <a:pt x="776" y="2927"/>
                </a:cubicBezTo>
                <a:cubicBezTo>
                  <a:pt x="777" y="2925"/>
                  <a:pt x="778" y="2923"/>
                  <a:pt x="778" y="2921"/>
                </a:cubicBezTo>
                <a:cubicBezTo>
                  <a:pt x="800" y="2902"/>
                  <a:pt x="927" y="3359"/>
                  <a:pt x="958" y="3521"/>
                </a:cubicBezTo>
                <a:cubicBezTo>
                  <a:pt x="989" y="3687"/>
                  <a:pt x="1076" y="3944"/>
                  <a:pt x="1104" y="4151"/>
                </a:cubicBezTo>
                <a:cubicBezTo>
                  <a:pt x="1132" y="4358"/>
                  <a:pt x="1192" y="4732"/>
                  <a:pt x="1220" y="4867"/>
                </a:cubicBezTo>
                <a:cubicBezTo>
                  <a:pt x="1223" y="4879"/>
                  <a:pt x="1227" y="4892"/>
                  <a:pt x="1228" y="4904"/>
                </a:cubicBezTo>
                <a:cubicBezTo>
                  <a:pt x="1230" y="4914"/>
                  <a:pt x="1227" y="4925"/>
                  <a:pt x="1229" y="4935"/>
                </a:cubicBezTo>
                <a:cubicBezTo>
                  <a:pt x="1231" y="4943"/>
                  <a:pt x="1238" y="4949"/>
                  <a:pt x="1240" y="4957"/>
                </a:cubicBezTo>
                <a:cubicBezTo>
                  <a:pt x="1245" y="4993"/>
                  <a:pt x="1262" y="5034"/>
                  <a:pt x="1276" y="5071"/>
                </a:cubicBezTo>
                <a:cubicBezTo>
                  <a:pt x="1282" y="5072"/>
                  <a:pt x="1288" y="5073"/>
                  <a:pt x="1293" y="5075"/>
                </a:cubicBezTo>
                <a:cubicBezTo>
                  <a:pt x="1288" y="5096"/>
                  <a:pt x="1291" y="5118"/>
                  <a:pt x="1292" y="5129"/>
                </a:cubicBezTo>
                <a:cubicBezTo>
                  <a:pt x="1293" y="5145"/>
                  <a:pt x="1306" y="5138"/>
                  <a:pt x="1298" y="5145"/>
                </a:cubicBezTo>
                <a:cubicBezTo>
                  <a:pt x="1289" y="5152"/>
                  <a:pt x="1291" y="5219"/>
                  <a:pt x="1298" y="5229"/>
                </a:cubicBezTo>
                <a:cubicBezTo>
                  <a:pt x="1305" y="5239"/>
                  <a:pt x="1336" y="5257"/>
                  <a:pt x="1359" y="5265"/>
                </a:cubicBezTo>
                <a:cubicBezTo>
                  <a:pt x="1382" y="5274"/>
                  <a:pt x="1388" y="5288"/>
                  <a:pt x="1389" y="5309"/>
                </a:cubicBezTo>
                <a:cubicBezTo>
                  <a:pt x="1391" y="5329"/>
                  <a:pt x="1396" y="5334"/>
                  <a:pt x="1447" y="5365"/>
                </a:cubicBezTo>
                <a:cubicBezTo>
                  <a:pt x="1499" y="5396"/>
                  <a:pt x="1624" y="5396"/>
                  <a:pt x="1643" y="5393"/>
                </a:cubicBezTo>
                <a:cubicBezTo>
                  <a:pt x="1662" y="5390"/>
                  <a:pt x="1696" y="5394"/>
                  <a:pt x="1705" y="5340"/>
                </a:cubicBezTo>
                <a:cubicBezTo>
                  <a:pt x="1717" y="5269"/>
                  <a:pt x="1599" y="5161"/>
                  <a:pt x="1564" y="5122"/>
                </a:cubicBezTo>
                <a:cubicBezTo>
                  <a:pt x="1543" y="5101"/>
                  <a:pt x="1533" y="5065"/>
                  <a:pt x="1529" y="5040"/>
                </a:cubicBezTo>
                <a:close/>
              </a:path>
            </a:pathLst>
          </a:custGeom>
          <a:solidFill>
            <a:schemeClr val="tx2"/>
          </a:solidFill>
          <a:ln>
            <a:noFill/>
          </a:ln>
        </p:spPr>
        <p:txBody>
          <a:bodyPr wrap="none" anchor="ctr"/>
          <a:lstStyle/>
          <a:p>
            <a:pPr defTabSz="914126"/>
            <a:endParaRPr lang="en-US" dirty="0">
              <a:solidFill>
                <a:srgbClr val="AAAAAA"/>
              </a:solidFill>
              <a:latin typeface="Lato Light" panose="020F0502020204030203" pitchFamily="34" charset="0"/>
            </a:endParaRPr>
          </a:p>
        </p:txBody>
      </p:sp>
      <p:sp>
        <p:nvSpPr>
          <p:cNvPr id="112" name="Freeform 2">
            <a:extLst>
              <a:ext uri="{FF2B5EF4-FFF2-40B4-BE49-F238E27FC236}">
                <a16:creationId xmlns:a16="http://schemas.microsoft.com/office/drawing/2014/main" id="{B1BAF4CA-37FE-DE4F-A219-F18E142021A5}"/>
              </a:ext>
            </a:extLst>
          </p:cNvPr>
          <p:cNvSpPr>
            <a:spLocks/>
          </p:cNvSpPr>
          <p:nvPr/>
        </p:nvSpPr>
        <p:spPr bwMode="auto">
          <a:xfrm>
            <a:off x="9674388" y="1740009"/>
            <a:ext cx="250053" cy="837667"/>
          </a:xfrm>
          <a:custGeom>
            <a:avLst/>
            <a:gdLst>
              <a:gd name="T0" fmla="*/ 216979 w 1383"/>
              <a:gd name="T1" fmla="*/ 255911 h 5006"/>
              <a:gd name="T2" fmla="*/ 110652 w 1383"/>
              <a:gd name="T3" fmla="*/ 529818 h 5006"/>
              <a:gd name="T4" fmla="*/ 114977 w 1383"/>
              <a:gd name="T5" fmla="*/ 558612 h 5006"/>
              <a:gd name="T6" fmla="*/ 100920 w 1383"/>
              <a:gd name="T7" fmla="*/ 591726 h 5006"/>
              <a:gd name="T8" fmla="*/ 102723 w 1383"/>
              <a:gd name="T9" fmla="*/ 569410 h 5006"/>
              <a:gd name="T10" fmla="*/ 104885 w 1383"/>
              <a:gd name="T11" fmla="*/ 537017 h 5006"/>
              <a:gd name="T12" fmla="*/ 391427 w 1383"/>
              <a:gd name="T13" fmla="*/ 608283 h 5006"/>
              <a:gd name="T14" fmla="*/ 381696 w 1383"/>
              <a:gd name="T15" fmla="*/ 598925 h 5006"/>
              <a:gd name="T16" fmla="*/ 378091 w 1383"/>
              <a:gd name="T17" fmla="*/ 574449 h 5006"/>
              <a:gd name="T18" fmla="*/ 389265 w 1383"/>
              <a:gd name="T19" fmla="*/ 539176 h 5006"/>
              <a:gd name="T20" fmla="*/ 394671 w 1383"/>
              <a:gd name="T21" fmla="*/ 514341 h 5006"/>
              <a:gd name="T22" fmla="*/ 398636 w 1383"/>
              <a:gd name="T23" fmla="*/ 532337 h 5006"/>
              <a:gd name="T24" fmla="*/ 402961 w 1383"/>
              <a:gd name="T25" fmla="*/ 563651 h 5006"/>
              <a:gd name="T26" fmla="*/ 322945 w 1383"/>
              <a:gd name="T27" fmla="*/ 215958 h 5006"/>
              <a:gd name="T28" fmla="*/ 322225 w 1383"/>
              <a:gd name="T29" fmla="*/ 218118 h 5006"/>
              <a:gd name="T30" fmla="*/ 494871 w 1383"/>
              <a:gd name="T31" fmla="*/ 599285 h 5006"/>
              <a:gd name="T32" fmla="*/ 452340 w 1383"/>
              <a:gd name="T33" fmla="*/ 323938 h 5006"/>
              <a:gd name="T34" fmla="*/ 381335 w 1383"/>
              <a:gd name="T35" fmla="*/ 271388 h 5006"/>
              <a:gd name="T36" fmla="*/ 370883 w 1383"/>
              <a:gd name="T37" fmla="*/ 197602 h 5006"/>
              <a:gd name="T38" fmla="*/ 379173 w 1383"/>
              <a:gd name="T39" fmla="*/ 86743 h 5006"/>
              <a:gd name="T40" fmla="*/ 289065 w 1383"/>
              <a:gd name="T41" fmla="*/ 2160 h 5006"/>
              <a:gd name="T42" fmla="*/ 195353 w 1383"/>
              <a:gd name="T43" fmla="*/ 66947 h 5006"/>
              <a:gd name="T44" fmla="*/ 204364 w 1383"/>
              <a:gd name="T45" fmla="*/ 191483 h 5006"/>
              <a:gd name="T46" fmla="*/ 207968 w 1383"/>
              <a:gd name="T47" fmla="*/ 260950 h 5006"/>
              <a:gd name="T48" fmla="*/ 77853 w 1383"/>
              <a:gd name="T49" fmla="*/ 303781 h 5006"/>
              <a:gd name="T50" fmla="*/ 1442 w 1383"/>
              <a:gd name="T51" fmla="*/ 579128 h 5006"/>
              <a:gd name="T52" fmla="*/ 12975 w 1383"/>
              <a:gd name="T53" fmla="*/ 619081 h 5006"/>
              <a:gd name="T54" fmla="*/ 85782 w 1383"/>
              <a:gd name="T55" fmla="*/ 761253 h 5006"/>
              <a:gd name="T56" fmla="*/ 93712 w 1383"/>
              <a:gd name="T57" fmla="*/ 793647 h 5006"/>
              <a:gd name="T58" fmla="*/ 148137 w 1383"/>
              <a:gd name="T59" fmla="*/ 1206488 h 5006"/>
              <a:gd name="T60" fmla="*/ 145974 w 1383"/>
              <a:gd name="T61" fmla="*/ 1324185 h 5006"/>
              <a:gd name="T62" fmla="*/ 180576 w 1383"/>
              <a:gd name="T63" fmla="*/ 1570378 h 5006"/>
              <a:gd name="T64" fmla="*/ 184901 w 1383"/>
              <a:gd name="T65" fmla="*/ 1579376 h 5006"/>
              <a:gd name="T66" fmla="*/ 186342 w 1383"/>
              <a:gd name="T67" fmla="*/ 1646323 h 5006"/>
              <a:gd name="T68" fmla="*/ 166879 w 1383"/>
              <a:gd name="T69" fmla="*/ 1774458 h 5006"/>
              <a:gd name="T70" fmla="*/ 241849 w 1383"/>
              <a:gd name="T71" fmla="*/ 1730187 h 5006"/>
              <a:gd name="T72" fmla="*/ 244011 w 1383"/>
              <a:gd name="T73" fmla="*/ 1690234 h 5006"/>
              <a:gd name="T74" fmla="*/ 234640 w 1383"/>
              <a:gd name="T75" fmla="*/ 1588014 h 5006"/>
              <a:gd name="T76" fmla="*/ 233559 w 1383"/>
              <a:gd name="T77" fmla="*/ 1568218 h 5006"/>
              <a:gd name="T78" fmla="*/ 251580 w 1383"/>
              <a:gd name="T79" fmla="*/ 1347580 h 5006"/>
              <a:gd name="T80" fmla="*/ 256987 w 1383"/>
              <a:gd name="T81" fmla="*/ 1182732 h 5006"/>
              <a:gd name="T82" fmla="*/ 254464 w 1383"/>
              <a:gd name="T83" fmla="*/ 1041639 h 5006"/>
              <a:gd name="T84" fmla="*/ 255545 w 1383"/>
              <a:gd name="T85" fmla="*/ 1010325 h 5006"/>
              <a:gd name="T86" fmla="*/ 261672 w 1383"/>
              <a:gd name="T87" fmla="*/ 926462 h 5006"/>
              <a:gd name="T88" fmla="*/ 263114 w 1383"/>
              <a:gd name="T89" fmla="*/ 1103547 h 5006"/>
              <a:gd name="T90" fmla="*/ 266718 w 1383"/>
              <a:gd name="T91" fmla="*/ 1376015 h 5006"/>
              <a:gd name="T92" fmla="*/ 269241 w 1383"/>
              <a:gd name="T93" fmla="*/ 1567858 h 5006"/>
              <a:gd name="T94" fmla="*/ 259149 w 1383"/>
              <a:gd name="T95" fmla="*/ 1621128 h 5006"/>
              <a:gd name="T96" fmla="*/ 246895 w 1383"/>
              <a:gd name="T97" fmla="*/ 1735226 h 5006"/>
              <a:gd name="T98" fmla="*/ 328352 w 1383"/>
              <a:gd name="T99" fmla="*/ 1760061 h 5006"/>
              <a:gd name="T100" fmla="*/ 320062 w 1383"/>
              <a:gd name="T101" fmla="*/ 1633725 h 5006"/>
              <a:gd name="T102" fmla="*/ 329433 w 1383"/>
              <a:gd name="T103" fmla="*/ 1571097 h 5006"/>
              <a:gd name="T104" fmla="*/ 367278 w 1383"/>
              <a:gd name="T105" fmla="*/ 1345061 h 5006"/>
              <a:gd name="T106" fmla="*/ 362232 w 1383"/>
              <a:gd name="T107" fmla="*/ 1292151 h 5006"/>
              <a:gd name="T108" fmla="*/ 430714 w 1383"/>
              <a:gd name="T109" fmla="*/ 910265 h 5006"/>
              <a:gd name="T110" fmla="*/ 416657 w 1383"/>
              <a:gd name="T111" fmla="*/ 754775 h 5006"/>
              <a:gd name="T112" fmla="*/ 436121 w 1383"/>
              <a:gd name="T113" fmla="*/ 689627 h 50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83" h="5006">
                <a:moveTo>
                  <a:pt x="763" y="4355"/>
                </a:moveTo>
                <a:lnTo>
                  <a:pt x="763" y="4355"/>
                </a:lnTo>
                <a:cubicBezTo>
                  <a:pt x="759" y="4355"/>
                  <a:pt x="755" y="4355"/>
                  <a:pt x="750" y="4356"/>
                </a:cubicBezTo>
                <a:cubicBezTo>
                  <a:pt x="755" y="4355"/>
                  <a:pt x="759" y="4355"/>
                  <a:pt x="763" y="4355"/>
                </a:cubicBezTo>
                <a:close/>
                <a:moveTo>
                  <a:pt x="602" y="716"/>
                </a:moveTo>
                <a:lnTo>
                  <a:pt x="602" y="716"/>
                </a:lnTo>
                <a:cubicBezTo>
                  <a:pt x="602" y="715"/>
                  <a:pt x="602" y="713"/>
                  <a:pt x="602" y="711"/>
                </a:cubicBezTo>
                <a:cubicBezTo>
                  <a:pt x="602" y="713"/>
                  <a:pt x="602" y="714"/>
                  <a:pt x="602" y="716"/>
                </a:cubicBezTo>
                <a:close/>
                <a:moveTo>
                  <a:pt x="307" y="1471"/>
                </a:moveTo>
                <a:lnTo>
                  <a:pt x="307" y="1471"/>
                </a:lnTo>
                <a:cubicBezTo>
                  <a:pt x="307" y="1471"/>
                  <a:pt x="307" y="1471"/>
                  <a:pt x="307" y="1472"/>
                </a:cubicBezTo>
                <a:cubicBezTo>
                  <a:pt x="307" y="1473"/>
                  <a:pt x="308" y="1473"/>
                  <a:pt x="308" y="1474"/>
                </a:cubicBezTo>
                <a:cubicBezTo>
                  <a:pt x="309" y="1480"/>
                  <a:pt x="312" y="1488"/>
                  <a:pt x="317" y="1500"/>
                </a:cubicBezTo>
                <a:cubicBezTo>
                  <a:pt x="317" y="1500"/>
                  <a:pt x="317" y="1500"/>
                  <a:pt x="317" y="1501"/>
                </a:cubicBezTo>
                <a:cubicBezTo>
                  <a:pt x="322" y="1517"/>
                  <a:pt x="320" y="1535"/>
                  <a:pt x="319" y="1552"/>
                </a:cubicBezTo>
                <a:cubicBezTo>
                  <a:pt x="317" y="1582"/>
                  <a:pt x="318" y="1613"/>
                  <a:pt x="319" y="1644"/>
                </a:cubicBezTo>
                <a:cubicBezTo>
                  <a:pt x="320" y="1648"/>
                  <a:pt x="320" y="1652"/>
                  <a:pt x="321" y="1657"/>
                </a:cubicBezTo>
                <a:cubicBezTo>
                  <a:pt x="323" y="1665"/>
                  <a:pt x="328" y="1673"/>
                  <a:pt x="327" y="1682"/>
                </a:cubicBezTo>
                <a:cubicBezTo>
                  <a:pt x="309" y="1672"/>
                  <a:pt x="296" y="1657"/>
                  <a:pt x="280" y="1644"/>
                </a:cubicBezTo>
                <a:cubicBezTo>
                  <a:pt x="277" y="1642"/>
                  <a:pt x="272" y="1641"/>
                  <a:pt x="272" y="1637"/>
                </a:cubicBezTo>
                <a:cubicBezTo>
                  <a:pt x="272" y="1632"/>
                  <a:pt x="274" y="1630"/>
                  <a:pt x="278" y="1627"/>
                </a:cubicBezTo>
                <a:cubicBezTo>
                  <a:pt x="284" y="1622"/>
                  <a:pt x="288" y="1614"/>
                  <a:pt x="289" y="1606"/>
                </a:cubicBezTo>
                <a:cubicBezTo>
                  <a:pt x="290" y="1598"/>
                  <a:pt x="288" y="1590"/>
                  <a:pt x="285" y="1582"/>
                </a:cubicBezTo>
                <a:cubicBezTo>
                  <a:pt x="283" y="1578"/>
                  <a:pt x="282" y="1574"/>
                  <a:pt x="280" y="1570"/>
                </a:cubicBezTo>
                <a:cubicBezTo>
                  <a:pt x="278" y="1559"/>
                  <a:pt x="283" y="1548"/>
                  <a:pt x="282" y="1537"/>
                </a:cubicBezTo>
                <a:cubicBezTo>
                  <a:pt x="280" y="1532"/>
                  <a:pt x="279" y="1528"/>
                  <a:pt x="278" y="1523"/>
                </a:cubicBezTo>
                <a:cubicBezTo>
                  <a:pt x="277" y="1511"/>
                  <a:pt x="285" y="1501"/>
                  <a:pt x="291" y="1492"/>
                </a:cubicBezTo>
                <a:cubicBezTo>
                  <a:pt x="299" y="1479"/>
                  <a:pt x="299" y="1453"/>
                  <a:pt x="302" y="1443"/>
                </a:cubicBezTo>
                <a:cubicBezTo>
                  <a:pt x="303" y="1451"/>
                  <a:pt x="305" y="1461"/>
                  <a:pt x="307" y="1471"/>
                </a:cubicBezTo>
                <a:close/>
                <a:moveTo>
                  <a:pt x="1128" y="1617"/>
                </a:moveTo>
                <a:lnTo>
                  <a:pt x="1128" y="1617"/>
                </a:lnTo>
                <a:cubicBezTo>
                  <a:pt x="1116" y="1633"/>
                  <a:pt x="1099" y="1646"/>
                  <a:pt x="1095" y="1665"/>
                </a:cubicBezTo>
                <a:cubicBezTo>
                  <a:pt x="1092" y="1674"/>
                  <a:pt x="1093" y="1683"/>
                  <a:pt x="1086" y="1690"/>
                </a:cubicBezTo>
                <a:cubicBezTo>
                  <a:pt x="1083" y="1692"/>
                  <a:pt x="1079" y="1693"/>
                  <a:pt x="1076" y="1694"/>
                </a:cubicBezTo>
                <a:cubicBezTo>
                  <a:pt x="1063" y="1699"/>
                  <a:pt x="1053" y="1708"/>
                  <a:pt x="1047" y="1720"/>
                </a:cubicBezTo>
                <a:cubicBezTo>
                  <a:pt x="1050" y="1708"/>
                  <a:pt x="1053" y="1696"/>
                  <a:pt x="1056" y="1684"/>
                </a:cubicBezTo>
                <a:cubicBezTo>
                  <a:pt x="1058" y="1677"/>
                  <a:pt x="1059" y="1671"/>
                  <a:pt x="1059" y="1664"/>
                </a:cubicBezTo>
                <a:cubicBezTo>
                  <a:pt x="1060" y="1645"/>
                  <a:pt x="1052" y="1628"/>
                  <a:pt x="1048" y="1610"/>
                </a:cubicBezTo>
                <a:cubicBezTo>
                  <a:pt x="1048" y="1609"/>
                  <a:pt x="1048" y="1606"/>
                  <a:pt x="1048" y="1604"/>
                </a:cubicBezTo>
                <a:cubicBezTo>
                  <a:pt x="1049" y="1603"/>
                  <a:pt x="1050" y="1602"/>
                  <a:pt x="1050" y="1600"/>
                </a:cubicBezTo>
                <a:cubicBezTo>
                  <a:pt x="1051" y="1599"/>
                  <a:pt x="1050" y="1598"/>
                  <a:pt x="1049" y="1596"/>
                </a:cubicBezTo>
                <a:cubicBezTo>
                  <a:pt x="1047" y="1587"/>
                  <a:pt x="1052" y="1577"/>
                  <a:pt x="1059" y="1570"/>
                </a:cubicBezTo>
                <a:cubicBezTo>
                  <a:pt x="1066" y="1562"/>
                  <a:pt x="1074" y="1556"/>
                  <a:pt x="1075" y="1546"/>
                </a:cubicBezTo>
                <a:cubicBezTo>
                  <a:pt x="1076" y="1540"/>
                  <a:pt x="1073" y="1534"/>
                  <a:pt x="1073" y="1529"/>
                </a:cubicBezTo>
                <a:cubicBezTo>
                  <a:pt x="1074" y="1518"/>
                  <a:pt x="1082" y="1508"/>
                  <a:pt x="1080" y="1498"/>
                </a:cubicBezTo>
                <a:cubicBezTo>
                  <a:pt x="1080" y="1493"/>
                  <a:pt x="1078" y="1489"/>
                  <a:pt x="1078" y="1483"/>
                </a:cubicBezTo>
                <a:cubicBezTo>
                  <a:pt x="1076" y="1478"/>
                  <a:pt x="1079" y="1471"/>
                  <a:pt x="1080" y="1466"/>
                </a:cubicBezTo>
                <a:cubicBezTo>
                  <a:pt x="1084" y="1455"/>
                  <a:pt x="1088" y="1444"/>
                  <a:pt x="1092" y="1433"/>
                </a:cubicBezTo>
                <a:cubicBezTo>
                  <a:pt x="1092" y="1431"/>
                  <a:pt x="1093" y="1429"/>
                  <a:pt x="1095" y="1429"/>
                </a:cubicBezTo>
                <a:cubicBezTo>
                  <a:pt x="1095" y="1429"/>
                  <a:pt x="1095" y="1429"/>
                  <a:pt x="1096" y="1429"/>
                </a:cubicBezTo>
                <a:cubicBezTo>
                  <a:pt x="1095" y="1437"/>
                  <a:pt x="1095" y="1445"/>
                  <a:pt x="1095" y="1453"/>
                </a:cubicBezTo>
                <a:cubicBezTo>
                  <a:pt x="1095" y="1459"/>
                  <a:pt x="1095" y="1465"/>
                  <a:pt x="1098" y="1469"/>
                </a:cubicBezTo>
                <a:cubicBezTo>
                  <a:pt x="1099" y="1473"/>
                  <a:pt x="1103" y="1476"/>
                  <a:pt x="1106" y="1479"/>
                </a:cubicBezTo>
                <a:cubicBezTo>
                  <a:pt x="1113" y="1488"/>
                  <a:pt x="1119" y="1498"/>
                  <a:pt x="1124" y="1508"/>
                </a:cubicBezTo>
                <a:cubicBezTo>
                  <a:pt x="1126" y="1511"/>
                  <a:pt x="1127" y="1514"/>
                  <a:pt x="1127" y="1519"/>
                </a:cubicBezTo>
                <a:cubicBezTo>
                  <a:pt x="1127" y="1522"/>
                  <a:pt x="1125" y="1526"/>
                  <a:pt x="1124" y="1529"/>
                </a:cubicBezTo>
                <a:cubicBezTo>
                  <a:pt x="1120" y="1541"/>
                  <a:pt x="1119" y="1554"/>
                  <a:pt x="1118" y="1566"/>
                </a:cubicBezTo>
                <a:cubicBezTo>
                  <a:pt x="1118" y="1579"/>
                  <a:pt x="1117" y="1592"/>
                  <a:pt x="1125" y="1602"/>
                </a:cubicBezTo>
                <a:cubicBezTo>
                  <a:pt x="1128" y="1605"/>
                  <a:pt x="1131" y="1609"/>
                  <a:pt x="1130" y="1612"/>
                </a:cubicBezTo>
                <a:cubicBezTo>
                  <a:pt x="1130" y="1614"/>
                  <a:pt x="1129" y="1615"/>
                  <a:pt x="1128" y="1617"/>
                </a:cubicBezTo>
                <a:close/>
                <a:moveTo>
                  <a:pt x="896" y="600"/>
                </a:moveTo>
                <a:lnTo>
                  <a:pt x="896" y="600"/>
                </a:lnTo>
                <a:lnTo>
                  <a:pt x="896" y="599"/>
                </a:lnTo>
                <a:lnTo>
                  <a:pt x="896" y="600"/>
                </a:lnTo>
                <a:close/>
                <a:moveTo>
                  <a:pt x="894" y="606"/>
                </a:moveTo>
                <a:lnTo>
                  <a:pt x="894" y="606"/>
                </a:lnTo>
                <a:cubicBezTo>
                  <a:pt x="894" y="605"/>
                  <a:pt x="895" y="605"/>
                  <a:pt x="895" y="604"/>
                </a:cubicBezTo>
                <a:cubicBezTo>
                  <a:pt x="895" y="605"/>
                  <a:pt x="894" y="605"/>
                  <a:pt x="894" y="606"/>
                </a:cubicBezTo>
                <a:close/>
                <a:moveTo>
                  <a:pt x="894" y="614"/>
                </a:moveTo>
                <a:lnTo>
                  <a:pt x="894" y="614"/>
                </a:lnTo>
                <a:cubicBezTo>
                  <a:pt x="894" y="612"/>
                  <a:pt x="894" y="611"/>
                  <a:pt x="894" y="610"/>
                </a:cubicBezTo>
                <a:cubicBezTo>
                  <a:pt x="894" y="611"/>
                  <a:pt x="894" y="612"/>
                  <a:pt x="894" y="614"/>
                </a:cubicBezTo>
                <a:close/>
                <a:moveTo>
                  <a:pt x="1373" y="1681"/>
                </a:moveTo>
                <a:lnTo>
                  <a:pt x="1373" y="1681"/>
                </a:lnTo>
                <a:cubicBezTo>
                  <a:pt x="1376" y="1678"/>
                  <a:pt x="1378" y="1676"/>
                  <a:pt x="1373" y="1665"/>
                </a:cubicBezTo>
                <a:cubicBezTo>
                  <a:pt x="1369" y="1654"/>
                  <a:pt x="1361" y="1649"/>
                  <a:pt x="1364" y="1640"/>
                </a:cubicBezTo>
                <a:cubicBezTo>
                  <a:pt x="1368" y="1630"/>
                  <a:pt x="1369" y="1602"/>
                  <a:pt x="1359" y="1559"/>
                </a:cubicBezTo>
                <a:cubicBezTo>
                  <a:pt x="1349" y="1515"/>
                  <a:pt x="1301" y="1203"/>
                  <a:pt x="1291" y="1077"/>
                </a:cubicBezTo>
                <a:cubicBezTo>
                  <a:pt x="1281" y="951"/>
                  <a:pt x="1259" y="905"/>
                  <a:pt x="1255" y="900"/>
                </a:cubicBezTo>
                <a:cubicBezTo>
                  <a:pt x="1252" y="895"/>
                  <a:pt x="1242" y="895"/>
                  <a:pt x="1239" y="891"/>
                </a:cubicBezTo>
                <a:cubicBezTo>
                  <a:pt x="1235" y="888"/>
                  <a:pt x="1210" y="872"/>
                  <a:pt x="1174" y="861"/>
                </a:cubicBezTo>
                <a:cubicBezTo>
                  <a:pt x="1159" y="857"/>
                  <a:pt x="1114" y="836"/>
                  <a:pt x="1065" y="812"/>
                </a:cubicBezTo>
                <a:cubicBezTo>
                  <a:pt x="1065" y="792"/>
                  <a:pt x="1062" y="774"/>
                  <a:pt x="1058" y="754"/>
                </a:cubicBezTo>
                <a:cubicBezTo>
                  <a:pt x="1053" y="728"/>
                  <a:pt x="1040" y="704"/>
                  <a:pt x="1022" y="684"/>
                </a:cubicBezTo>
                <a:cubicBezTo>
                  <a:pt x="996" y="654"/>
                  <a:pt x="955" y="636"/>
                  <a:pt x="918" y="621"/>
                </a:cubicBezTo>
                <a:cubicBezTo>
                  <a:pt x="913" y="619"/>
                  <a:pt x="909" y="612"/>
                  <a:pt x="906" y="610"/>
                </a:cubicBezTo>
                <a:cubicBezTo>
                  <a:pt x="942" y="584"/>
                  <a:pt x="995" y="580"/>
                  <a:pt x="1029" y="549"/>
                </a:cubicBezTo>
                <a:cubicBezTo>
                  <a:pt x="1046" y="534"/>
                  <a:pt x="1056" y="512"/>
                  <a:pt x="1059" y="489"/>
                </a:cubicBezTo>
                <a:cubicBezTo>
                  <a:pt x="1060" y="473"/>
                  <a:pt x="1058" y="456"/>
                  <a:pt x="1055" y="439"/>
                </a:cubicBezTo>
                <a:cubicBezTo>
                  <a:pt x="1050" y="403"/>
                  <a:pt x="1049" y="366"/>
                  <a:pt x="1051" y="330"/>
                </a:cubicBezTo>
                <a:cubicBezTo>
                  <a:pt x="1053" y="301"/>
                  <a:pt x="1056" y="271"/>
                  <a:pt x="1052" y="241"/>
                </a:cubicBezTo>
                <a:cubicBezTo>
                  <a:pt x="1048" y="222"/>
                  <a:pt x="1042" y="203"/>
                  <a:pt x="1034" y="186"/>
                </a:cubicBezTo>
                <a:cubicBezTo>
                  <a:pt x="1019" y="155"/>
                  <a:pt x="999" y="127"/>
                  <a:pt x="975" y="103"/>
                </a:cubicBezTo>
                <a:cubicBezTo>
                  <a:pt x="951" y="80"/>
                  <a:pt x="924" y="61"/>
                  <a:pt x="896" y="45"/>
                </a:cubicBezTo>
                <a:cubicBezTo>
                  <a:pt x="866" y="27"/>
                  <a:pt x="835" y="11"/>
                  <a:pt x="802" y="6"/>
                </a:cubicBezTo>
                <a:cubicBezTo>
                  <a:pt x="768" y="0"/>
                  <a:pt x="732" y="7"/>
                  <a:pt x="706" y="29"/>
                </a:cubicBezTo>
                <a:cubicBezTo>
                  <a:pt x="699" y="35"/>
                  <a:pt x="693" y="42"/>
                  <a:pt x="685" y="48"/>
                </a:cubicBezTo>
                <a:cubicBezTo>
                  <a:pt x="670" y="57"/>
                  <a:pt x="652" y="57"/>
                  <a:pt x="635" y="62"/>
                </a:cubicBezTo>
                <a:cubicBezTo>
                  <a:pt x="583" y="77"/>
                  <a:pt x="552" y="133"/>
                  <a:pt x="542" y="186"/>
                </a:cubicBezTo>
                <a:cubicBezTo>
                  <a:pt x="532" y="241"/>
                  <a:pt x="538" y="296"/>
                  <a:pt x="528" y="350"/>
                </a:cubicBezTo>
                <a:cubicBezTo>
                  <a:pt x="523" y="372"/>
                  <a:pt x="517" y="394"/>
                  <a:pt x="517" y="418"/>
                </a:cubicBezTo>
                <a:cubicBezTo>
                  <a:pt x="516" y="442"/>
                  <a:pt x="524" y="466"/>
                  <a:pt x="535" y="488"/>
                </a:cubicBezTo>
                <a:cubicBezTo>
                  <a:pt x="543" y="504"/>
                  <a:pt x="554" y="519"/>
                  <a:pt x="567" y="532"/>
                </a:cubicBezTo>
                <a:cubicBezTo>
                  <a:pt x="572" y="565"/>
                  <a:pt x="574" y="582"/>
                  <a:pt x="602" y="608"/>
                </a:cubicBezTo>
                <a:cubicBezTo>
                  <a:pt x="602" y="608"/>
                  <a:pt x="608" y="611"/>
                  <a:pt x="608" y="625"/>
                </a:cubicBezTo>
                <a:cubicBezTo>
                  <a:pt x="608" y="634"/>
                  <a:pt x="605" y="665"/>
                  <a:pt x="603" y="693"/>
                </a:cubicBezTo>
                <a:cubicBezTo>
                  <a:pt x="600" y="695"/>
                  <a:pt x="590" y="702"/>
                  <a:pt x="577" y="725"/>
                </a:cubicBezTo>
                <a:cubicBezTo>
                  <a:pt x="561" y="754"/>
                  <a:pt x="553" y="757"/>
                  <a:pt x="537" y="762"/>
                </a:cubicBezTo>
                <a:cubicBezTo>
                  <a:pt x="521" y="768"/>
                  <a:pt x="505" y="774"/>
                  <a:pt x="500" y="781"/>
                </a:cubicBezTo>
                <a:cubicBezTo>
                  <a:pt x="494" y="789"/>
                  <a:pt x="255" y="826"/>
                  <a:pt x="234" y="836"/>
                </a:cubicBezTo>
                <a:cubicBezTo>
                  <a:pt x="234" y="836"/>
                  <a:pt x="225" y="831"/>
                  <a:pt x="216" y="844"/>
                </a:cubicBezTo>
                <a:cubicBezTo>
                  <a:pt x="207" y="857"/>
                  <a:pt x="158" y="991"/>
                  <a:pt x="140" y="1086"/>
                </a:cubicBezTo>
                <a:cubicBezTo>
                  <a:pt x="123" y="1181"/>
                  <a:pt x="30" y="1494"/>
                  <a:pt x="23" y="1538"/>
                </a:cubicBezTo>
                <a:cubicBezTo>
                  <a:pt x="18" y="1563"/>
                  <a:pt x="6" y="1570"/>
                  <a:pt x="8" y="1583"/>
                </a:cubicBezTo>
                <a:cubicBezTo>
                  <a:pt x="9" y="1597"/>
                  <a:pt x="6" y="1597"/>
                  <a:pt x="4" y="1609"/>
                </a:cubicBezTo>
                <a:cubicBezTo>
                  <a:pt x="2" y="1620"/>
                  <a:pt x="0" y="1631"/>
                  <a:pt x="4" y="1634"/>
                </a:cubicBezTo>
                <a:cubicBezTo>
                  <a:pt x="8" y="1637"/>
                  <a:pt x="2" y="1646"/>
                  <a:pt x="6" y="1655"/>
                </a:cubicBezTo>
                <a:cubicBezTo>
                  <a:pt x="10" y="1665"/>
                  <a:pt x="5" y="1666"/>
                  <a:pt x="13" y="1671"/>
                </a:cubicBezTo>
                <a:cubicBezTo>
                  <a:pt x="22" y="1676"/>
                  <a:pt x="18" y="1695"/>
                  <a:pt x="36" y="1720"/>
                </a:cubicBezTo>
                <a:cubicBezTo>
                  <a:pt x="54" y="1742"/>
                  <a:pt x="186" y="1877"/>
                  <a:pt x="218" y="1917"/>
                </a:cubicBezTo>
                <a:cubicBezTo>
                  <a:pt x="233" y="1950"/>
                  <a:pt x="263" y="1958"/>
                  <a:pt x="274" y="1963"/>
                </a:cubicBezTo>
                <a:cubicBezTo>
                  <a:pt x="274" y="1963"/>
                  <a:pt x="234" y="2020"/>
                  <a:pt x="231" y="2115"/>
                </a:cubicBezTo>
                <a:cubicBezTo>
                  <a:pt x="231" y="2115"/>
                  <a:pt x="232" y="2114"/>
                  <a:pt x="238" y="2115"/>
                </a:cubicBezTo>
                <a:cubicBezTo>
                  <a:pt x="238" y="2115"/>
                  <a:pt x="235" y="2166"/>
                  <a:pt x="236" y="2182"/>
                </a:cubicBezTo>
                <a:cubicBezTo>
                  <a:pt x="236" y="2185"/>
                  <a:pt x="238" y="2186"/>
                  <a:pt x="239" y="2189"/>
                </a:cubicBezTo>
                <a:cubicBezTo>
                  <a:pt x="238" y="2188"/>
                  <a:pt x="238" y="2188"/>
                  <a:pt x="237" y="2188"/>
                </a:cubicBezTo>
                <a:cubicBezTo>
                  <a:pt x="241" y="2193"/>
                  <a:pt x="249" y="2198"/>
                  <a:pt x="260" y="2205"/>
                </a:cubicBezTo>
                <a:cubicBezTo>
                  <a:pt x="245" y="2287"/>
                  <a:pt x="239" y="2376"/>
                  <a:pt x="239" y="2449"/>
                </a:cubicBezTo>
                <a:cubicBezTo>
                  <a:pt x="239" y="2544"/>
                  <a:pt x="260" y="2740"/>
                  <a:pt x="271" y="2787"/>
                </a:cubicBezTo>
                <a:cubicBezTo>
                  <a:pt x="302" y="2913"/>
                  <a:pt x="347" y="3035"/>
                  <a:pt x="378" y="3160"/>
                </a:cubicBezTo>
                <a:cubicBezTo>
                  <a:pt x="393" y="3223"/>
                  <a:pt x="406" y="3287"/>
                  <a:pt x="411" y="3352"/>
                </a:cubicBezTo>
                <a:cubicBezTo>
                  <a:pt x="416" y="3416"/>
                  <a:pt x="403" y="3481"/>
                  <a:pt x="408" y="3543"/>
                </a:cubicBezTo>
                <a:cubicBezTo>
                  <a:pt x="410" y="3563"/>
                  <a:pt x="415" y="3582"/>
                  <a:pt x="415" y="3600"/>
                </a:cubicBezTo>
                <a:cubicBezTo>
                  <a:pt x="415" y="3611"/>
                  <a:pt x="413" y="3622"/>
                  <a:pt x="412" y="3633"/>
                </a:cubicBezTo>
                <a:cubicBezTo>
                  <a:pt x="410" y="3648"/>
                  <a:pt x="406" y="3663"/>
                  <a:pt x="405" y="3679"/>
                </a:cubicBezTo>
                <a:cubicBezTo>
                  <a:pt x="403" y="3730"/>
                  <a:pt x="397" y="3782"/>
                  <a:pt x="400" y="3833"/>
                </a:cubicBezTo>
                <a:cubicBezTo>
                  <a:pt x="404" y="3889"/>
                  <a:pt x="410" y="3944"/>
                  <a:pt x="418" y="4000"/>
                </a:cubicBezTo>
                <a:cubicBezTo>
                  <a:pt x="431" y="4111"/>
                  <a:pt x="451" y="4222"/>
                  <a:pt x="477" y="4331"/>
                </a:cubicBezTo>
                <a:cubicBezTo>
                  <a:pt x="482" y="4350"/>
                  <a:pt x="480" y="4363"/>
                  <a:pt x="501" y="4363"/>
                </a:cubicBezTo>
                <a:cubicBezTo>
                  <a:pt x="503" y="4363"/>
                  <a:pt x="505" y="4363"/>
                  <a:pt x="509" y="4363"/>
                </a:cubicBezTo>
                <a:lnTo>
                  <a:pt x="509" y="4364"/>
                </a:lnTo>
                <a:cubicBezTo>
                  <a:pt x="509" y="4372"/>
                  <a:pt x="512" y="4380"/>
                  <a:pt x="513" y="4388"/>
                </a:cubicBezTo>
                <a:cubicBezTo>
                  <a:pt x="515" y="4395"/>
                  <a:pt x="516" y="4403"/>
                  <a:pt x="517" y="4410"/>
                </a:cubicBezTo>
                <a:cubicBezTo>
                  <a:pt x="519" y="4418"/>
                  <a:pt x="521" y="4427"/>
                  <a:pt x="521" y="4435"/>
                </a:cubicBezTo>
                <a:cubicBezTo>
                  <a:pt x="522" y="4464"/>
                  <a:pt x="511" y="4483"/>
                  <a:pt x="506" y="4505"/>
                </a:cubicBezTo>
                <a:cubicBezTo>
                  <a:pt x="501" y="4526"/>
                  <a:pt x="521" y="4552"/>
                  <a:pt x="517" y="4574"/>
                </a:cubicBezTo>
                <a:cubicBezTo>
                  <a:pt x="513" y="4595"/>
                  <a:pt x="494" y="4650"/>
                  <a:pt x="493" y="4682"/>
                </a:cubicBezTo>
                <a:cubicBezTo>
                  <a:pt x="491" y="4700"/>
                  <a:pt x="487" y="4731"/>
                  <a:pt x="483" y="4764"/>
                </a:cubicBezTo>
                <a:cubicBezTo>
                  <a:pt x="483" y="4764"/>
                  <a:pt x="440" y="4895"/>
                  <a:pt x="463" y="4930"/>
                </a:cubicBezTo>
                <a:cubicBezTo>
                  <a:pt x="485" y="4965"/>
                  <a:pt x="531" y="4992"/>
                  <a:pt x="551" y="4997"/>
                </a:cubicBezTo>
                <a:cubicBezTo>
                  <a:pt x="571" y="5002"/>
                  <a:pt x="641" y="4959"/>
                  <a:pt x="660" y="4940"/>
                </a:cubicBezTo>
                <a:cubicBezTo>
                  <a:pt x="679" y="4921"/>
                  <a:pt x="679" y="4894"/>
                  <a:pt x="679" y="4875"/>
                </a:cubicBezTo>
                <a:cubicBezTo>
                  <a:pt x="680" y="4855"/>
                  <a:pt x="671" y="4815"/>
                  <a:pt x="671" y="4807"/>
                </a:cubicBezTo>
                <a:cubicBezTo>
                  <a:pt x="671" y="4807"/>
                  <a:pt x="671" y="4807"/>
                  <a:pt x="671" y="4806"/>
                </a:cubicBezTo>
                <a:cubicBezTo>
                  <a:pt x="671" y="4802"/>
                  <a:pt x="671" y="4798"/>
                  <a:pt x="671" y="4793"/>
                </a:cubicBezTo>
                <a:cubicBezTo>
                  <a:pt x="672" y="4769"/>
                  <a:pt x="675" y="4731"/>
                  <a:pt x="677" y="4696"/>
                </a:cubicBezTo>
                <a:cubicBezTo>
                  <a:pt x="679" y="4663"/>
                  <a:pt x="688" y="4583"/>
                  <a:pt x="689" y="4556"/>
                </a:cubicBezTo>
                <a:cubicBezTo>
                  <a:pt x="689" y="4529"/>
                  <a:pt x="675" y="4484"/>
                  <a:pt x="675" y="4484"/>
                </a:cubicBezTo>
                <a:cubicBezTo>
                  <a:pt x="674" y="4481"/>
                  <a:pt x="674" y="4479"/>
                  <a:pt x="673" y="4477"/>
                </a:cubicBezTo>
                <a:cubicBezTo>
                  <a:pt x="669" y="4458"/>
                  <a:pt x="661" y="4450"/>
                  <a:pt x="651" y="4412"/>
                </a:cubicBezTo>
                <a:cubicBezTo>
                  <a:pt x="648" y="4400"/>
                  <a:pt x="648" y="4387"/>
                  <a:pt x="648" y="4374"/>
                </a:cubicBezTo>
                <a:cubicBezTo>
                  <a:pt x="648" y="4370"/>
                  <a:pt x="648" y="4365"/>
                  <a:pt x="648" y="4361"/>
                </a:cubicBezTo>
                <a:cubicBezTo>
                  <a:pt x="648" y="4359"/>
                  <a:pt x="648" y="4358"/>
                  <a:pt x="648" y="4357"/>
                </a:cubicBezTo>
                <a:cubicBezTo>
                  <a:pt x="651" y="4357"/>
                  <a:pt x="654" y="4356"/>
                  <a:pt x="655" y="4356"/>
                </a:cubicBezTo>
                <a:cubicBezTo>
                  <a:pt x="665" y="4356"/>
                  <a:pt x="672" y="4348"/>
                  <a:pt x="673" y="4339"/>
                </a:cubicBezTo>
                <a:cubicBezTo>
                  <a:pt x="686" y="4141"/>
                  <a:pt x="695" y="3942"/>
                  <a:pt x="698" y="3744"/>
                </a:cubicBezTo>
                <a:cubicBezTo>
                  <a:pt x="699" y="3715"/>
                  <a:pt x="699" y="3687"/>
                  <a:pt x="695" y="3659"/>
                </a:cubicBezTo>
                <a:cubicBezTo>
                  <a:pt x="699" y="3615"/>
                  <a:pt x="704" y="3563"/>
                  <a:pt x="707" y="3537"/>
                </a:cubicBezTo>
                <a:cubicBezTo>
                  <a:pt x="711" y="3499"/>
                  <a:pt x="711" y="3385"/>
                  <a:pt x="712" y="3355"/>
                </a:cubicBezTo>
                <a:cubicBezTo>
                  <a:pt x="713" y="3327"/>
                  <a:pt x="713" y="3338"/>
                  <a:pt x="713" y="3286"/>
                </a:cubicBezTo>
                <a:cubicBezTo>
                  <a:pt x="713" y="3234"/>
                  <a:pt x="709" y="3102"/>
                  <a:pt x="709" y="3034"/>
                </a:cubicBezTo>
                <a:cubicBezTo>
                  <a:pt x="709" y="2984"/>
                  <a:pt x="707" y="2936"/>
                  <a:pt x="706" y="2894"/>
                </a:cubicBezTo>
                <a:lnTo>
                  <a:pt x="707" y="2894"/>
                </a:lnTo>
                <a:lnTo>
                  <a:pt x="706" y="2894"/>
                </a:lnTo>
                <a:cubicBezTo>
                  <a:pt x="706" y="2878"/>
                  <a:pt x="706" y="2863"/>
                  <a:pt x="707" y="2849"/>
                </a:cubicBezTo>
                <a:cubicBezTo>
                  <a:pt x="707" y="2846"/>
                  <a:pt x="707" y="2841"/>
                  <a:pt x="707" y="2837"/>
                </a:cubicBezTo>
                <a:cubicBezTo>
                  <a:pt x="707" y="2828"/>
                  <a:pt x="708" y="2821"/>
                  <a:pt x="708" y="2819"/>
                </a:cubicBezTo>
                <a:cubicBezTo>
                  <a:pt x="708" y="2815"/>
                  <a:pt x="709" y="2811"/>
                  <a:pt x="709" y="2807"/>
                </a:cubicBezTo>
                <a:cubicBezTo>
                  <a:pt x="711" y="2759"/>
                  <a:pt x="715" y="2697"/>
                  <a:pt x="715" y="2665"/>
                </a:cubicBezTo>
                <a:cubicBezTo>
                  <a:pt x="715" y="2653"/>
                  <a:pt x="715" y="2642"/>
                  <a:pt x="715" y="2630"/>
                </a:cubicBezTo>
                <a:cubicBezTo>
                  <a:pt x="717" y="2606"/>
                  <a:pt x="720" y="2581"/>
                  <a:pt x="724" y="2574"/>
                </a:cubicBezTo>
                <a:cubicBezTo>
                  <a:pt x="725" y="2574"/>
                  <a:pt x="725" y="2574"/>
                  <a:pt x="726" y="2574"/>
                </a:cubicBezTo>
                <a:cubicBezTo>
                  <a:pt x="727" y="2575"/>
                  <a:pt x="729" y="2578"/>
                  <a:pt x="729" y="2581"/>
                </a:cubicBezTo>
                <a:cubicBezTo>
                  <a:pt x="732" y="2597"/>
                  <a:pt x="733" y="2613"/>
                  <a:pt x="733" y="2630"/>
                </a:cubicBezTo>
                <a:cubicBezTo>
                  <a:pt x="733" y="2636"/>
                  <a:pt x="732" y="2643"/>
                  <a:pt x="732" y="2651"/>
                </a:cubicBezTo>
                <a:cubicBezTo>
                  <a:pt x="731" y="2686"/>
                  <a:pt x="733" y="3019"/>
                  <a:pt x="730" y="3066"/>
                </a:cubicBezTo>
                <a:cubicBezTo>
                  <a:pt x="727" y="3112"/>
                  <a:pt x="715" y="3411"/>
                  <a:pt x="715" y="3449"/>
                </a:cubicBezTo>
                <a:cubicBezTo>
                  <a:pt x="715" y="3487"/>
                  <a:pt x="726" y="3539"/>
                  <a:pt x="730" y="3572"/>
                </a:cubicBezTo>
                <a:cubicBezTo>
                  <a:pt x="731" y="3578"/>
                  <a:pt x="732" y="3586"/>
                  <a:pt x="734" y="3595"/>
                </a:cubicBezTo>
                <a:lnTo>
                  <a:pt x="733" y="3595"/>
                </a:lnTo>
                <a:cubicBezTo>
                  <a:pt x="737" y="3671"/>
                  <a:pt x="739" y="3747"/>
                  <a:pt x="740" y="3823"/>
                </a:cubicBezTo>
                <a:cubicBezTo>
                  <a:pt x="740" y="3865"/>
                  <a:pt x="740" y="3906"/>
                  <a:pt x="739" y="3947"/>
                </a:cubicBezTo>
                <a:lnTo>
                  <a:pt x="737" y="4342"/>
                </a:lnTo>
                <a:cubicBezTo>
                  <a:pt x="737" y="4349"/>
                  <a:pt x="740" y="4353"/>
                  <a:pt x="746" y="4355"/>
                </a:cubicBezTo>
                <a:lnTo>
                  <a:pt x="747" y="4356"/>
                </a:lnTo>
                <a:cubicBezTo>
                  <a:pt x="748" y="4356"/>
                  <a:pt x="748" y="4356"/>
                  <a:pt x="749" y="4356"/>
                </a:cubicBezTo>
                <a:cubicBezTo>
                  <a:pt x="748" y="4381"/>
                  <a:pt x="747" y="4400"/>
                  <a:pt x="747" y="4406"/>
                </a:cubicBezTo>
                <a:cubicBezTo>
                  <a:pt x="743" y="4437"/>
                  <a:pt x="727" y="4449"/>
                  <a:pt x="721" y="4468"/>
                </a:cubicBezTo>
                <a:cubicBezTo>
                  <a:pt x="717" y="4479"/>
                  <a:pt x="718" y="4493"/>
                  <a:pt x="719" y="4504"/>
                </a:cubicBezTo>
                <a:cubicBezTo>
                  <a:pt x="719" y="4505"/>
                  <a:pt x="705" y="4532"/>
                  <a:pt x="702" y="4558"/>
                </a:cubicBezTo>
                <a:cubicBezTo>
                  <a:pt x="701" y="4576"/>
                  <a:pt x="702" y="4606"/>
                  <a:pt x="703" y="4629"/>
                </a:cubicBezTo>
                <a:cubicBezTo>
                  <a:pt x="701" y="4677"/>
                  <a:pt x="694" y="4757"/>
                  <a:pt x="693" y="4801"/>
                </a:cubicBezTo>
                <a:cubicBezTo>
                  <a:pt x="691" y="4802"/>
                  <a:pt x="689" y="4807"/>
                  <a:pt x="685" y="4821"/>
                </a:cubicBezTo>
                <a:cubicBezTo>
                  <a:pt x="676" y="4849"/>
                  <a:pt x="681" y="4907"/>
                  <a:pt x="685" y="4919"/>
                </a:cubicBezTo>
                <a:cubicBezTo>
                  <a:pt x="688" y="4931"/>
                  <a:pt x="697" y="4940"/>
                  <a:pt x="729" y="4968"/>
                </a:cubicBezTo>
                <a:cubicBezTo>
                  <a:pt x="762" y="4997"/>
                  <a:pt x="784" y="5005"/>
                  <a:pt x="804" y="4995"/>
                </a:cubicBezTo>
                <a:cubicBezTo>
                  <a:pt x="851" y="4971"/>
                  <a:pt x="910" y="4927"/>
                  <a:pt x="911" y="4890"/>
                </a:cubicBezTo>
                <a:cubicBezTo>
                  <a:pt x="911" y="4852"/>
                  <a:pt x="896" y="4753"/>
                  <a:pt x="896" y="4753"/>
                </a:cubicBezTo>
                <a:cubicBezTo>
                  <a:pt x="895" y="4752"/>
                  <a:pt x="894" y="4753"/>
                  <a:pt x="894" y="4755"/>
                </a:cubicBezTo>
                <a:cubicBezTo>
                  <a:pt x="898" y="4703"/>
                  <a:pt x="894" y="4648"/>
                  <a:pt x="888" y="4620"/>
                </a:cubicBezTo>
                <a:cubicBezTo>
                  <a:pt x="882" y="4588"/>
                  <a:pt x="880" y="4560"/>
                  <a:pt x="888" y="4539"/>
                </a:cubicBezTo>
                <a:cubicBezTo>
                  <a:pt x="897" y="4518"/>
                  <a:pt x="890" y="4475"/>
                  <a:pt x="888" y="4437"/>
                </a:cubicBezTo>
                <a:cubicBezTo>
                  <a:pt x="888" y="4413"/>
                  <a:pt x="893" y="4395"/>
                  <a:pt x="901" y="4366"/>
                </a:cubicBezTo>
                <a:cubicBezTo>
                  <a:pt x="901" y="4366"/>
                  <a:pt x="901" y="4366"/>
                  <a:pt x="901" y="4365"/>
                </a:cubicBezTo>
                <a:cubicBezTo>
                  <a:pt x="905" y="4365"/>
                  <a:pt x="909" y="4365"/>
                  <a:pt x="914" y="4365"/>
                </a:cubicBezTo>
                <a:cubicBezTo>
                  <a:pt x="927" y="4364"/>
                  <a:pt x="937" y="4361"/>
                  <a:pt x="938" y="4348"/>
                </a:cubicBezTo>
                <a:cubicBezTo>
                  <a:pt x="949" y="4276"/>
                  <a:pt x="961" y="4203"/>
                  <a:pt x="978" y="4132"/>
                </a:cubicBezTo>
                <a:cubicBezTo>
                  <a:pt x="994" y="4067"/>
                  <a:pt x="1002" y="4002"/>
                  <a:pt x="1017" y="3937"/>
                </a:cubicBezTo>
                <a:cubicBezTo>
                  <a:pt x="1030" y="3870"/>
                  <a:pt x="1028" y="3809"/>
                  <a:pt x="1019" y="3737"/>
                </a:cubicBezTo>
                <a:cubicBezTo>
                  <a:pt x="1019" y="3717"/>
                  <a:pt x="1008" y="3699"/>
                  <a:pt x="1008" y="3682"/>
                </a:cubicBezTo>
                <a:cubicBezTo>
                  <a:pt x="1008" y="3665"/>
                  <a:pt x="1010" y="3649"/>
                  <a:pt x="1012" y="3633"/>
                </a:cubicBezTo>
                <a:cubicBezTo>
                  <a:pt x="1014" y="3623"/>
                  <a:pt x="1017" y="3613"/>
                  <a:pt x="1013" y="3604"/>
                </a:cubicBezTo>
                <a:cubicBezTo>
                  <a:pt x="1011" y="3599"/>
                  <a:pt x="1008" y="3596"/>
                  <a:pt x="1005" y="3590"/>
                </a:cubicBezTo>
                <a:cubicBezTo>
                  <a:pt x="1002" y="3583"/>
                  <a:pt x="1003" y="3576"/>
                  <a:pt x="1003" y="3568"/>
                </a:cubicBezTo>
                <a:cubicBezTo>
                  <a:pt x="1006" y="3509"/>
                  <a:pt x="1005" y="3447"/>
                  <a:pt x="1012" y="3388"/>
                </a:cubicBezTo>
                <a:cubicBezTo>
                  <a:pt x="1018" y="3328"/>
                  <a:pt x="1037" y="3271"/>
                  <a:pt x="1042" y="3211"/>
                </a:cubicBezTo>
                <a:cubicBezTo>
                  <a:pt x="1050" y="3094"/>
                  <a:pt x="1169" y="2758"/>
                  <a:pt x="1195" y="2529"/>
                </a:cubicBezTo>
                <a:cubicBezTo>
                  <a:pt x="1209" y="2405"/>
                  <a:pt x="1187" y="2273"/>
                  <a:pt x="1163" y="2178"/>
                </a:cubicBezTo>
                <a:cubicBezTo>
                  <a:pt x="1175" y="2172"/>
                  <a:pt x="1171" y="2168"/>
                  <a:pt x="1170" y="2155"/>
                </a:cubicBezTo>
                <a:cubicBezTo>
                  <a:pt x="1168" y="2142"/>
                  <a:pt x="1155" y="2096"/>
                  <a:pt x="1156" y="2097"/>
                </a:cubicBezTo>
                <a:cubicBezTo>
                  <a:pt x="1158" y="2097"/>
                  <a:pt x="1166" y="2090"/>
                  <a:pt x="1166" y="2090"/>
                </a:cubicBezTo>
                <a:cubicBezTo>
                  <a:pt x="1166" y="2090"/>
                  <a:pt x="1169" y="2089"/>
                  <a:pt x="1160" y="2050"/>
                </a:cubicBezTo>
                <a:cubicBezTo>
                  <a:pt x="1151" y="2011"/>
                  <a:pt x="1142" y="1991"/>
                  <a:pt x="1143" y="1981"/>
                </a:cubicBezTo>
                <a:cubicBezTo>
                  <a:pt x="1144" y="1971"/>
                  <a:pt x="1159" y="1965"/>
                  <a:pt x="1210" y="1916"/>
                </a:cubicBezTo>
                <a:cubicBezTo>
                  <a:pt x="1262" y="1866"/>
                  <a:pt x="1353" y="1736"/>
                  <a:pt x="1360" y="1726"/>
                </a:cubicBezTo>
                <a:cubicBezTo>
                  <a:pt x="1367" y="1717"/>
                  <a:pt x="1362" y="1721"/>
                  <a:pt x="1372" y="1713"/>
                </a:cubicBezTo>
                <a:cubicBezTo>
                  <a:pt x="1382" y="1706"/>
                  <a:pt x="1371" y="1685"/>
                  <a:pt x="1373" y="1681"/>
                </a:cubicBezTo>
                <a:close/>
              </a:path>
            </a:pathLst>
          </a:custGeom>
          <a:solidFill>
            <a:schemeClr val="tx2"/>
          </a:solidFill>
          <a:ln>
            <a:noFill/>
          </a:ln>
        </p:spPr>
        <p:txBody>
          <a:bodyPr wrap="none" anchor="ctr"/>
          <a:lstStyle/>
          <a:p>
            <a:pPr defTabSz="914126"/>
            <a:endParaRPr lang="en-US" dirty="0">
              <a:solidFill>
                <a:srgbClr val="AAAAAA"/>
              </a:solidFill>
              <a:latin typeface="Lato Light" panose="020F0502020204030203" pitchFamily="34" charset="0"/>
            </a:endParaRPr>
          </a:p>
        </p:txBody>
      </p:sp>
      <p:sp>
        <p:nvSpPr>
          <p:cNvPr id="3" name="TextBox 2">
            <a:extLst>
              <a:ext uri="{FF2B5EF4-FFF2-40B4-BE49-F238E27FC236}">
                <a16:creationId xmlns:a16="http://schemas.microsoft.com/office/drawing/2014/main" id="{12A8BAF1-EB26-4041-B129-89A06D2B9EDC}"/>
              </a:ext>
            </a:extLst>
          </p:cNvPr>
          <p:cNvSpPr txBox="1"/>
          <p:nvPr/>
        </p:nvSpPr>
        <p:spPr>
          <a:xfrm>
            <a:off x="11557083" y="2000436"/>
            <a:ext cx="184707" cy="369284"/>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35539958"/>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75A35FB7-7838-4C9A-83DE-5DE986B79ACF}"/>
              </a:ext>
            </a:extLst>
          </p:cNvPr>
          <p:cNvSpPr/>
          <p:nvPr/>
        </p:nvSpPr>
        <p:spPr>
          <a:xfrm>
            <a:off x="6609253" y="2209002"/>
            <a:ext cx="4554000" cy="412841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Rounded Corners 23">
            <a:extLst>
              <a:ext uri="{FF2B5EF4-FFF2-40B4-BE49-F238E27FC236}">
                <a16:creationId xmlns:a16="http://schemas.microsoft.com/office/drawing/2014/main" id="{28C38D23-ECDC-47D3-8E84-CF6347CE5B75}"/>
              </a:ext>
            </a:extLst>
          </p:cNvPr>
          <p:cNvSpPr/>
          <p:nvPr/>
        </p:nvSpPr>
        <p:spPr>
          <a:xfrm>
            <a:off x="1072478" y="2209001"/>
            <a:ext cx="4554224" cy="412842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712"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840"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Chevron 21">
            <a:extLst>
              <a:ext uri="{FF2B5EF4-FFF2-40B4-BE49-F238E27FC236}">
                <a16:creationId xmlns:a16="http://schemas.microsoft.com/office/drawing/2014/main" id="{78BAEA5B-153C-AD4A-ADAD-46DC67630261}"/>
              </a:ext>
            </a:extLst>
          </p:cNvPr>
          <p:cNvSpPr/>
          <p:nvPr/>
        </p:nvSpPr>
        <p:spPr>
          <a:xfrm>
            <a:off x="1692094" y="1579331"/>
            <a:ext cx="3240000" cy="484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chemeClr val="tx1"/>
              </a:solidFill>
              <a:latin typeface="Arial" panose="020B060402020202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252304" y="1579331"/>
            <a:ext cx="3240000" cy="48403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chemeClr val="tx1"/>
              </a:solidFill>
              <a:latin typeface="Arial" panose="020B060402020202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97"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2"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411635"/>
            <a:ext cx="0" cy="379735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463902" y="2240515"/>
            <a:ext cx="4393690" cy="3920491"/>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65113" lvl="1" indent="-171450" algn="l">
              <a:buFont typeface="Arial" panose="020B0604020202020204" pitchFamily="34" charset="0"/>
              <a:buChar char="•"/>
            </a:pPr>
            <a:r>
              <a:rPr lang="en-US" sz="1200">
                <a:solidFill>
                  <a:schemeClr val="tx1"/>
                </a:solidFill>
                <a:effectLst/>
                <a:latin typeface="Roboto Condensed Light"/>
                <a:ea typeface="Calibri" panose="020F0502020204030204" pitchFamily="34" charset="0"/>
                <a:cs typeface="Arial"/>
              </a:rPr>
              <a:t>Ticket templates for faster ticket creation and close.</a:t>
            </a:r>
          </a:p>
          <a:p>
            <a:pPr marL="265113" lvl="1" indent="-171450" algn="l">
              <a:buFont typeface="Arial" panose="020B0604020202020204" pitchFamily="34" charset="0"/>
              <a:buChar char="•"/>
            </a:pPr>
            <a:r>
              <a:rPr lang="en-US" sz="1200">
                <a:solidFill>
                  <a:schemeClr val="tx1"/>
                </a:solidFill>
                <a:latin typeface="Roboto Condensed Light"/>
                <a:ea typeface="Calibri" panose="020F0502020204030204" pitchFamily="34" charset="0"/>
                <a:cs typeface="Arial"/>
              </a:rPr>
              <a:t>Low-code forms designed to enable fast forms creation.</a:t>
            </a:r>
          </a:p>
          <a:p>
            <a:pPr marL="265113" lvl="1" indent="-171450" algn="l">
              <a:buFont typeface="Arial" panose="020B0604020202020204" pitchFamily="34" charset="0"/>
              <a:buChar char="•"/>
            </a:pPr>
            <a:r>
              <a:rPr lang="en-US" sz="1200">
                <a:solidFill>
                  <a:schemeClr val="tx1"/>
                </a:solidFill>
                <a:latin typeface="Roboto Condensed Light"/>
                <a:ea typeface="Calibri" panose="020F0502020204030204" pitchFamily="34" charset="0"/>
                <a:cs typeface="Arial"/>
              </a:rPr>
              <a:t>Low-code business process modelling/workflow designer to </a:t>
            </a:r>
            <a:br>
              <a:rPr lang="en-US" sz="1200">
                <a:solidFill>
                  <a:schemeClr val="tx1"/>
                </a:solidFill>
                <a:latin typeface="Roboto Condensed Light"/>
                <a:ea typeface="Calibri" panose="020F0502020204030204" pitchFamily="34" charset="0"/>
                <a:cs typeface="Arial"/>
              </a:rPr>
            </a:br>
            <a:r>
              <a:rPr lang="en-US" sz="1200">
                <a:solidFill>
                  <a:schemeClr val="tx1"/>
                </a:solidFill>
                <a:latin typeface="Roboto Condensed Light"/>
                <a:ea typeface="Calibri" panose="020F0502020204030204" pitchFamily="34" charset="0"/>
                <a:cs typeface="Arial"/>
              </a:rPr>
              <a:t>enable fast workflow creation for technical or non-technical staff, ideally with the ability to create reusable workflows. </a:t>
            </a:r>
          </a:p>
          <a:p>
            <a:pPr marL="265113" lvl="1" indent="-171450" algn="l">
              <a:buFont typeface="Arial" panose="020B0604020202020204" pitchFamily="34" charset="0"/>
              <a:buChar char="•"/>
            </a:pPr>
            <a:r>
              <a:rPr lang="en-US" sz="1200">
                <a:solidFill>
                  <a:schemeClr val="tx1"/>
                </a:solidFill>
                <a:effectLst/>
                <a:latin typeface="Roboto Condensed Light"/>
                <a:ea typeface="Calibri" panose="020F0502020204030204" pitchFamily="34" charset="0"/>
                <a:cs typeface="Arial"/>
              </a:rPr>
              <a:t>Portal design tools using CSS or HTML design to create high-</a:t>
            </a:r>
            <a:br>
              <a:rPr lang="en-US" sz="1200">
                <a:solidFill>
                  <a:schemeClr val="tx1"/>
                </a:solidFill>
                <a:effectLst/>
                <a:latin typeface="Roboto Condensed Light"/>
                <a:ea typeface="Calibri" panose="020F0502020204030204" pitchFamily="34" charset="0"/>
                <a:cs typeface="Arial"/>
              </a:rPr>
            </a:br>
            <a:r>
              <a:rPr lang="en-US" sz="1200">
                <a:solidFill>
                  <a:schemeClr val="tx1"/>
                </a:solidFill>
                <a:effectLst/>
                <a:latin typeface="Roboto Condensed Light"/>
                <a:ea typeface="Calibri" panose="020F0502020204030204" pitchFamily="34" charset="0"/>
                <a:cs typeface="Arial"/>
              </a:rPr>
              <a:t>quality self-serve solutions.</a:t>
            </a:r>
          </a:p>
          <a:p>
            <a:pPr marL="265113" lvl="1" indent="-171450" algn="l">
              <a:buFont typeface="Arial" panose="020B0604020202020204" pitchFamily="34" charset="0"/>
              <a:buChar char="•"/>
            </a:pPr>
            <a:r>
              <a:rPr lang="en-US" sz="1200">
                <a:solidFill>
                  <a:schemeClr val="tx1"/>
                </a:solidFill>
                <a:latin typeface="Roboto Condensed Light"/>
                <a:ea typeface="Calibri" panose="020F0502020204030204" pitchFamily="34" charset="0"/>
                <a:cs typeface="Arial"/>
              </a:rPr>
              <a:t>Service catalog templates for quick creation of service items.</a:t>
            </a:r>
          </a:p>
          <a:p>
            <a:pPr marL="265113" lvl="1" indent="-171450" algn="l">
              <a:buFont typeface="Arial" panose="020B0604020202020204" pitchFamily="34" charset="0"/>
              <a:buChar char="•"/>
            </a:pPr>
            <a:r>
              <a:rPr lang="en-US" sz="1200">
                <a:solidFill>
                  <a:schemeClr val="tx1"/>
                </a:solidFill>
                <a:latin typeface="Roboto Condensed Light"/>
                <a:ea typeface="Calibri" panose="020F0502020204030204" pitchFamily="34" charset="0"/>
                <a:cs typeface="Arial"/>
              </a:rPr>
              <a:t>Notification service, either built in or through third-party integration.</a:t>
            </a:r>
          </a:p>
          <a:p>
            <a:pPr marL="265113" lvl="1" indent="-171450" algn="l">
              <a:buFont typeface="Arial" panose="020B0604020202020204" pitchFamily="34" charset="0"/>
              <a:buChar char="•"/>
            </a:pPr>
            <a:r>
              <a:rPr lang="en-US" sz="1200">
                <a:solidFill>
                  <a:schemeClr val="tx1"/>
                </a:solidFill>
                <a:effectLst/>
                <a:latin typeface="Roboto Condensed Light"/>
                <a:ea typeface="Calibri" panose="020F0502020204030204" pitchFamily="34" charset="0"/>
                <a:cs typeface="Arial"/>
              </a:rPr>
              <a:t>M</a:t>
            </a:r>
            <a:r>
              <a:rPr lang="en-US" sz="1200">
                <a:solidFill>
                  <a:schemeClr val="tx1"/>
                </a:solidFill>
                <a:latin typeface="Roboto Condensed Light"/>
                <a:ea typeface="Calibri" panose="020F0502020204030204" pitchFamily="34" charset="0"/>
                <a:cs typeface="Arial"/>
              </a:rPr>
              <a:t>obile app development to make apps available on any device.</a:t>
            </a:r>
            <a:r>
              <a:rPr lang="en-US" sz="1200">
                <a:solidFill>
                  <a:schemeClr val="tx1"/>
                </a:solidFill>
                <a:effectLst/>
                <a:latin typeface="Roboto Condensed Light"/>
                <a:ea typeface="Calibri" panose="020F0502020204030204" pitchFamily="34" charset="0"/>
                <a:cs typeface="Arial"/>
              </a:rPr>
              <a:t> </a:t>
            </a:r>
          </a:p>
          <a:p>
            <a:pPr marL="265113" lvl="1" indent="-171450" algn="l">
              <a:buFont typeface="Arial" panose="020B0604020202020204" pitchFamily="34" charset="0"/>
              <a:buChar char="•"/>
            </a:pPr>
            <a:r>
              <a:rPr lang="en-US" sz="1200">
                <a:solidFill>
                  <a:schemeClr val="tx1"/>
                </a:solidFill>
                <a:effectLst/>
                <a:latin typeface="Roboto Condensed Light"/>
                <a:ea typeface="Calibri" panose="020F0502020204030204" pitchFamily="34" charset="0"/>
                <a:cs typeface="Arial"/>
              </a:rPr>
              <a:t>Industry- or department-specific templates for quickly adding</a:t>
            </a:r>
            <a:r>
              <a:rPr lang="en-US" sz="1200">
                <a:solidFill>
                  <a:schemeClr val="tx1"/>
                </a:solidFill>
                <a:latin typeface="Roboto Condensed Light"/>
                <a:ea typeface="Calibri" panose="020F0502020204030204" pitchFamily="34" charset="0"/>
                <a:cs typeface="Arial"/>
              </a:rPr>
              <a:t> </a:t>
            </a:r>
            <a:br>
              <a:rPr lang="en-US" sz="1200">
                <a:solidFill>
                  <a:schemeClr val="tx1"/>
                </a:solidFill>
                <a:latin typeface="Roboto Condensed Light"/>
                <a:ea typeface="Calibri" panose="020F0502020204030204" pitchFamily="34" charset="0"/>
                <a:cs typeface="Arial"/>
              </a:rPr>
            </a:br>
            <a:r>
              <a:rPr lang="en-US" sz="1200">
                <a:solidFill>
                  <a:schemeClr val="tx1"/>
                </a:solidFill>
                <a:latin typeface="Roboto Condensed Light"/>
                <a:ea typeface="Calibri" panose="020F0502020204030204" pitchFamily="34" charset="0"/>
                <a:cs typeface="Arial"/>
              </a:rPr>
              <a:t>service solutions including case management, workflows, knowledgebase, and catalog items.*</a:t>
            </a:r>
          </a:p>
          <a:p>
            <a:pPr marL="265113" lvl="1" indent="-171450" algn="l">
              <a:buFont typeface="Arial" panose="020B0604020202020204" pitchFamily="34" charset="0"/>
              <a:buChar char="•"/>
            </a:pPr>
            <a:r>
              <a:rPr lang="en-US" sz="1200">
                <a:solidFill>
                  <a:schemeClr val="tx1"/>
                </a:solidFill>
                <a:effectLst/>
                <a:latin typeface="Roboto Condensed Light"/>
                <a:ea typeface="Calibri" panose="020F0502020204030204" pitchFamily="34" charset="0"/>
                <a:cs typeface="Arial"/>
              </a:rPr>
              <a:t>Use-case accelerators to add repeatable functions like shortcuts, macros, control objectives, policies, and widgets for dashboards.*</a:t>
            </a:r>
          </a:p>
        </p:txBody>
      </p:sp>
      <p:sp>
        <p:nvSpPr>
          <p:cNvPr id="58" name="TextBox 57">
            <a:extLst>
              <a:ext uri="{FF2B5EF4-FFF2-40B4-BE49-F238E27FC236}">
                <a16:creationId xmlns:a16="http://schemas.microsoft.com/office/drawing/2014/main" id="{4CBF6C0E-7DE5-FC41-8940-644E34B76DE8}"/>
              </a:ext>
            </a:extLst>
          </p:cNvPr>
          <p:cNvSpPr txBox="1"/>
          <p:nvPr/>
        </p:nvSpPr>
        <p:spPr>
          <a:xfrm>
            <a:off x="1902769" y="1625570"/>
            <a:ext cx="2895344" cy="346120"/>
          </a:xfrm>
          <a:prstGeom prst="rect">
            <a:avLst/>
          </a:prstGeom>
          <a:noFill/>
        </p:spPr>
        <p:txBody>
          <a:bodyPr wrap="none" rtlCol="0" anchor="ctr" anchorCtr="0">
            <a:spAutoFit/>
          </a:bodyPr>
          <a:lstStyle/>
          <a:p>
            <a:pPr algn="ctr">
              <a:lnSpc>
                <a:spcPct val="110000"/>
              </a:lnSpc>
            </a:pPr>
            <a:r>
              <a:rPr lang="en-US" sz="1600" b="1">
                <a:solidFill>
                  <a:schemeClr val="bg1"/>
                </a:solidFill>
                <a:latin typeface="Montserrat SemiBold" pitchFamily="2" charset="77"/>
                <a:ea typeface="League Spartan" charset="0"/>
                <a:cs typeface="Poppins" pitchFamily="2" charset="77"/>
              </a:rPr>
              <a:t>Service &amp; Solution Design</a:t>
            </a:r>
          </a:p>
        </p:txBody>
      </p:sp>
      <p:sp>
        <p:nvSpPr>
          <p:cNvPr id="59" name="TextBox 58">
            <a:extLst>
              <a:ext uri="{FF2B5EF4-FFF2-40B4-BE49-F238E27FC236}">
                <a16:creationId xmlns:a16="http://schemas.microsoft.com/office/drawing/2014/main" id="{3725B544-4E10-B54E-822C-7EEA5EF1AADA}"/>
              </a:ext>
            </a:extLst>
          </p:cNvPr>
          <p:cNvSpPr txBox="1"/>
          <p:nvPr/>
        </p:nvSpPr>
        <p:spPr>
          <a:xfrm>
            <a:off x="8067436" y="1640741"/>
            <a:ext cx="1609735" cy="346120"/>
          </a:xfrm>
          <a:prstGeom prst="rect">
            <a:avLst/>
          </a:prstGeom>
          <a:noFill/>
        </p:spPr>
        <p:txBody>
          <a:bodyPr wrap="none" rtlCol="0" anchor="ctr" anchorCtr="0">
            <a:spAutoFit/>
          </a:bodyPr>
          <a:lstStyle/>
          <a:p>
            <a:pPr algn="ctr">
              <a:lnSpc>
                <a:spcPct val="110000"/>
              </a:lnSpc>
            </a:pPr>
            <a:r>
              <a:rPr lang="en-US" sz="1600" b="1">
                <a:solidFill>
                  <a:schemeClr val="bg1"/>
                </a:solidFill>
                <a:latin typeface="Montserrat SemiBold" pitchFamily="2" charset="77"/>
                <a:ea typeface="League Spartan" charset="0"/>
                <a:cs typeface="Poppins" pitchFamily="2" charset="77"/>
              </a:rPr>
              <a:t>IT Operations</a:t>
            </a:r>
          </a:p>
        </p:txBody>
      </p:sp>
      <p:sp>
        <p:nvSpPr>
          <p:cNvPr id="25" name="Title 24">
            <a:extLst>
              <a:ext uri="{FF2B5EF4-FFF2-40B4-BE49-F238E27FC236}">
                <a16:creationId xmlns:a16="http://schemas.microsoft.com/office/drawing/2014/main" id="{D7C660F2-8772-0845-B803-2778C8B0D541}"/>
              </a:ext>
            </a:extLst>
          </p:cNvPr>
          <p:cNvSpPr>
            <a:spLocks noGrp="1"/>
          </p:cNvSpPr>
          <p:nvPr>
            <p:ph type="title"/>
          </p:nvPr>
        </p:nvSpPr>
        <p:spPr>
          <a:xfrm>
            <a:off x="368968" y="342217"/>
            <a:ext cx="10515600" cy="531668"/>
          </a:xfrm>
        </p:spPr>
        <p:txBody>
          <a:bodyPr>
            <a:normAutofit fontScale="90000"/>
          </a:bodyPr>
          <a:lstStyle/>
          <a:p>
            <a:r>
              <a:rPr lang="en-US"/>
              <a:t>Design Features</a:t>
            </a:r>
          </a:p>
        </p:txBody>
      </p:sp>
      <p:sp>
        <p:nvSpPr>
          <p:cNvPr id="28" name="Text Placeholder 27">
            <a:extLst>
              <a:ext uri="{FF2B5EF4-FFF2-40B4-BE49-F238E27FC236}">
                <a16:creationId xmlns:a16="http://schemas.microsoft.com/office/drawing/2014/main" id="{0BC5341E-47A3-C14D-A481-A560685CF451}"/>
              </a:ext>
            </a:extLst>
          </p:cNvPr>
          <p:cNvSpPr>
            <a:spLocks noGrp="1"/>
          </p:cNvSpPr>
          <p:nvPr>
            <p:ph type="body" sz="quarter" idx="10"/>
          </p:nvPr>
        </p:nvSpPr>
        <p:spPr>
          <a:xfrm>
            <a:off x="368968" y="869109"/>
            <a:ext cx="10879023" cy="580118"/>
          </a:xfrm>
        </p:spPr>
        <p:txBody>
          <a:bodyPr/>
          <a:lstStyle/>
          <a:p>
            <a:r>
              <a:rPr lang="en-US"/>
              <a:t>Determine which features will meet your needs, considering the size and structure of your organization, volume of requests, and level of service you are able to employ.</a:t>
            </a:r>
          </a:p>
        </p:txBody>
      </p:sp>
      <p:sp>
        <p:nvSpPr>
          <p:cNvPr id="61" name="Subtitle 2">
            <a:extLst>
              <a:ext uri="{FF2B5EF4-FFF2-40B4-BE49-F238E27FC236}">
                <a16:creationId xmlns:a16="http://schemas.microsoft.com/office/drawing/2014/main" id="{B70267C2-6752-4300-BEC8-EC557987F872}"/>
              </a:ext>
            </a:extLst>
          </p:cNvPr>
          <p:cNvSpPr txBox="1">
            <a:spLocks/>
          </p:cNvSpPr>
          <p:nvPr/>
        </p:nvSpPr>
        <p:spPr>
          <a:xfrm>
            <a:off x="7136821" y="3037954"/>
            <a:ext cx="4075449" cy="1926099"/>
          </a:xfrm>
          <a:prstGeom prst="rect">
            <a:avLst/>
          </a:prstGeom>
        </p:spPr>
        <p:txBody>
          <a:bodyPr vert="horz" wrap="square" lIns="45714" tIns="22857" rIns="45714" bIns="22857"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65113" lvl="1" indent="-171450" algn="l">
              <a:buFont typeface="Arial" panose="020B0604020202020204" pitchFamily="34" charset="0"/>
              <a:buChar char="•"/>
            </a:pPr>
            <a:endParaRPr lang="en-US" sz="1200">
              <a:solidFill>
                <a:schemeClr val="tx1"/>
              </a:solidFill>
              <a:effectLst/>
              <a:latin typeface="Roboto Condensed Light" panose="02000000000000000000" pitchFamily="2" charset="0"/>
              <a:ea typeface="Roboto Condensed Light" panose="02000000000000000000" pitchFamily="2" charset="0"/>
              <a:cs typeface="Arial"/>
            </a:endParaRPr>
          </a:p>
          <a:p>
            <a:pPr marL="265113" lvl="1" indent="-171450" algn="l">
              <a:buFont typeface="Arial" panose="020B0604020202020204" pitchFamily="34" charset="0"/>
              <a:buChar char="•"/>
            </a:pPr>
            <a:endParaRPr lang="en-US" sz="1200">
              <a:solidFill>
                <a:schemeClr val="tx1"/>
              </a:solidFill>
              <a:effectLst/>
              <a:latin typeface="Roboto Condensed Light" panose="02000000000000000000" pitchFamily="2" charset="0"/>
              <a:ea typeface="Roboto Condensed Light" panose="02000000000000000000" pitchFamily="2" charset="0"/>
              <a:cs typeface="Arial"/>
            </a:endParaRPr>
          </a:p>
          <a:p>
            <a:pPr marL="265113" lvl="1" indent="-171450" algn="l">
              <a:buFont typeface="Arial" panose="020B0604020202020204" pitchFamily="34" charset="0"/>
              <a:buChar char="•"/>
            </a:pPr>
            <a:endParaRPr lang="en-US" sz="1200">
              <a:solidFill>
                <a:schemeClr val="tx1"/>
              </a:solidFill>
              <a:effectLst/>
              <a:latin typeface="Roboto Condensed Light" panose="02000000000000000000" pitchFamily="2" charset="0"/>
              <a:ea typeface="Roboto Condensed Light" panose="02000000000000000000" pitchFamily="2" charset="0"/>
              <a:cs typeface="Arial"/>
            </a:endParaRPr>
          </a:p>
          <a:p>
            <a:pPr marL="265113" lvl="1" indent="-171450" algn="l">
              <a:buFont typeface="Arial" panose="020B0604020202020204" pitchFamily="34" charset="0"/>
              <a:buChar char="•"/>
            </a:pPr>
            <a:endParaRPr lang="en-US" sz="1200">
              <a:solidFill>
                <a:schemeClr val="tx1"/>
              </a:solidFill>
              <a:effectLst/>
              <a:latin typeface="Roboto Condensed Light" panose="02000000000000000000" pitchFamily="2" charset="0"/>
              <a:ea typeface="Roboto Condensed Light" panose="02000000000000000000" pitchFamily="2" charset="0"/>
              <a:cs typeface="Arial"/>
            </a:endParaRPr>
          </a:p>
          <a:p>
            <a:pPr marL="265113" lvl="1" indent="-171450" algn="l">
              <a:buFont typeface="Arial" panose="020B0604020202020204" pitchFamily="34" charset="0"/>
              <a:buChar char="•"/>
            </a:pPr>
            <a:endParaRPr lang="en-US" sz="1200">
              <a:solidFill>
                <a:schemeClr val="tx1"/>
              </a:solidFill>
              <a:latin typeface="Roboto Condensed Light" panose="02000000000000000000" pitchFamily="2" charset="0"/>
              <a:ea typeface="Roboto Condensed Light" panose="02000000000000000000" pitchFamily="2" charset="0"/>
              <a:cs typeface="Arial"/>
            </a:endParaRPr>
          </a:p>
          <a:p>
            <a:pPr marL="265113" lvl="1" indent="-171450" algn="l">
              <a:buFont typeface="Arial" panose="020B0604020202020204" pitchFamily="34" charset="0"/>
              <a:buChar char="•"/>
            </a:pPr>
            <a:endParaRPr lang="en-US" sz="1200">
              <a:solidFill>
                <a:schemeClr val="tx1"/>
              </a:solidFill>
              <a:effectLst/>
              <a:latin typeface="Roboto Condensed Light" panose="02000000000000000000" pitchFamily="2" charset="0"/>
              <a:ea typeface="Roboto Condensed Light" panose="02000000000000000000" pitchFamily="2" charset="0"/>
              <a:cs typeface="Arial"/>
            </a:endParaRPr>
          </a:p>
          <a:p>
            <a:pPr marL="265113" lvl="1" indent="-171450" algn="l">
              <a:buFont typeface="Arial" panose="020B0604020202020204" pitchFamily="34" charset="0"/>
              <a:buChar char="•"/>
            </a:pPr>
            <a:endParaRPr lang="en-CA" sz="1200">
              <a:solidFill>
                <a:schemeClr val="tx1"/>
              </a:solidFill>
              <a:effectLst/>
              <a:latin typeface="Roboto Condensed Light" panose="02000000000000000000" pitchFamily="2" charset="0"/>
              <a:ea typeface="Roboto Condensed Light" panose="02000000000000000000" pitchFamily="2" charset="0"/>
              <a:cs typeface="Arial"/>
            </a:endParaRPr>
          </a:p>
        </p:txBody>
      </p:sp>
      <p:pic>
        <p:nvPicPr>
          <p:cNvPr id="62" name="Picture 61">
            <a:extLst>
              <a:ext uri="{FF2B5EF4-FFF2-40B4-BE49-F238E27FC236}">
                <a16:creationId xmlns:a16="http://schemas.microsoft.com/office/drawing/2014/main" id="{A6A7A101-EF2D-4BF5-B546-A31AFC58E5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4" y="1511614"/>
            <a:ext cx="635000" cy="635000"/>
          </a:xfrm>
          <a:prstGeom prst="rect">
            <a:avLst/>
          </a:prstGeom>
        </p:spPr>
      </p:pic>
      <p:grpSp>
        <p:nvGrpSpPr>
          <p:cNvPr id="31" name="Group 30">
            <a:extLst>
              <a:ext uri="{FF2B5EF4-FFF2-40B4-BE49-F238E27FC236}">
                <a16:creationId xmlns:a16="http://schemas.microsoft.com/office/drawing/2014/main" id="{4DE46E48-128B-478C-BFB8-DBCD63CEE629}"/>
              </a:ext>
            </a:extLst>
          </p:cNvPr>
          <p:cNvGrpSpPr/>
          <p:nvPr/>
        </p:nvGrpSpPr>
        <p:grpSpPr>
          <a:xfrm>
            <a:off x="1401350" y="6174991"/>
            <a:ext cx="8760906" cy="600853"/>
            <a:chOff x="6140688" y="2986526"/>
            <a:chExt cx="4266298" cy="1157148"/>
          </a:xfrm>
        </p:grpSpPr>
        <p:sp>
          <p:nvSpPr>
            <p:cNvPr id="33" name="Rectangle 32">
              <a:extLst>
                <a:ext uri="{FF2B5EF4-FFF2-40B4-BE49-F238E27FC236}">
                  <a16:creationId xmlns:a16="http://schemas.microsoft.com/office/drawing/2014/main" id="{06E198A9-3EFC-4439-9881-A1DC5F7F4E10}"/>
                </a:ext>
              </a:extLst>
            </p:cNvPr>
            <p:cNvSpPr/>
            <p:nvPr/>
          </p:nvSpPr>
          <p:spPr>
            <a:xfrm>
              <a:off x="6150129" y="3003228"/>
              <a:ext cx="4256857" cy="1140446"/>
            </a:xfrm>
            <a:prstGeom prst="rect">
              <a:avLst/>
            </a:prstGeom>
            <a:gradFill>
              <a:gsLst>
                <a:gs pos="5000">
                  <a:srgbClr val="2576B7">
                    <a:lumMod val="94000"/>
                  </a:srgbClr>
                </a:gs>
                <a:gs pos="100000">
                  <a:schemeClr val="accent1">
                    <a:lumMod val="60000"/>
                    <a:lumOff val="40000"/>
                  </a:schemeClr>
                </a:gs>
              </a:gsLst>
              <a:lin ang="2700000" scaled="0"/>
            </a:gradFill>
            <a:ln w="1047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3958" tIns="323958" rIns="251967" bIns="323958" rtlCol="0" anchor="ctr">
              <a:noAutofit/>
            </a:bodyPr>
            <a:lstStyle/>
            <a:p>
              <a:pPr>
                <a:spcBef>
                  <a:spcPts val="800"/>
                </a:spcBef>
              </a:pPr>
              <a:r>
                <a:rPr lang="en-US" b="1">
                  <a:solidFill>
                    <a:schemeClr val="bg1"/>
                  </a:solidFill>
                  <a:latin typeface="Montserrat SemiBold" pitchFamily="2" charset="77"/>
                </a:rPr>
                <a:t>Info-Tech Insight </a:t>
              </a:r>
              <a:r>
                <a:rPr lang="en-US" sz="1400">
                  <a:latin typeface="Roboto Condensed Light" panose="02000000000000000000" pitchFamily="2" charset="0"/>
                  <a:ea typeface="Roboto Condensed Light" panose="02000000000000000000" pitchFamily="2" charset="0"/>
                  <a:cs typeface="Calibri" panose="020F0502020204030204" pitchFamily="34" charset="0"/>
                </a:rPr>
                <a:t>Integrations will be important to many solution requirements. REST standards will enable easier integrations, but knowing which APIs already exist to match your environment may accelerate implementation.</a:t>
              </a:r>
              <a:endParaRPr lang="en-CA" sz="1400">
                <a:latin typeface="Roboto Condensed Light" panose="02000000000000000000" pitchFamily="2" charset="0"/>
                <a:ea typeface="Roboto Condensed Light" panose="02000000000000000000" pitchFamily="2" charset="0"/>
                <a:cs typeface="Arial"/>
              </a:endParaRPr>
            </a:p>
          </p:txBody>
        </p:sp>
        <p:sp>
          <p:nvSpPr>
            <p:cNvPr id="34" name="Rectangle 33">
              <a:extLst>
                <a:ext uri="{FF2B5EF4-FFF2-40B4-BE49-F238E27FC236}">
                  <a16:creationId xmlns:a16="http://schemas.microsoft.com/office/drawing/2014/main" id="{F7FC53AD-2475-4B90-B6BE-8EECC7474DC8}"/>
                </a:ext>
              </a:extLst>
            </p:cNvPr>
            <p:cNvSpPr/>
            <p:nvPr/>
          </p:nvSpPr>
          <p:spPr>
            <a:xfrm>
              <a:off x="6140688" y="2986526"/>
              <a:ext cx="4256857" cy="1140448"/>
            </a:xfrm>
            <a:prstGeom prst="rect">
              <a:avLst/>
            </a:prstGeom>
            <a:noFill/>
            <a:ln w="3175" cmpd="thinThick">
              <a:gradFill>
                <a:gsLst>
                  <a:gs pos="0">
                    <a:srgbClr val="2576B7">
                      <a:alpha val="40000"/>
                    </a:srgbClr>
                  </a:gs>
                  <a:gs pos="47000">
                    <a:srgbClr val="2576B7">
                      <a:alpha val="0"/>
                    </a:srgbClr>
                  </a:gs>
                  <a:gs pos="100000">
                    <a:srgbClr val="2576B7">
                      <a:alpha val="40000"/>
                    </a:srgb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5972" tIns="215972" rIns="215972" bIns="215972" rtlCol="0" anchor="ctr">
              <a:noAutofit/>
            </a:bodyPr>
            <a:lstStyle/>
            <a:p>
              <a:pPr>
                <a:spcBef>
                  <a:spcPts val="800"/>
                </a:spcBef>
              </a:pPr>
              <a:endParaRPr lang="en-US" sz="1400">
                <a:solidFill>
                  <a:srgbClr val="2576B7"/>
                </a:solidFill>
                <a:latin typeface="Roboto Condensed Light" panose="02000000000000000000" pitchFamily="2" charset="0"/>
                <a:ea typeface="Roboto Condensed Light" panose="02000000000000000000" pitchFamily="2" charset="0"/>
              </a:endParaRPr>
            </a:p>
          </p:txBody>
        </p:sp>
      </p:grpSp>
      <p:sp>
        <p:nvSpPr>
          <p:cNvPr id="47" name="Subtitle 2">
            <a:extLst>
              <a:ext uri="{FF2B5EF4-FFF2-40B4-BE49-F238E27FC236}">
                <a16:creationId xmlns:a16="http://schemas.microsoft.com/office/drawing/2014/main" id="{57BEFA51-9535-4002-92D1-C9D5BAA819DC}"/>
              </a:ext>
            </a:extLst>
          </p:cNvPr>
          <p:cNvSpPr txBox="1">
            <a:spLocks/>
          </p:cNvSpPr>
          <p:nvPr/>
        </p:nvSpPr>
        <p:spPr>
          <a:xfrm>
            <a:off x="6995948" y="2237281"/>
            <a:ext cx="4123574" cy="3883558"/>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65113" lvl="1" indent="-171450" algn="l">
              <a:buFont typeface="Arial" panose="020B0604020202020204" pitchFamily="34" charset="0"/>
              <a:buChar char="•"/>
            </a:pPr>
            <a:r>
              <a:rPr lang="en-US" sz="1200">
                <a:solidFill>
                  <a:schemeClr val="tx1"/>
                </a:solidFill>
                <a:effectLst/>
                <a:latin typeface="Roboto Condensed Light"/>
                <a:ea typeface="Calibri" panose="020F0502020204030204" pitchFamily="34" charset="0"/>
                <a:cs typeface="Arial"/>
              </a:rPr>
              <a:t>Certificate renewal date tracking and notifications.</a:t>
            </a:r>
          </a:p>
          <a:p>
            <a:pPr marL="265113" lvl="1" indent="-171450" algn="l">
              <a:buFont typeface="Arial" panose="020B0604020202020204" pitchFamily="34" charset="0"/>
              <a:buChar char="•"/>
            </a:pPr>
            <a:r>
              <a:rPr lang="en-US" sz="1200">
                <a:solidFill>
                  <a:schemeClr val="tx1"/>
                </a:solidFill>
                <a:effectLst/>
                <a:latin typeface="Roboto Condensed Light"/>
                <a:ea typeface="Calibri" panose="020F0502020204030204" pitchFamily="34" charset="0"/>
                <a:cs typeface="Arial"/>
              </a:rPr>
              <a:t>Graphical view of business services to visualize service performance and integrate with monitoring solutions.</a:t>
            </a:r>
          </a:p>
          <a:p>
            <a:pPr marL="265113" lvl="1" indent="-171450" algn="l">
              <a:buFont typeface="Arial" panose="020B0604020202020204" pitchFamily="34" charset="0"/>
              <a:buChar char="•"/>
            </a:pPr>
            <a:r>
              <a:rPr lang="en-US" sz="1200">
                <a:solidFill>
                  <a:schemeClr val="tx1"/>
                </a:solidFill>
                <a:latin typeface="Roboto Condensed Light"/>
                <a:ea typeface="Calibri" panose="020F0502020204030204" pitchFamily="34" charset="0"/>
                <a:cs typeface="Arial"/>
              </a:rPr>
              <a:t>Ability to integrate processes with incident management to trigger creation of a ticket based on specific criteria or close a ticket based on event status.</a:t>
            </a:r>
            <a:endParaRPr lang="en-US" sz="1200">
              <a:solidFill>
                <a:schemeClr val="tx1"/>
              </a:solidFill>
              <a:effectLst/>
              <a:latin typeface="Roboto Condensed Light"/>
              <a:ea typeface="Calibri" panose="020F0502020204030204" pitchFamily="34" charset="0"/>
              <a:cs typeface="Arial"/>
            </a:endParaRPr>
          </a:p>
          <a:p>
            <a:pPr marL="265113" lvl="1" indent="-171450" algn="l">
              <a:buFont typeface="Arial" panose="020B0604020202020204" pitchFamily="34" charset="0"/>
              <a:buChar char="•"/>
            </a:pPr>
            <a:r>
              <a:rPr lang="en-US" sz="1200">
                <a:solidFill>
                  <a:schemeClr val="tx1"/>
                </a:solidFill>
                <a:effectLst/>
                <a:latin typeface="Roboto Condensed Light"/>
                <a:ea typeface="Calibri" panose="020F0502020204030204" pitchFamily="34" charset="0"/>
                <a:cs typeface="Arial"/>
              </a:rPr>
              <a:t>Orchestration solutions for creating scripts, workflows, and automated actions.</a:t>
            </a:r>
          </a:p>
          <a:p>
            <a:pPr marL="265113" lvl="1" indent="-171450" algn="l">
              <a:buFont typeface="Arial" panose="020B0604020202020204" pitchFamily="34" charset="0"/>
              <a:buChar char="•"/>
            </a:pPr>
            <a:r>
              <a:rPr lang="en-US" sz="1200">
                <a:solidFill>
                  <a:schemeClr val="tx1"/>
                </a:solidFill>
                <a:effectLst/>
                <a:latin typeface="Roboto Condensed Light"/>
                <a:ea typeface="Calibri" panose="020F0502020204030204" pitchFamily="34" charset="0"/>
                <a:cs typeface="Arial"/>
              </a:rPr>
              <a:t>Ability to de-duplicate similar events and triggers coming in from multiple solutions.*</a:t>
            </a:r>
          </a:p>
          <a:p>
            <a:pPr marL="265113" lvl="1" indent="-171450" algn="l">
              <a:buFont typeface="Arial" panose="020B0604020202020204" pitchFamily="34" charset="0"/>
              <a:buChar char="•"/>
            </a:pPr>
            <a:r>
              <a:rPr lang="en-US" sz="1200">
                <a:solidFill>
                  <a:schemeClr val="tx1"/>
                </a:solidFill>
                <a:effectLst/>
                <a:latin typeface="Roboto Condensed Light"/>
                <a:ea typeface="Calibri" panose="020F0502020204030204" pitchFamily="34" charset="0"/>
                <a:cs typeface="Arial"/>
              </a:rPr>
              <a:t>Pre</a:t>
            </a:r>
            <a:r>
              <a:rPr lang="en-US" sz="1200">
                <a:solidFill>
                  <a:schemeClr val="tx1"/>
                </a:solidFill>
                <a:latin typeface="Roboto Condensed Light"/>
                <a:ea typeface="Calibri" panose="020F0502020204030204" pitchFamily="34" charset="0"/>
                <a:cs typeface="Arial"/>
              </a:rPr>
              <a:t>built activities for common orchestrated events.*</a:t>
            </a:r>
          </a:p>
          <a:p>
            <a:pPr marL="265113" lvl="1" indent="-171450" algn="l">
              <a:buFont typeface="Arial" panose="020B0604020202020204" pitchFamily="34" charset="0"/>
              <a:buChar char="•"/>
            </a:pPr>
            <a:r>
              <a:rPr lang="en-US" sz="1200">
                <a:solidFill>
                  <a:schemeClr val="tx1"/>
                </a:solidFill>
                <a:effectLst/>
                <a:latin typeface="Roboto Condensed Light"/>
                <a:ea typeface="Calibri" panose="020F0502020204030204" pitchFamily="34" charset="0"/>
                <a:cs typeface="Arial"/>
              </a:rPr>
              <a:t>Prebuilt IT Operations solutions for specific industry requirements, providing the ability to track critical application services.*</a:t>
            </a:r>
          </a:p>
          <a:p>
            <a:pPr marL="265113" lvl="1" indent="-171450" algn="l">
              <a:buFont typeface="Arial" panose="020B0604020202020204" pitchFamily="34" charset="0"/>
              <a:buChar char="•"/>
            </a:pPr>
            <a:r>
              <a:rPr lang="en-US" sz="1200">
                <a:solidFill>
                  <a:schemeClr val="tx1"/>
                </a:solidFill>
                <a:latin typeface="Roboto Condensed Light"/>
                <a:ea typeface="Calibri" panose="020F0502020204030204" pitchFamily="34" charset="0"/>
                <a:cs typeface="Arial"/>
              </a:rPr>
              <a:t>Script debugger for any scripts written within the application.*</a:t>
            </a:r>
          </a:p>
        </p:txBody>
      </p:sp>
      <p:sp>
        <p:nvSpPr>
          <p:cNvPr id="38" name="TextBox 37">
            <a:extLst>
              <a:ext uri="{FF2B5EF4-FFF2-40B4-BE49-F238E27FC236}">
                <a16:creationId xmlns:a16="http://schemas.microsoft.com/office/drawing/2014/main" id="{54536F30-42E8-4635-B90B-57A23B7643A5}"/>
              </a:ext>
            </a:extLst>
          </p:cNvPr>
          <p:cNvSpPr txBox="1"/>
          <p:nvPr/>
        </p:nvSpPr>
        <p:spPr>
          <a:xfrm>
            <a:off x="10414849" y="6389721"/>
            <a:ext cx="1496808" cy="252123"/>
          </a:xfrm>
          <a:prstGeom prst="rect">
            <a:avLst/>
          </a:prstGeom>
          <a:solidFill>
            <a:schemeClr val="bg2"/>
          </a:solidFill>
        </p:spPr>
        <p:txBody>
          <a:bodyPr wrap="square" lIns="0" tIns="0" rIns="0" bIns="0" numCol="1" spcCol="360000" rtlCol="0">
            <a:noAutofit/>
          </a:bodyPr>
          <a:lstStyle/>
          <a:p>
            <a:pPr algn="l">
              <a:lnSpc>
                <a:spcPct val="110000"/>
              </a:lnSpc>
              <a:tabLst/>
            </a:pPr>
            <a:r>
              <a:rPr lang="en-US" sz="1400">
                <a:solidFill>
                  <a:schemeClr val="tx1">
                    <a:lumMod val="50000"/>
                  </a:schemeClr>
                </a:solidFill>
                <a:latin typeface="Roboto Condensed Light" panose="02000000000000000000" pitchFamily="2" charset="0"/>
                <a:ea typeface="Roboto Condensed Light" panose="02000000000000000000" pitchFamily="2" charset="0"/>
              </a:rPr>
              <a:t>* Advanced features</a:t>
            </a:r>
            <a:endParaRPr lang="en-CA" sz="1400" err="1">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0" name="Oval 29">
            <a:extLst>
              <a:ext uri="{FF2B5EF4-FFF2-40B4-BE49-F238E27FC236}">
                <a16:creationId xmlns:a16="http://schemas.microsoft.com/office/drawing/2014/main" id="{28927E39-59C8-4B86-8215-C13651BF3081}"/>
              </a:ext>
            </a:extLst>
          </p:cNvPr>
          <p:cNvSpPr/>
          <p:nvPr/>
        </p:nvSpPr>
        <p:spPr>
          <a:xfrm>
            <a:off x="960927" y="2168134"/>
            <a:ext cx="590473" cy="590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sp>
        <p:nvSpPr>
          <p:cNvPr id="37" name="Oval 36">
            <a:extLst>
              <a:ext uri="{FF2B5EF4-FFF2-40B4-BE49-F238E27FC236}">
                <a16:creationId xmlns:a16="http://schemas.microsoft.com/office/drawing/2014/main" id="{4C96F384-2F2D-43DD-A3D8-8EE86617E6C3}"/>
              </a:ext>
            </a:extLst>
          </p:cNvPr>
          <p:cNvSpPr/>
          <p:nvPr/>
        </p:nvSpPr>
        <p:spPr>
          <a:xfrm>
            <a:off x="6483952" y="2174392"/>
            <a:ext cx="590473" cy="590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rgbClr val="000000"/>
              </a:solidFill>
              <a:latin typeface="Arial" panose="020B0604020202020204" pitchFamily="34" charset="0"/>
            </a:endParaRPr>
          </a:p>
        </p:txBody>
      </p:sp>
      <p:sp>
        <p:nvSpPr>
          <p:cNvPr id="39" name="Freeform 735">
            <a:extLst>
              <a:ext uri="{FF2B5EF4-FFF2-40B4-BE49-F238E27FC236}">
                <a16:creationId xmlns:a16="http://schemas.microsoft.com/office/drawing/2014/main" id="{32014E89-4970-4698-8483-2DDCD8AC61A7}"/>
              </a:ext>
            </a:extLst>
          </p:cNvPr>
          <p:cNvSpPr>
            <a:spLocks noChangeArrowheads="1"/>
          </p:cNvSpPr>
          <p:nvPr/>
        </p:nvSpPr>
        <p:spPr bwMode="auto">
          <a:xfrm>
            <a:off x="1111275" y="2276436"/>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a:latin typeface="Arial" panose="020B0604020202020204" pitchFamily="34" charset="0"/>
            </a:endParaRPr>
          </a:p>
        </p:txBody>
      </p:sp>
      <p:sp>
        <p:nvSpPr>
          <p:cNvPr id="40" name="Freeform 735">
            <a:extLst>
              <a:ext uri="{FF2B5EF4-FFF2-40B4-BE49-F238E27FC236}">
                <a16:creationId xmlns:a16="http://schemas.microsoft.com/office/drawing/2014/main" id="{10A90223-51F9-4493-9E7D-F169CA16C6D4}"/>
              </a:ext>
            </a:extLst>
          </p:cNvPr>
          <p:cNvSpPr>
            <a:spLocks noChangeArrowheads="1"/>
          </p:cNvSpPr>
          <p:nvPr/>
        </p:nvSpPr>
        <p:spPr bwMode="auto">
          <a:xfrm>
            <a:off x="6643346" y="2308791"/>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a:solidFill>
                <a:srgbClr val="000000"/>
              </a:solidFill>
              <a:latin typeface="Arial" panose="020B0604020202020204" pitchFamily="34" charset="0"/>
            </a:endParaRPr>
          </a:p>
        </p:txBody>
      </p:sp>
    </p:spTree>
    <p:extLst>
      <p:ext uri="{BB962C8B-B14F-4D97-AF65-F5344CB8AC3E}">
        <p14:creationId xmlns:p14="http://schemas.microsoft.com/office/powerpoint/2010/main" val="2952888998"/>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75A35FB7-7838-4C9A-83DE-5DE986B79ACF}"/>
              </a:ext>
            </a:extLst>
          </p:cNvPr>
          <p:cNvSpPr/>
          <p:nvPr/>
        </p:nvSpPr>
        <p:spPr>
          <a:xfrm>
            <a:off x="6600827" y="2214092"/>
            <a:ext cx="4553998" cy="411538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Rounded Corners 23">
            <a:extLst>
              <a:ext uri="{FF2B5EF4-FFF2-40B4-BE49-F238E27FC236}">
                <a16:creationId xmlns:a16="http://schemas.microsoft.com/office/drawing/2014/main" id="{28C38D23-ECDC-47D3-8E84-CF6347CE5B75}"/>
              </a:ext>
            </a:extLst>
          </p:cNvPr>
          <p:cNvSpPr/>
          <p:nvPr/>
        </p:nvSpPr>
        <p:spPr>
          <a:xfrm>
            <a:off x="1068747" y="2205038"/>
            <a:ext cx="4554000" cy="4082563"/>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712"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840"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Chevron 21">
            <a:extLst>
              <a:ext uri="{FF2B5EF4-FFF2-40B4-BE49-F238E27FC236}">
                <a16:creationId xmlns:a16="http://schemas.microsoft.com/office/drawing/2014/main" id="{78BAEA5B-153C-AD4A-ADAD-46DC67630261}"/>
              </a:ext>
            </a:extLst>
          </p:cNvPr>
          <p:cNvSpPr/>
          <p:nvPr/>
        </p:nvSpPr>
        <p:spPr>
          <a:xfrm>
            <a:off x="1708176" y="1579331"/>
            <a:ext cx="3240000" cy="484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chemeClr val="tx1"/>
              </a:solidFill>
              <a:latin typeface="Arial" panose="020B060402020202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254283" y="1579331"/>
            <a:ext cx="3240000" cy="48403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chemeClr val="tx1"/>
              </a:solidFill>
              <a:latin typeface="Arial" panose="020B060402020202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97"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2"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411635"/>
            <a:ext cx="0" cy="379735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557822" y="2244029"/>
            <a:ext cx="4033353" cy="3846624"/>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9388" lvl="1" indent="-179388"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Walk-up management for queue registration, acces</a:t>
            </a:r>
            <a:r>
              <a:rPr lang="en-CA" sz="1200">
                <a:solidFill>
                  <a:schemeClr val="tx1"/>
                </a:solidFill>
                <a:latin typeface="Roboto Condensed Light"/>
                <a:ea typeface="Calibri" panose="020F0502020204030204" pitchFamily="34" charset="0"/>
                <a:cs typeface="Arial"/>
              </a:rPr>
              <a:t>s to </a:t>
            </a:r>
            <a:br>
              <a:rPr lang="en-CA" sz="1200">
                <a:solidFill>
                  <a:schemeClr val="tx1"/>
                </a:solidFill>
                <a:latin typeface="Roboto Condensed Light"/>
                <a:ea typeface="Calibri" panose="020F0502020204030204" pitchFamily="34" charset="0"/>
                <a:cs typeface="Arial"/>
              </a:rPr>
            </a:br>
            <a:r>
              <a:rPr lang="en-CA" sz="1200">
                <a:solidFill>
                  <a:schemeClr val="tx1"/>
                </a:solidFill>
                <a:latin typeface="Roboto Condensed Light"/>
                <a:ea typeface="Calibri" panose="020F0502020204030204" pitchFamily="34" charset="0"/>
                <a:cs typeface="Arial"/>
              </a:rPr>
              <a:t>user information, and ticket update/closure.</a:t>
            </a:r>
          </a:p>
          <a:p>
            <a:pPr marL="179388" lvl="1" indent="-179388" algn="l">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Field service management including task and work order management, equipment service, parts inventory, and scheduling. </a:t>
            </a:r>
            <a:endParaRPr lang="en-CA" sz="1200">
              <a:solidFill>
                <a:schemeClr val="tx1"/>
              </a:solidFill>
              <a:effectLst/>
              <a:latin typeface="Roboto Condensed Light"/>
              <a:ea typeface="Calibri" panose="020F0502020204030204" pitchFamily="34" charset="0"/>
              <a:cs typeface="Arial"/>
            </a:endParaRPr>
          </a:p>
          <a:p>
            <a:pPr marL="179388" lvl="1" indent="-179388"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Automated work order creation for planned maintenance based on a variety of parameters.</a:t>
            </a:r>
          </a:p>
          <a:p>
            <a:pPr marL="179388" lvl="1" indent="-179388"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Skills management, enabling </a:t>
            </a:r>
            <a:r>
              <a:rPr lang="en-CA" sz="1200">
                <a:solidFill>
                  <a:schemeClr val="tx1"/>
                </a:solidFill>
                <a:latin typeface="Roboto Condensed Light"/>
                <a:ea typeface="Calibri" panose="020F0502020204030204" pitchFamily="34" charset="0"/>
                <a:cs typeface="Arial"/>
              </a:rPr>
              <a:t>skills assignments to various groups, technicians, or users.</a:t>
            </a:r>
          </a:p>
          <a:p>
            <a:pPr marL="179388" lvl="1" indent="-179388" algn="l">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Prebuilt functionality for employee management such as onboarding, offboarding, and transferring employees with workflows that span multiple departments.</a:t>
            </a:r>
          </a:p>
          <a:p>
            <a:pPr marL="179388" lvl="1" indent="-179388" algn="l">
              <a:buFont typeface="Arial" panose="020B0604020202020204" pitchFamily="34" charset="0"/>
              <a:buChar char="•"/>
            </a:pPr>
            <a:r>
              <a:rPr lang="en-US" sz="1200">
                <a:solidFill>
                  <a:schemeClr val="tx1"/>
                </a:solidFill>
                <a:latin typeface="Roboto Condensed Light"/>
                <a:ea typeface="Calibri" panose="020F0502020204030204" pitchFamily="34" charset="0"/>
                <a:cs typeface="Arial"/>
              </a:rPr>
              <a:t>Visual task boards for managing work orders or projects.</a:t>
            </a:r>
          </a:p>
          <a:p>
            <a:pPr marL="179388" lvl="1" indent="-179388" algn="l">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Omnichannel intake capabilities to allow technicians to switch between communication methods without losing contact with </a:t>
            </a:r>
            <a:br>
              <a:rPr lang="en-CA" sz="1200">
                <a:solidFill>
                  <a:schemeClr val="tx1"/>
                </a:solidFill>
                <a:latin typeface="Roboto Condensed Light"/>
                <a:ea typeface="Calibri" panose="020F0502020204030204" pitchFamily="34" charset="0"/>
                <a:cs typeface="Arial"/>
              </a:rPr>
            </a:br>
            <a:r>
              <a:rPr lang="en-CA" sz="1200">
                <a:solidFill>
                  <a:schemeClr val="tx1"/>
                </a:solidFill>
                <a:latin typeface="Roboto Condensed Light"/>
                <a:ea typeface="Calibri" panose="020F0502020204030204" pitchFamily="34" charset="0"/>
                <a:cs typeface="Arial"/>
              </a:rPr>
              <a:t>the user (e.g. from chatbot to chat to voice).* </a:t>
            </a:r>
          </a:p>
        </p:txBody>
      </p:sp>
      <p:sp>
        <p:nvSpPr>
          <p:cNvPr id="58" name="TextBox 57">
            <a:extLst>
              <a:ext uri="{FF2B5EF4-FFF2-40B4-BE49-F238E27FC236}">
                <a16:creationId xmlns:a16="http://schemas.microsoft.com/office/drawing/2014/main" id="{4CBF6C0E-7DE5-FC41-8940-644E34B76DE8}"/>
              </a:ext>
            </a:extLst>
          </p:cNvPr>
          <p:cNvSpPr txBox="1"/>
          <p:nvPr/>
        </p:nvSpPr>
        <p:spPr>
          <a:xfrm>
            <a:off x="2605061" y="1625570"/>
            <a:ext cx="1446230" cy="346120"/>
          </a:xfrm>
          <a:prstGeom prst="rect">
            <a:avLst/>
          </a:prstGeom>
          <a:noFill/>
        </p:spPr>
        <p:txBody>
          <a:bodyPr wrap="none" rtlCol="0" anchor="ctr" anchorCtr="0">
            <a:spAutoFit/>
          </a:bodyPr>
          <a:lstStyle/>
          <a:p>
            <a:pPr algn="ctr">
              <a:lnSpc>
                <a:spcPct val="110000"/>
              </a:lnSpc>
            </a:pPr>
            <a:r>
              <a:rPr lang="en-US" sz="1600" b="1">
                <a:solidFill>
                  <a:schemeClr val="bg1"/>
                </a:solidFill>
                <a:latin typeface="Montserrat SemiBold" pitchFamily="2" charset="77"/>
                <a:ea typeface="League Spartan" charset="0"/>
                <a:cs typeface="Poppins" pitchFamily="2" charset="77"/>
              </a:rPr>
              <a:t>Technicians</a:t>
            </a:r>
          </a:p>
        </p:txBody>
      </p:sp>
      <p:sp>
        <p:nvSpPr>
          <p:cNvPr id="59" name="TextBox 58">
            <a:extLst>
              <a:ext uri="{FF2B5EF4-FFF2-40B4-BE49-F238E27FC236}">
                <a16:creationId xmlns:a16="http://schemas.microsoft.com/office/drawing/2014/main" id="{3725B544-4E10-B54E-822C-7EEA5EF1AADA}"/>
              </a:ext>
            </a:extLst>
          </p:cNvPr>
          <p:cNvSpPr txBox="1"/>
          <p:nvPr/>
        </p:nvSpPr>
        <p:spPr>
          <a:xfrm>
            <a:off x="7661594" y="1630570"/>
            <a:ext cx="2359941" cy="346120"/>
          </a:xfrm>
          <a:prstGeom prst="rect">
            <a:avLst/>
          </a:prstGeom>
          <a:noFill/>
        </p:spPr>
        <p:txBody>
          <a:bodyPr wrap="none" rtlCol="0" anchor="ctr" anchorCtr="0">
            <a:spAutoFit/>
          </a:bodyPr>
          <a:lstStyle/>
          <a:p>
            <a:pPr algn="ctr">
              <a:lnSpc>
                <a:spcPct val="110000"/>
              </a:lnSpc>
            </a:pPr>
            <a:r>
              <a:rPr lang="en-US" sz="1600" b="1">
                <a:solidFill>
                  <a:schemeClr val="bg1"/>
                </a:solidFill>
                <a:latin typeface="Montserrat SemiBold" pitchFamily="2" charset="77"/>
                <a:ea typeface="League Spartan" charset="0"/>
                <a:cs typeface="Poppins" pitchFamily="2" charset="77"/>
              </a:rPr>
              <a:t>Integrated Solutions</a:t>
            </a:r>
          </a:p>
        </p:txBody>
      </p:sp>
      <p:sp>
        <p:nvSpPr>
          <p:cNvPr id="25" name="Title 24">
            <a:extLst>
              <a:ext uri="{FF2B5EF4-FFF2-40B4-BE49-F238E27FC236}">
                <a16:creationId xmlns:a16="http://schemas.microsoft.com/office/drawing/2014/main" id="{D7C660F2-8772-0845-B803-2778C8B0D541}"/>
              </a:ext>
            </a:extLst>
          </p:cNvPr>
          <p:cNvSpPr>
            <a:spLocks noGrp="1"/>
          </p:cNvSpPr>
          <p:nvPr>
            <p:ph type="title"/>
          </p:nvPr>
        </p:nvSpPr>
        <p:spPr>
          <a:xfrm>
            <a:off x="368968" y="342217"/>
            <a:ext cx="10515600" cy="531668"/>
          </a:xfrm>
        </p:spPr>
        <p:txBody>
          <a:bodyPr>
            <a:normAutofit fontScale="90000"/>
          </a:bodyPr>
          <a:lstStyle/>
          <a:p>
            <a:r>
              <a:rPr lang="en-US"/>
              <a:t>Technician Usability Features</a:t>
            </a:r>
          </a:p>
        </p:txBody>
      </p:sp>
      <p:sp>
        <p:nvSpPr>
          <p:cNvPr id="28" name="Text Placeholder 27">
            <a:extLst>
              <a:ext uri="{FF2B5EF4-FFF2-40B4-BE49-F238E27FC236}">
                <a16:creationId xmlns:a16="http://schemas.microsoft.com/office/drawing/2014/main" id="{0BC5341E-47A3-C14D-A481-A560685CF451}"/>
              </a:ext>
            </a:extLst>
          </p:cNvPr>
          <p:cNvSpPr>
            <a:spLocks noGrp="1"/>
          </p:cNvSpPr>
          <p:nvPr>
            <p:ph type="body" sz="quarter" idx="10"/>
          </p:nvPr>
        </p:nvSpPr>
        <p:spPr>
          <a:xfrm>
            <a:off x="368968" y="869109"/>
            <a:ext cx="10879023" cy="580118"/>
          </a:xfrm>
        </p:spPr>
        <p:txBody>
          <a:bodyPr/>
          <a:lstStyle/>
          <a:p>
            <a:r>
              <a:rPr lang="en-US"/>
              <a:t>Determine which features will meet your needs, considering the size and structure of your organization, volume of requests, and level of service you are able to employ.</a:t>
            </a:r>
          </a:p>
        </p:txBody>
      </p:sp>
      <p:sp>
        <p:nvSpPr>
          <p:cNvPr id="61" name="Subtitle 2">
            <a:extLst>
              <a:ext uri="{FF2B5EF4-FFF2-40B4-BE49-F238E27FC236}">
                <a16:creationId xmlns:a16="http://schemas.microsoft.com/office/drawing/2014/main" id="{B70267C2-6752-4300-BEC8-EC557987F872}"/>
              </a:ext>
            </a:extLst>
          </p:cNvPr>
          <p:cNvSpPr txBox="1">
            <a:spLocks/>
          </p:cNvSpPr>
          <p:nvPr/>
        </p:nvSpPr>
        <p:spPr>
          <a:xfrm>
            <a:off x="7000527" y="2252048"/>
            <a:ext cx="3997761" cy="3754291"/>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65113" lvl="1" indent="-171450" algn="l">
              <a:buFont typeface="Arial" panose="020B0604020202020204" pitchFamily="34" charset="0"/>
              <a:buChar char="•"/>
            </a:pPr>
            <a:r>
              <a:rPr lang="en-US" sz="1200">
                <a:solidFill>
                  <a:schemeClr val="tx1"/>
                </a:solidFill>
                <a:latin typeface="Roboto Condensed Light"/>
                <a:ea typeface="Calibri" panose="020F0502020204030204" pitchFamily="34" charset="0"/>
                <a:cs typeface="Arial"/>
              </a:rPr>
              <a:t>Password reset solution with flexibility for authentication techniques.</a:t>
            </a:r>
          </a:p>
          <a:p>
            <a:pPr marL="265113" lvl="1" indent="-171450" algn="l">
              <a:buFont typeface="Arial" panose="020B0604020202020204" pitchFamily="34" charset="0"/>
              <a:buChar char="•"/>
            </a:pPr>
            <a:r>
              <a:rPr lang="en-US" sz="1200">
                <a:solidFill>
                  <a:schemeClr val="tx1"/>
                </a:solidFill>
                <a:latin typeface="Roboto Condensed Light"/>
                <a:ea typeface="Calibri" panose="020F0502020204030204" pitchFamily="34" charset="0"/>
                <a:cs typeface="Arial"/>
              </a:rPr>
              <a:t>Remote access for screen sharing and co-browsing.</a:t>
            </a:r>
          </a:p>
          <a:p>
            <a:pPr marL="265113" lvl="1" indent="-171450" algn="l">
              <a:buFont typeface="Arial" panose="020B0604020202020204" pitchFamily="34" charset="0"/>
              <a:buChar char="•"/>
            </a:pPr>
            <a:r>
              <a:rPr lang="en-US" sz="1200">
                <a:solidFill>
                  <a:schemeClr val="tx1"/>
                </a:solidFill>
                <a:latin typeface="Roboto Condensed Light"/>
                <a:ea typeface="Calibri" panose="020F0502020204030204" pitchFamily="34" charset="0"/>
                <a:cs typeface="Arial"/>
              </a:rPr>
              <a:t>Desktop migration tools.</a:t>
            </a:r>
          </a:p>
          <a:p>
            <a:pPr marL="265113" lvl="1" indent="-171450" algn="l">
              <a:buFont typeface="Arial" panose="020B0604020202020204" pitchFamily="34" charset="0"/>
              <a:buChar char="•"/>
            </a:pPr>
            <a:r>
              <a:rPr lang="en-US" sz="1200">
                <a:solidFill>
                  <a:schemeClr val="tx1"/>
                </a:solidFill>
                <a:latin typeface="Roboto Condensed Light"/>
                <a:ea typeface="Calibri" panose="020F0502020204030204" pitchFamily="34" charset="0"/>
                <a:cs typeface="Arial"/>
              </a:rPr>
              <a:t>Self-healing and self-securing technology for endpoints.</a:t>
            </a:r>
          </a:p>
          <a:p>
            <a:pPr marL="265113" lvl="1" indent="-171450" algn="l">
              <a:buFont typeface="Arial" panose="020B0604020202020204" pitchFamily="34" charset="0"/>
              <a:buChar char="•"/>
            </a:pPr>
            <a:r>
              <a:rPr lang="en-US" sz="1200">
                <a:solidFill>
                  <a:schemeClr val="tx1"/>
                </a:solidFill>
                <a:latin typeface="Roboto Condensed Light"/>
                <a:ea typeface="Calibri" panose="020F0502020204030204" pitchFamily="34" charset="0"/>
                <a:cs typeface="Arial"/>
              </a:rPr>
              <a:t>United endpoint management. </a:t>
            </a:r>
          </a:p>
          <a:p>
            <a:pPr marL="265113" lvl="1" indent="-171450" algn="l">
              <a:buFont typeface="Arial" panose="020B0604020202020204" pitchFamily="34" charset="0"/>
              <a:buChar char="•"/>
            </a:pPr>
            <a:r>
              <a:rPr lang="en-US" sz="1200">
                <a:solidFill>
                  <a:schemeClr val="tx1"/>
                </a:solidFill>
                <a:latin typeface="Roboto Condensed Light"/>
                <a:ea typeface="Calibri" panose="020F0502020204030204" pitchFamily="34" charset="0"/>
                <a:cs typeface="Arial"/>
              </a:rPr>
              <a:t>Project portfolio management to plan, organize, and manage projects and portfolios.</a:t>
            </a:r>
          </a:p>
          <a:p>
            <a:pPr marL="265113" lvl="1" indent="-171450" algn="l">
              <a:buFont typeface="Arial" panose="020B0604020202020204" pitchFamily="34" charset="0"/>
              <a:buChar char="•"/>
            </a:pPr>
            <a:r>
              <a:rPr lang="en-US" sz="1200">
                <a:solidFill>
                  <a:schemeClr val="tx1"/>
                </a:solidFill>
                <a:latin typeface="Roboto Condensed Light"/>
                <a:ea typeface="Calibri" panose="020F0502020204030204" pitchFamily="34" charset="0"/>
                <a:cs typeface="Arial"/>
              </a:rPr>
              <a:t>Machine learning and AI for performance analytics and automated categorization and routing of tickets.*</a:t>
            </a:r>
          </a:p>
          <a:p>
            <a:pPr marL="265113" lvl="1" indent="-171450" algn="l">
              <a:buFont typeface="Arial" panose="020B0604020202020204" pitchFamily="34" charset="0"/>
              <a:buChar char="•"/>
            </a:pPr>
            <a:endParaRPr lang="en-US" sz="1200">
              <a:solidFill>
                <a:schemeClr val="tx1"/>
              </a:solidFill>
              <a:latin typeface="Roboto Condensed Light"/>
              <a:ea typeface="Calibri" panose="020F0502020204030204" pitchFamily="34" charset="0"/>
              <a:cs typeface="Arial"/>
            </a:endParaRPr>
          </a:p>
          <a:p>
            <a:pPr marL="265113" lvl="1" indent="-171450" algn="l">
              <a:buFont typeface="Arial" panose="020B0604020202020204" pitchFamily="34" charset="0"/>
              <a:buChar char="•"/>
            </a:pPr>
            <a:endParaRPr lang="en-US" sz="1200">
              <a:solidFill>
                <a:schemeClr val="tx1"/>
              </a:solidFill>
              <a:latin typeface="Roboto Condensed Light"/>
              <a:ea typeface="Calibri" panose="020F0502020204030204" pitchFamily="34" charset="0"/>
              <a:cs typeface="Arial"/>
            </a:endParaRPr>
          </a:p>
          <a:p>
            <a:pPr marL="265113" lvl="1" indent="-171450" algn="l">
              <a:buFont typeface="Arial" panose="020B0604020202020204" pitchFamily="34" charset="0"/>
              <a:buChar char="•"/>
            </a:pPr>
            <a:endParaRPr lang="en-US" sz="1200">
              <a:solidFill>
                <a:schemeClr val="tx1"/>
              </a:solidFill>
              <a:latin typeface="Roboto Condensed Light"/>
              <a:ea typeface="Calibri" panose="020F0502020204030204" pitchFamily="34" charset="0"/>
              <a:cs typeface="Arial"/>
            </a:endParaRPr>
          </a:p>
          <a:p>
            <a:pPr marL="265113" lvl="1" indent="-171450" algn="l">
              <a:buFont typeface="Arial" panose="020B0604020202020204" pitchFamily="34" charset="0"/>
              <a:buChar char="•"/>
            </a:pPr>
            <a:endParaRPr lang="en-CA" sz="1200">
              <a:solidFill>
                <a:schemeClr val="tx1"/>
              </a:solidFill>
              <a:latin typeface="Roboto Condensed Light"/>
              <a:ea typeface="Calibri" panose="020F0502020204030204" pitchFamily="34" charset="0"/>
              <a:cs typeface="Arial"/>
            </a:endParaRPr>
          </a:p>
        </p:txBody>
      </p:sp>
      <p:pic>
        <p:nvPicPr>
          <p:cNvPr id="30" name="Picture 29">
            <a:extLst>
              <a:ext uri="{FF2B5EF4-FFF2-40B4-BE49-F238E27FC236}">
                <a16:creationId xmlns:a16="http://schemas.microsoft.com/office/drawing/2014/main" id="{00ABD7A4-868C-476E-9AE8-24817E4EA7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4" y="1511614"/>
            <a:ext cx="635000" cy="635000"/>
          </a:xfrm>
          <a:prstGeom prst="rect">
            <a:avLst/>
          </a:prstGeom>
        </p:spPr>
      </p:pic>
      <p:sp>
        <p:nvSpPr>
          <p:cNvPr id="31" name="TextBox 30">
            <a:extLst>
              <a:ext uri="{FF2B5EF4-FFF2-40B4-BE49-F238E27FC236}">
                <a16:creationId xmlns:a16="http://schemas.microsoft.com/office/drawing/2014/main" id="{F95F23DF-C7F7-476B-BF12-5F013640EC44}"/>
              </a:ext>
            </a:extLst>
          </p:cNvPr>
          <p:cNvSpPr txBox="1"/>
          <p:nvPr/>
        </p:nvSpPr>
        <p:spPr>
          <a:xfrm>
            <a:off x="5427147" y="6450642"/>
            <a:ext cx="1496808" cy="252123"/>
          </a:xfrm>
          <a:prstGeom prst="rect">
            <a:avLst/>
          </a:prstGeom>
        </p:spPr>
        <p:txBody>
          <a:bodyPr wrap="square" lIns="0" tIns="0" rIns="0" bIns="0" numCol="1" spcCol="360000" rtlCol="0">
            <a:noAutofit/>
          </a:bodyPr>
          <a:lstStyle/>
          <a:p>
            <a:pPr algn="l">
              <a:lnSpc>
                <a:spcPct val="110000"/>
              </a:lnSpc>
              <a:tabLst/>
            </a:pPr>
            <a:r>
              <a:rPr lang="en-US" sz="1400">
                <a:solidFill>
                  <a:schemeClr val="tx1">
                    <a:lumMod val="50000"/>
                  </a:schemeClr>
                </a:solidFill>
                <a:latin typeface="Roboto Condensed Light" panose="02000000000000000000" pitchFamily="2" charset="0"/>
                <a:ea typeface="Roboto Condensed Light" panose="02000000000000000000" pitchFamily="2" charset="0"/>
              </a:rPr>
              <a:t>* Advanced features</a:t>
            </a:r>
            <a:endParaRPr lang="en-CA" sz="1400" err="1">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3" name="Oval 32">
            <a:extLst>
              <a:ext uri="{FF2B5EF4-FFF2-40B4-BE49-F238E27FC236}">
                <a16:creationId xmlns:a16="http://schemas.microsoft.com/office/drawing/2014/main" id="{34AB1065-0A3D-43CC-BCDA-3398D6402376}"/>
              </a:ext>
            </a:extLst>
          </p:cNvPr>
          <p:cNvSpPr/>
          <p:nvPr/>
        </p:nvSpPr>
        <p:spPr>
          <a:xfrm>
            <a:off x="960927" y="2168134"/>
            <a:ext cx="590473" cy="590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sp>
        <p:nvSpPr>
          <p:cNvPr id="34" name="Oval 33">
            <a:extLst>
              <a:ext uri="{FF2B5EF4-FFF2-40B4-BE49-F238E27FC236}">
                <a16:creationId xmlns:a16="http://schemas.microsoft.com/office/drawing/2014/main" id="{783F54A2-4220-49A6-9264-E1524855E9BF}"/>
              </a:ext>
            </a:extLst>
          </p:cNvPr>
          <p:cNvSpPr/>
          <p:nvPr/>
        </p:nvSpPr>
        <p:spPr>
          <a:xfrm>
            <a:off x="6483952" y="2174392"/>
            <a:ext cx="590473" cy="590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rgbClr val="000000"/>
              </a:solidFill>
              <a:latin typeface="Arial" panose="020B0604020202020204" pitchFamily="34" charset="0"/>
            </a:endParaRPr>
          </a:p>
        </p:txBody>
      </p:sp>
      <p:sp>
        <p:nvSpPr>
          <p:cNvPr id="37" name="Freeform 735">
            <a:extLst>
              <a:ext uri="{FF2B5EF4-FFF2-40B4-BE49-F238E27FC236}">
                <a16:creationId xmlns:a16="http://schemas.microsoft.com/office/drawing/2014/main" id="{F71D88B3-6523-4581-A001-3C44E2E6B45E}"/>
              </a:ext>
            </a:extLst>
          </p:cNvPr>
          <p:cNvSpPr>
            <a:spLocks noChangeArrowheads="1"/>
          </p:cNvSpPr>
          <p:nvPr/>
        </p:nvSpPr>
        <p:spPr bwMode="auto">
          <a:xfrm>
            <a:off x="1111275" y="2276436"/>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a:latin typeface="Arial" panose="020B0604020202020204" pitchFamily="34" charset="0"/>
            </a:endParaRPr>
          </a:p>
        </p:txBody>
      </p:sp>
      <p:sp>
        <p:nvSpPr>
          <p:cNvPr id="38" name="Freeform 735">
            <a:extLst>
              <a:ext uri="{FF2B5EF4-FFF2-40B4-BE49-F238E27FC236}">
                <a16:creationId xmlns:a16="http://schemas.microsoft.com/office/drawing/2014/main" id="{1A6C288A-3ECF-4564-B8B1-831C3D95ACA6}"/>
              </a:ext>
            </a:extLst>
          </p:cNvPr>
          <p:cNvSpPr>
            <a:spLocks noChangeArrowheads="1"/>
          </p:cNvSpPr>
          <p:nvPr/>
        </p:nvSpPr>
        <p:spPr bwMode="auto">
          <a:xfrm>
            <a:off x="6643346" y="2308791"/>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a:solidFill>
                <a:srgbClr val="000000"/>
              </a:solidFill>
              <a:latin typeface="Arial" panose="020B0604020202020204" pitchFamily="34" charset="0"/>
            </a:endParaRPr>
          </a:p>
        </p:txBody>
      </p:sp>
    </p:spTree>
    <p:extLst>
      <p:ext uri="{BB962C8B-B14F-4D97-AF65-F5344CB8AC3E}">
        <p14:creationId xmlns:p14="http://schemas.microsoft.com/office/powerpoint/2010/main" val="1529656010"/>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75A35FB7-7838-4C9A-83DE-5DE986B79ACF}"/>
              </a:ext>
            </a:extLst>
          </p:cNvPr>
          <p:cNvSpPr/>
          <p:nvPr/>
        </p:nvSpPr>
        <p:spPr>
          <a:xfrm>
            <a:off x="6605916" y="2218054"/>
            <a:ext cx="4554000" cy="416520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Rounded Corners 23">
            <a:extLst>
              <a:ext uri="{FF2B5EF4-FFF2-40B4-BE49-F238E27FC236}">
                <a16:creationId xmlns:a16="http://schemas.microsoft.com/office/drawing/2014/main" id="{28C38D23-ECDC-47D3-8E84-CF6347CE5B75}"/>
              </a:ext>
            </a:extLst>
          </p:cNvPr>
          <p:cNvSpPr/>
          <p:nvPr/>
        </p:nvSpPr>
        <p:spPr>
          <a:xfrm>
            <a:off x="1070631" y="2218054"/>
            <a:ext cx="4554000" cy="406675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712"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840"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Chevron 21">
            <a:extLst>
              <a:ext uri="{FF2B5EF4-FFF2-40B4-BE49-F238E27FC236}">
                <a16:creationId xmlns:a16="http://schemas.microsoft.com/office/drawing/2014/main" id="{78BAEA5B-153C-AD4A-ADAD-46DC67630261}"/>
              </a:ext>
            </a:extLst>
          </p:cNvPr>
          <p:cNvSpPr/>
          <p:nvPr/>
        </p:nvSpPr>
        <p:spPr>
          <a:xfrm>
            <a:off x="1708180" y="1579331"/>
            <a:ext cx="3240000" cy="484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chemeClr val="tx1"/>
              </a:solidFill>
              <a:latin typeface="Arial" panose="020B060402020202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265058" y="1579331"/>
            <a:ext cx="3240000" cy="48403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chemeClr val="tx1"/>
              </a:solidFill>
              <a:latin typeface="Arial" panose="020B060402020202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97"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2"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411635"/>
            <a:ext cx="0" cy="3971628"/>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567774" y="2259645"/>
            <a:ext cx="4056855" cy="3883558"/>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9388" lvl="1" indent="-179388"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Track and manage hardware assets including lifecycle, asset </a:t>
            </a:r>
            <a:br>
              <a:rPr lang="en-CA" sz="1200">
                <a:solidFill>
                  <a:schemeClr val="tx1"/>
                </a:solidFill>
                <a:effectLst/>
                <a:latin typeface="Roboto Condensed Light"/>
                <a:ea typeface="Calibri" panose="020F0502020204030204" pitchFamily="34" charset="0"/>
                <a:cs typeface="Arial"/>
              </a:rPr>
            </a:br>
            <a:r>
              <a:rPr lang="en-CA" sz="1200">
                <a:solidFill>
                  <a:schemeClr val="tx1"/>
                </a:solidFill>
                <a:effectLst/>
                <a:latin typeface="Roboto Condensed Light"/>
                <a:ea typeface="Calibri" panose="020F0502020204030204" pitchFamily="34" charset="0"/>
                <a:cs typeface="Arial"/>
              </a:rPr>
              <a:t>tags, maintenance, status accounting, and depreciation.</a:t>
            </a:r>
          </a:p>
          <a:p>
            <a:pPr marL="179388" lvl="1" indent="-179388"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Stock management including loaner tracking. </a:t>
            </a:r>
          </a:p>
          <a:p>
            <a:pPr marL="179388" lvl="1" indent="-179388"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Record and manage contracts including </a:t>
            </a:r>
            <a:r>
              <a:rPr lang="en-CA" sz="1200">
                <a:solidFill>
                  <a:schemeClr val="tx1"/>
                </a:solidFill>
                <a:latin typeface="Roboto Condensed Light"/>
                <a:ea typeface="Calibri" panose="020F0502020204030204" pitchFamily="34" charset="0"/>
                <a:cs typeface="Arial"/>
              </a:rPr>
              <a:t>dates, purchases, and compliance.</a:t>
            </a:r>
          </a:p>
          <a:p>
            <a:pPr marL="179388" lvl="1" indent="-179388" algn="l">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Agent and agentless automated discovery with data normalization and ability to identify managed and unmanaged assets.</a:t>
            </a:r>
          </a:p>
          <a:p>
            <a:pPr marL="179388" lvl="1" indent="-179388"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Cloud license management capabilities including </a:t>
            </a:r>
            <a:r>
              <a:rPr lang="en-CA" sz="1200">
                <a:solidFill>
                  <a:schemeClr val="tx1"/>
                </a:solidFill>
                <a:latin typeface="Roboto Condensed Light"/>
                <a:ea typeface="Calibri" panose="020F0502020204030204" pitchFamily="34" charset="0"/>
                <a:cs typeface="Arial"/>
              </a:rPr>
              <a:t>discovery, analysis, and reporting.</a:t>
            </a:r>
          </a:p>
          <a:p>
            <a:pPr marL="179388" lvl="1" indent="-179388" algn="l">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Software harvesting functionality including usage reporting and automated notifications or software removal.</a:t>
            </a:r>
          </a:p>
          <a:p>
            <a:pPr marL="179388" lvl="1" indent="-179388"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Intelligence library to provide licensing rules for the software publishers deployed in your organization</a:t>
            </a:r>
            <a:r>
              <a:rPr lang="en-CA" sz="1200">
                <a:solidFill>
                  <a:schemeClr val="tx1"/>
                </a:solidFill>
                <a:latin typeface="Roboto Condensed Light"/>
                <a:ea typeface="Calibri" panose="020F0502020204030204" pitchFamily="34" charset="0"/>
                <a:cs typeface="Arial"/>
              </a:rPr>
              <a:t>.*</a:t>
            </a:r>
          </a:p>
          <a:p>
            <a:pPr marL="179388" lvl="1" indent="-179388" algn="l">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AI designed to scan ERP systems to record software or hardware* purchases completed outside of the centralized process.</a:t>
            </a:r>
          </a:p>
        </p:txBody>
      </p:sp>
      <p:sp>
        <p:nvSpPr>
          <p:cNvPr id="58" name="TextBox 57">
            <a:extLst>
              <a:ext uri="{FF2B5EF4-FFF2-40B4-BE49-F238E27FC236}">
                <a16:creationId xmlns:a16="http://schemas.microsoft.com/office/drawing/2014/main" id="{4CBF6C0E-7DE5-FC41-8940-644E34B76DE8}"/>
              </a:ext>
            </a:extLst>
          </p:cNvPr>
          <p:cNvSpPr txBox="1"/>
          <p:nvPr/>
        </p:nvSpPr>
        <p:spPr>
          <a:xfrm>
            <a:off x="2202711" y="1625570"/>
            <a:ext cx="2250937" cy="346120"/>
          </a:xfrm>
          <a:prstGeom prst="rect">
            <a:avLst/>
          </a:prstGeom>
          <a:noFill/>
        </p:spPr>
        <p:txBody>
          <a:bodyPr wrap="none" rtlCol="0" anchor="ctr" anchorCtr="0">
            <a:spAutoFit/>
          </a:bodyPr>
          <a:lstStyle/>
          <a:p>
            <a:pPr algn="ctr">
              <a:lnSpc>
                <a:spcPct val="110000"/>
              </a:lnSpc>
            </a:pPr>
            <a:r>
              <a:rPr lang="en-US" sz="1600" b="1">
                <a:solidFill>
                  <a:schemeClr val="bg1"/>
                </a:solidFill>
                <a:latin typeface="Montserrat SemiBold" pitchFamily="2" charset="77"/>
                <a:ea typeface="League Spartan" charset="0"/>
                <a:cs typeface="Poppins" pitchFamily="2" charset="77"/>
              </a:rPr>
              <a:t>Asset Management</a:t>
            </a:r>
          </a:p>
        </p:txBody>
      </p:sp>
      <p:sp>
        <p:nvSpPr>
          <p:cNvPr id="59" name="TextBox 58">
            <a:extLst>
              <a:ext uri="{FF2B5EF4-FFF2-40B4-BE49-F238E27FC236}">
                <a16:creationId xmlns:a16="http://schemas.microsoft.com/office/drawing/2014/main" id="{3725B544-4E10-B54E-822C-7EEA5EF1AADA}"/>
              </a:ext>
            </a:extLst>
          </p:cNvPr>
          <p:cNvSpPr txBox="1"/>
          <p:nvPr/>
        </p:nvSpPr>
        <p:spPr>
          <a:xfrm>
            <a:off x="8213264" y="1625570"/>
            <a:ext cx="1274709" cy="346120"/>
          </a:xfrm>
          <a:prstGeom prst="rect">
            <a:avLst/>
          </a:prstGeom>
          <a:noFill/>
        </p:spPr>
        <p:txBody>
          <a:bodyPr wrap="none" rtlCol="0" anchor="ctr" anchorCtr="0">
            <a:spAutoFit/>
          </a:bodyPr>
          <a:lstStyle/>
          <a:p>
            <a:pPr algn="ctr">
              <a:lnSpc>
                <a:spcPct val="110000"/>
              </a:lnSpc>
            </a:pPr>
            <a:r>
              <a:rPr lang="en-US" sz="1600" b="1">
                <a:solidFill>
                  <a:schemeClr val="bg1"/>
                </a:solidFill>
                <a:latin typeface="Montserrat SemiBold" pitchFamily="2" charset="77"/>
                <a:ea typeface="League Spartan" charset="0"/>
                <a:cs typeface="Poppins" pitchFamily="2" charset="77"/>
              </a:rPr>
              <a:t>IT Finance</a:t>
            </a:r>
          </a:p>
        </p:txBody>
      </p:sp>
      <p:sp>
        <p:nvSpPr>
          <p:cNvPr id="25" name="Title 24">
            <a:extLst>
              <a:ext uri="{FF2B5EF4-FFF2-40B4-BE49-F238E27FC236}">
                <a16:creationId xmlns:a16="http://schemas.microsoft.com/office/drawing/2014/main" id="{D7C660F2-8772-0845-B803-2778C8B0D541}"/>
              </a:ext>
            </a:extLst>
          </p:cNvPr>
          <p:cNvSpPr>
            <a:spLocks noGrp="1"/>
          </p:cNvSpPr>
          <p:nvPr>
            <p:ph type="title"/>
          </p:nvPr>
        </p:nvSpPr>
        <p:spPr>
          <a:xfrm>
            <a:off x="368968" y="342217"/>
            <a:ext cx="10515600" cy="531668"/>
          </a:xfrm>
        </p:spPr>
        <p:txBody>
          <a:bodyPr>
            <a:normAutofit fontScale="90000"/>
          </a:bodyPr>
          <a:lstStyle/>
          <a:p>
            <a:r>
              <a:rPr lang="en-US"/>
              <a:t>Asset Management &amp; IT Finance Features</a:t>
            </a:r>
          </a:p>
        </p:txBody>
      </p:sp>
      <p:sp>
        <p:nvSpPr>
          <p:cNvPr id="28" name="Text Placeholder 27">
            <a:extLst>
              <a:ext uri="{FF2B5EF4-FFF2-40B4-BE49-F238E27FC236}">
                <a16:creationId xmlns:a16="http://schemas.microsoft.com/office/drawing/2014/main" id="{0BC5341E-47A3-C14D-A481-A560685CF451}"/>
              </a:ext>
            </a:extLst>
          </p:cNvPr>
          <p:cNvSpPr>
            <a:spLocks noGrp="1"/>
          </p:cNvSpPr>
          <p:nvPr>
            <p:ph type="body" sz="quarter" idx="10"/>
          </p:nvPr>
        </p:nvSpPr>
        <p:spPr>
          <a:xfrm>
            <a:off x="368968" y="869109"/>
            <a:ext cx="10879023" cy="580118"/>
          </a:xfrm>
        </p:spPr>
        <p:txBody>
          <a:bodyPr/>
          <a:lstStyle/>
          <a:p>
            <a:r>
              <a:rPr lang="en-US"/>
              <a:t>Determine which features will meet your needs, considering the size and structure of your organization, volume of requests, and level of service you are able to employ.</a:t>
            </a:r>
          </a:p>
        </p:txBody>
      </p:sp>
      <p:sp>
        <p:nvSpPr>
          <p:cNvPr id="61" name="Subtitle 2">
            <a:extLst>
              <a:ext uri="{FF2B5EF4-FFF2-40B4-BE49-F238E27FC236}">
                <a16:creationId xmlns:a16="http://schemas.microsoft.com/office/drawing/2014/main" id="{B70267C2-6752-4300-BEC8-EC557987F872}"/>
              </a:ext>
            </a:extLst>
          </p:cNvPr>
          <p:cNvSpPr txBox="1">
            <a:spLocks/>
          </p:cNvSpPr>
          <p:nvPr/>
        </p:nvSpPr>
        <p:spPr>
          <a:xfrm>
            <a:off x="7004219" y="2259645"/>
            <a:ext cx="4155698" cy="4123623"/>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65113" lvl="1" indent="-171450" algn="l">
              <a:buFont typeface="Arial" panose="020B0604020202020204" pitchFamily="34" charset="0"/>
              <a:buChar char="•"/>
            </a:pPr>
            <a:r>
              <a:rPr lang="en-CA" sz="1200">
                <a:solidFill>
                  <a:schemeClr val="tx1"/>
                </a:solidFill>
                <a:effectLst/>
                <a:latin typeface="Roboto Condensed Light"/>
                <a:ea typeface="Calibri" panose="020F0502020204030204" pitchFamily="34" charset="0"/>
                <a:cs typeface="Arial"/>
              </a:rPr>
              <a:t>Cost management providing the ability to track recurring and </a:t>
            </a:r>
            <a:br>
              <a:rPr lang="en-CA" sz="1200">
                <a:solidFill>
                  <a:schemeClr val="tx1"/>
                </a:solidFill>
                <a:effectLst/>
                <a:latin typeface="Roboto Condensed Light"/>
                <a:ea typeface="Calibri" panose="020F0502020204030204" pitchFamily="34" charset="0"/>
                <a:cs typeface="Arial"/>
              </a:rPr>
            </a:br>
            <a:r>
              <a:rPr lang="en-CA" sz="1200">
                <a:solidFill>
                  <a:schemeClr val="tx1"/>
                </a:solidFill>
                <a:effectLst/>
                <a:latin typeface="Roboto Condensed Light"/>
                <a:ea typeface="Calibri" panose="020F0502020204030204" pitchFamily="34" charset="0"/>
                <a:cs typeface="Arial"/>
              </a:rPr>
              <a:t>one-time purchases and services.</a:t>
            </a:r>
          </a:p>
          <a:p>
            <a:pPr marL="265113" lvl="1" indent="-171450" algn="l">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Ability to report on operational costs and innovation investments.</a:t>
            </a:r>
            <a:endParaRPr lang="en-CA" sz="1200">
              <a:solidFill>
                <a:schemeClr val="tx1"/>
              </a:solidFill>
              <a:effectLst/>
              <a:latin typeface="Roboto Condensed Light"/>
              <a:ea typeface="Calibri" panose="020F0502020204030204" pitchFamily="34" charset="0"/>
              <a:cs typeface="Arial"/>
            </a:endParaRPr>
          </a:p>
          <a:p>
            <a:pPr marL="265113" lvl="1" indent="-171450" algn="l">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Automation for posting journal entries and managing time-sensitive automated close tasks and procedures.</a:t>
            </a:r>
          </a:p>
          <a:p>
            <a:pPr marL="265113" lvl="1" indent="-171450" algn="l">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Increase visibility of costs through charge-backs and show-backs with automated reporting and invoicing.</a:t>
            </a:r>
          </a:p>
          <a:p>
            <a:pPr marL="265113" lvl="1" indent="-171450" algn="l">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Financial modeling to predict impacted costs for proposed changes. </a:t>
            </a:r>
          </a:p>
          <a:p>
            <a:pPr marL="265113" lvl="1" indent="-171450" algn="l">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Purchase management will contribute to accuracy of IT finance but could also integrate to ERP system to provide appropriate financial data.</a:t>
            </a:r>
          </a:p>
          <a:p>
            <a:pPr marL="265113" lvl="1" indent="-171450" algn="l">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Budget and forecast planning with ability to compare actuals to budget.</a:t>
            </a:r>
          </a:p>
          <a:p>
            <a:pPr marL="265113" lvl="1" indent="-171450" algn="l">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Demand management to consolidate IT requests and reporting </a:t>
            </a:r>
            <a:br>
              <a:rPr lang="en-CA" sz="1200">
                <a:solidFill>
                  <a:schemeClr val="tx1"/>
                </a:solidFill>
                <a:latin typeface="Roboto Condensed Light"/>
                <a:ea typeface="Calibri" panose="020F0502020204030204" pitchFamily="34" charset="0"/>
                <a:cs typeface="Arial"/>
              </a:rPr>
            </a:br>
            <a:r>
              <a:rPr lang="en-CA" sz="1200">
                <a:solidFill>
                  <a:schemeClr val="tx1"/>
                </a:solidFill>
                <a:latin typeface="Roboto Condensed Light"/>
                <a:ea typeface="Calibri" panose="020F0502020204030204" pitchFamily="34" charset="0"/>
                <a:cs typeface="Arial"/>
              </a:rPr>
              <a:t>for prioritizing investment decisions.</a:t>
            </a:r>
          </a:p>
        </p:txBody>
      </p:sp>
      <p:pic>
        <p:nvPicPr>
          <p:cNvPr id="30" name="Picture 29">
            <a:extLst>
              <a:ext uri="{FF2B5EF4-FFF2-40B4-BE49-F238E27FC236}">
                <a16:creationId xmlns:a16="http://schemas.microsoft.com/office/drawing/2014/main" id="{00ABD7A4-868C-476E-9AE8-24817E4EA7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4" y="1511614"/>
            <a:ext cx="635000" cy="635000"/>
          </a:xfrm>
          <a:prstGeom prst="rect">
            <a:avLst/>
          </a:prstGeom>
        </p:spPr>
      </p:pic>
      <p:grpSp>
        <p:nvGrpSpPr>
          <p:cNvPr id="31" name="Group 30">
            <a:extLst>
              <a:ext uri="{FF2B5EF4-FFF2-40B4-BE49-F238E27FC236}">
                <a16:creationId xmlns:a16="http://schemas.microsoft.com/office/drawing/2014/main" id="{6E38CAE4-4A0A-4215-9B86-4F1ACAA2BCC7}"/>
              </a:ext>
            </a:extLst>
          </p:cNvPr>
          <p:cNvGrpSpPr/>
          <p:nvPr/>
        </p:nvGrpSpPr>
        <p:grpSpPr>
          <a:xfrm>
            <a:off x="1385153" y="6159852"/>
            <a:ext cx="5525216" cy="424347"/>
            <a:chOff x="469425" y="5846308"/>
            <a:chExt cx="2296704" cy="337078"/>
          </a:xfrm>
        </p:grpSpPr>
        <p:sp>
          <p:nvSpPr>
            <p:cNvPr id="33" name="Rectangle 32">
              <a:extLst>
                <a:ext uri="{FF2B5EF4-FFF2-40B4-BE49-F238E27FC236}">
                  <a16:creationId xmlns:a16="http://schemas.microsoft.com/office/drawing/2014/main" id="{04A5945A-85D1-451A-AA2D-417C15F794C8}"/>
                </a:ext>
              </a:extLst>
            </p:cNvPr>
            <p:cNvSpPr/>
            <p:nvPr/>
          </p:nvSpPr>
          <p:spPr>
            <a:xfrm>
              <a:off x="673092" y="5846876"/>
              <a:ext cx="2093037" cy="336510"/>
            </a:xfrm>
            <a:prstGeom prst="rect">
              <a:avLst/>
            </a:prstGeom>
            <a:solidFill>
              <a:srgbClr val="299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800"/>
                </a:spcBef>
              </a:pPr>
              <a:r>
                <a:rPr lang="en-US" sz="1400" b="0" i="0" u="none" strike="noStrike">
                  <a:solidFill>
                    <a:schemeClr val="bg1"/>
                  </a:solidFill>
                  <a:effectLst/>
                  <a:latin typeface="Roboto Condensed Light" panose="02000000000000000000" pitchFamily="2" charset="0"/>
                  <a:ea typeface="Roboto Condensed Light" panose="02000000000000000000" pitchFamily="2" charset="0"/>
                </a:rPr>
                <a:t>Additional details can be found in </a:t>
              </a:r>
              <a:r>
                <a:rPr lang="en-US" sz="1400" b="0" i="1" u="none" strike="noStrike">
                  <a:solidFill>
                    <a:schemeClr val="bg1"/>
                  </a:solidFill>
                  <a:effectLst/>
                  <a:latin typeface="Roboto Condensed Light" panose="02000000000000000000" pitchFamily="2" charset="0"/>
                  <a:ea typeface="Roboto Condensed Light" panose="02000000000000000000" pitchFamily="2" charset="0"/>
                  <a:hlinkClick r:id="rId3">
                    <a:extLst>
                      <a:ext uri="{A12FA001-AC4F-418D-AE19-62706E023703}">
                        <ahyp:hlinkClr xmlns:ahyp="http://schemas.microsoft.com/office/drawing/2018/hyperlinkcolor" val="tx"/>
                      </a:ext>
                    </a:extLst>
                  </a:hlinkClick>
                </a:rPr>
                <a:t>IT Asset Management Market Overview</a:t>
              </a:r>
              <a:r>
                <a:rPr lang="en-US" sz="1400" b="0" i="1" u="none" strike="noStrike">
                  <a:solidFill>
                    <a:schemeClr val="bg1"/>
                  </a:solidFill>
                  <a:effectLst/>
                  <a:latin typeface="Roboto Condensed Light" panose="02000000000000000000" pitchFamily="2" charset="0"/>
                  <a:ea typeface="Roboto Condensed Light" panose="02000000000000000000" pitchFamily="2" charset="0"/>
                </a:rPr>
                <a:t>.</a:t>
              </a:r>
              <a:endParaRPr lang="en-CA" sz="1400" i="1">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3FA7DFC0-8459-4403-8314-EC6B2C817641}"/>
                </a:ext>
              </a:extLst>
            </p:cNvPr>
            <p:cNvSpPr>
              <a:spLocks noChangeAspect="1"/>
            </p:cNvSpPr>
            <p:nvPr/>
          </p:nvSpPr>
          <p:spPr>
            <a:xfrm>
              <a:off x="469425" y="5846308"/>
              <a:ext cx="203667" cy="33651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37"/>
              <a:endParaRPr lang="en-US" sz="1600">
                <a:solidFill>
                  <a:srgbClr val="FFFFFF"/>
                </a:solidFill>
                <a:latin typeface="Exo" panose="02000503000000000000" pitchFamily="2" charset="77"/>
              </a:endParaRPr>
            </a:p>
          </p:txBody>
        </p:sp>
        <p:pic>
          <p:nvPicPr>
            <p:cNvPr id="37" name="Picture 36">
              <a:extLst>
                <a:ext uri="{FF2B5EF4-FFF2-40B4-BE49-F238E27FC236}">
                  <a16:creationId xmlns:a16="http://schemas.microsoft.com/office/drawing/2014/main" id="{81FD7041-E0EE-427B-9BA2-07E3D44903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24392" y="5920274"/>
              <a:ext cx="308823" cy="188576"/>
            </a:xfrm>
            <a:prstGeom prst="rect">
              <a:avLst/>
            </a:prstGeom>
          </p:spPr>
        </p:pic>
      </p:grpSp>
      <p:sp>
        <p:nvSpPr>
          <p:cNvPr id="45" name="TextBox 44">
            <a:extLst>
              <a:ext uri="{FF2B5EF4-FFF2-40B4-BE49-F238E27FC236}">
                <a16:creationId xmlns:a16="http://schemas.microsoft.com/office/drawing/2014/main" id="{8EC35663-CA31-4689-AE65-E118908870F5}"/>
              </a:ext>
            </a:extLst>
          </p:cNvPr>
          <p:cNvSpPr txBox="1"/>
          <p:nvPr/>
        </p:nvSpPr>
        <p:spPr>
          <a:xfrm>
            <a:off x="10266148" y="6389721"/>
            <a:ext cx="1736904" cy="252123"/>
          </a:xfrm>
          <a:prstGeom prst="rect">
            <a:avLst/>
          </a:prstGeom>
          <a:solidFill>
            <a:schemeClr val="bg2"/>
          </a:solidFill>
        </p:spPr>
        <p:txBody>
          <a:bodyPr wrap="square" lIns="0" tIns="0" rIns="0" bIns="0" numCol="1" spcCol="360000" rtlCol="0">
            <a:noAutofit/>
          </a:bodyPr>
          <a:lstStyle/>
          <a:p>
            <a:pPr algn="l">
              <a:lnSpc>
                <a:spcPct val="110000"/>
              </a:lnSpc>
              <a:tabLst/>
            </a:pPr>
            <a:r>
              <a:rPr lang="en-US" sz="1400">
                <a:solidFill>
                  <a:schemeClr val="tx1">
                    <a:lumMod val="50000"/>
                  </a:schemeClr>
                </a:solidFill>
                <a:latin typeface="Roboto Condensed Light" panose="02000000000000000000" pitchFamily="2" charset="0"/>
                <a:ea typeface="Roboto Condensed Light" panose="02000000000000000000" pitchFamily="2" charset="0"/>
              </a:rPr>
              <a:t>* Advanced features</a:t>
            </a:r>
            <a:endParaRPr lang="en-CA" sz="1400" err="1">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8" name="Oval 37">
            <a:extLst>
              <a:ext uri="{FF2B5EF4-FFF2-40B4-BE49-F238E27FC236}">
                <a16:creationId xmlns:a16="http://schemas.microsoft.com/office/drawing/2014/main" id="{59CA3A15-EC86-4178-9972-4EBE66174084}"/>
              </a:ext>
            </a:extLst>
          </p:cNvPr>
          <p:cNvSpPr/>
          <p:nvPr/>
        </p:nvSpPr>
        <p:spPr>
          <a:xfrm>
            <a:off x="960927" y="2168134"/>
            <a:ext cx="590473" cy="590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sp>
        <p:nvSpPr>
          <p:cNvPr id="39" name="Oval 38">
            <a:extLst>
              <a:ext uri="{FF2B5EF4-FFF2-40B4-BE49-F238E27FC236}">
                <a16:creationId xmlns:a16="http://schemas.microsoft.com/office/drawing/2014/main" id="{3FF636F2-958A-466A-ADE0-311CE7CA68F4}"/>
              </a:ext>
            </a:extLst>
          </p:cNvPr>
          <p:cNvSpPr/>
          <p:nvPr/>
        </p:nvSpPr>
        <p:spPr>
          <a:xfrm>
            <a:off x="6483952" y="2174392"/>
            <a:ext cx="590473" cy="590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rgbClr val="000000"/>
              </a:solidFill>
              <a:latin typeface="Arial" panose="020B0604020202020204" pitchFamily="34" charset="0"/>
            </a:endParaRPr>
          </a:p>
        </p:txBody>
      </p:sp>
      <p:sp>
        <p:nvSpPr>
          <p:cNvPr id="40" name="Freeform 735">
            <a:extLst>
              <a:ext uri="{FF2B5EF4-FFF2-40B4-BE49-F238E27FC236}">
                <a16:creationId xmlns:a16="http://schemas.microsoft.com/office/drawing/2014/main" id="{DADF25B0-BE47-4816-8801-000C50E95E8D}"/>
              </a:ext>
            </a:extLst>
          </p:cNvPr>
          <p:cNvSpPr>
            <a:spLocks noChangeArrowheads="1"/>
          </p:cNvSpPr>
          <p:nvPr/>
        </p:nvSpPr>
        <p:spPr bwMode="auto">
          <a:xfrm>
            <a:off x="1111275" y="2276436"/>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a:latin typeface="Arial" panose="020B0604020202020204" pitchFamily="34" charset="0"/>
            </a:endParaRPr>
          </a:p>
        </p:txBody>
      </p:sp>
      <p:sp>
        <p:nvSpPr>
          <p:cNvPr id="42" name="Freeform 735">
            <a:extLst>
              <a:ext uri="{FF2B5EF4-FFF2-40B4-BE49-F238E27FC236}">
                <a16:creationId xmlns:a16="http://schemas.microsoft.com/office/drawing/2014/main" id="{B68D8EA6-CFD9-477D-845B-5236E1FB33C4}"/>
              </a:ext>
            </a:extLst>
          </p:cNvPr>
          <p:cNvSpPr>
            <a:spLocks noChangeArrowheads="1"/>
          </p:cNvSpPr>
          <p:nvPr/>
        </p:nvSpPr>
        <p:spPr bwMode="auto">
          <a:xfrm>
            <a:off x="6643346" y="2308791"/>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a:solidFill>
                <a:srgbClr val="000000"/>
              </a:solidFill>
              <a:latin typeface="Arial" panose="020B0604020202020204" pitchFamily="34" charset="0"/>
            </a:endParaRPr>
          </a:p>
        </p:txBody>
      </p:sp>
    </p:spTree>
    <p:extLst>
      <p:ext uri="{BB962C8B-B14F-4D97-AF65-F5344CB8AC3E}">
        <p14:creationId xmlns:p14="http://schemas.microsoft.com/office/powerpoint/2010/main" val="907348618"/>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75A35FB7-7838-4C9A-83DE-5DE986B79ACF}"/>
              </a:ext>
            </a:extLst>
          </p:cNvPr>
          <p:cNvSpPr/>
          <p:nvPr/>
        </p:nvSpPr>
        <p:spPr>
          <a:xfrm>
            <a:off x="6608849" y="2214997"/>
            <a:ext cx="4554000" cy="419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a:p>
        </p:txBody>
      </p:sp>
      <p:sp>
        <p:nvSpPr>
          <p:cNvPr id="24" name="Rectangle: Rounded Corners 23">
            <a:extLst>
              <a:ext uri="{FF2B5EF4-FFF2-40B4-BE49-F238E27FC236}">
                <a16:creationId xmlns:a16="http://schemas.microsoft.com/office/drawing/2014/main" id="{28C38D23-ECDC-47D3-8E84-CF6347CE5B75}"/>
              </a:ext>
            </a:extLst>
          </p:cNvPr>
          <p:cNvSpPr/>
          <p:nvPr/>
        </p:nvSpPr>
        <p:spPr>
          <a:xfrm>
            <a:off x="1065973" y="2218055"/>
            <a:ext cx="4554000" cy="419094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712"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840"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Chevron 21">
            <a:extLst>
              <a:ext uri="{FF2B5EF4-FFF2-40B4-BE49-F238E27FC236}">
                <a16:creationId xmlns:a16="http://schemas.microsoft.com/office/drawing/2014/main" id="{78BAEA5B-153C-AD4A-ADAD-46DC67630261}"/>
              </a:ext>
            </a:extLst>
          </p:cNvPr>
          <p:cNvSpPr/>
          <p:nvPr/>
        </p:nvSpPr>
        <p:spPr>
          <a:xfrm>
            <a:off x="1708176" y="1579331"/>
            <a:ext cx="3240000" cy="484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chemeClr val="tx1"/>
              </a:solidFill>
              <a:latin typeface="Arial" panose="020B060402020202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265055" y="1579331"/>
            <a:ext cx="3240000" cy="48403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chemeClr val="tx1"/>
              </a:solidFill>
              <a:latin typeface="Arial" panose="020B060402020202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97"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2"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411635"/>
            <a:ext cx="0" cy="379735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391884" y="2247181"/>
            <a:ext cx="4043843" cy="4086690"/>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57188" lvl="1" indent="-177800" algn="l">
              <a:spcBef>
                <a:spcPts val="200"/>
              </a:spcBef>
              <a:buFont typeface="Arial" panose="020B0604020202020204" pitchFamily="34" charset="0"/>
              <a:buChar char="•"/>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Technician knowledgebase with tools to help manage the knowledge process, such as expiry dates and workflows.</a:t>
            </a:r>
            <a:endParaRPr lang="en-CA"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57188" lvl="1" indent="-177800" algn="l">
              <a:spcBef>
                <a:spcPts val="200"/>
              </a:spcBef>
              <a:buFont typeface="Arial" panose="020B0604020202020204" pitchFamily="34" charset="0"/>
              <a:buChar char="•"/>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Reporting for use and effectiveness as well as to identify and manage aging articles.</a:t>
            </a:r>
            <a:endParaRPr lang="en-CA"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57188" lvl="1" indent="-177800" algn="l">
              <a:spcBef>
                <a:spcPts val="200"/>
              </a:spcBef>
              <a:buFont typeface="Arial" panose="020B0604020202020204" pitchFamily="34" charset="0"/>
              <a:buChar char="•"/>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Ability to define audience with role-based access to keep user articles in with technician articles, providing one place to manage information.</a:t>
            </a:r>
          </a:p>
          <a:p>
            <a:pPr marL="357188" lvl="1" indent="-177800" algn="l">
              <a:spcBef>
                <a:spcPts val="200"/>
              </a:spcBef>
              <a:buFont typeface="Arial" panose="020B0604020202020204" pitchFamily="34" charset="0"/>
              <a:buChar char="•"/>
            </a:pPr>
            <a:r>
              <a:rPr lang="en-CA"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Role-based access to virtually separate user from technician articles.</a:t>
            </a:r>
          </a:p>
          <a:p>
            <a:pPr marL="357188" lvl="1" indent="-177800" algn="l">
              <a:spcBef>
                <a:spcPts val="200"/>
              </a:spcBef>
              <a:buFont typeface="Arial" panose="020B0604020202020204" pitchFamily="34" charset="0"/>
              <a:buChar char="•"/>
            </a:pPr>
            <a:r>
              <a:rPr lang="en-CA"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Capable of supporting multiple types of media, including rich text fields, screen captures, and video.</a:t>
            </a:r>
          </a:p>
          <a:p>
            <a:pPr marL="357188" lvl="1" indent="-177800" algn="l">
              <a:spcBef>
                <a:spcPts val="200"/>
              </a:spcBef>
              <a:buFont typeface="Arial" panose="020B0604020202020204" pitchFamily="34" charset="0"/>
              <a:buChar char="•"/>
            </a:pPr>
            <a:r>
              <a:rPr lang="en-CA" sz="1200">
                <a:solidFill>
                  <a:schemeClr val="tx1"/>
                </a:solidFill>
                <a:effectLst/>
                <a:latin typeface="Roboto Condensed Light" panose="02000000000000000000" pitchFamily="2" charset="0"/>
                <a:ea typeface="Roboto Condensed Light" panose="02000000000000000000" pitchFamily="2" charset="0"/>
                <a:cs typeface="Arial" panose="020B0604020202020204" pitchFamily="34" charset="0"/>
              </a:rPr>
              <a:t>Intelligent issue matching to speed the search for resolutions as tickets come in and/or are created.*</a:t>
            </a:r>
          </a:p>
          <a:p>
            <a:pPr marL="357188" lvl="1" indent="-177800" algn="l">
              <a:spcBef>
                <a:spcPts val="200"/>
              </a:spcBef>
              <a:buFont typeface="Arial" panose="020B0604020202020204" pitchFamily="34" charset="0"/>
              <a:buChar char="•"/>
            </a:pPr>
            <a:r>
              <a:rPr lang="en-CA" sz="1200">
                <a:solidFill>
                  <a:schemeClr val="tx1"/>
                </a:solidFill>
                <a:effectLst/>
                <a:latin typeface="Roboto Condensed Light" panose="02000000000000000000" pitchFamily="2" charset="0"/>
                <a:ea typeface="Roboto Condensed Light" panose="02000000000000000000" pitchFamily="2" charset="0"/>
                <a:cs typeface="Arial" panose="020B0604020202020204" pitchFamily="34" charset="0"/>
              </a:rPr>
              <a:t>Federated knowledgebase enabling import/connection to multiple technical data sources including knowledge databases.</a:t>
            </a:r>
            <a:r>
              <a:rPr lang="en-CA" sz="120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a:t>
            </a:r>
            <a:endParaRPr lang="en-CA" sz="1200">
              <a:solidFill>
                <a:schemeClr val="tx1"/>
              </a:solidFill>
              <a:effectLst/>
              <a:latin typeface="Roboto Condensed Light" panose="02000000000000000000" pitchFamily="2" charset="0"/>
              <a:ea typeface="Roboto Condensed Light" panose="02000000000000000000" pitchFamily="2" charset="0"/>
              <a:cs typeface="Arial" panose="020B0604020202020204" pitchFamily="34" charset="0"/>
            </a:endParaRPr>
          </a:p>
        </p:txBody>
      </p:sp>
      <p:sp>
        <p:nvSpPr>
          <p:cNvPr id="58" name="TextBox 57">
            <a:extLst>
              <a:ext uri="{FF2B5EF4-FFF2-40B4-BE49-F238E27FC236}">
                <a16:creationId xmlns:a16="http://schemas.microsoft.com/office/drawing/2014/main" id="{4CBF6C0E-7DE5-FC41-8940-644E34B76DE8}"/>
              </a:ext>
            </a:extLst>
          </p:cNvPr>
          <p:cNvSpPr txBox="1"/>
          <p:nvPr/>
        </p:nvSpPr>
        <p:spPr>
          <a:xfrm>
            <a:off x="2402104" y="1625570"/>
            <a:ext cx="1896674" cy="346120"/>
          </a:xfrm>
          <a:prstGeom prst="rect">
            <a:avLst/>
          </a:prstGeom>
          <a:noFill/>
        </p:spPr>
        <p:txBody>
          <a:bodyPr wrap="none" rtlCol="0" anchor="ctr" anchorCtr="0">
            <a:spAutoFit/>
          </a:bodyPr>
          <a:lstStyle/>
          <a:p>
            <a:pPr algn="ctr">
              <a:lnSpc>
                <a:spcPct val="110000"/>
              </a:lnSpc>
            </a:pPr>
            <a:r>
              <a:rPr lang="en-US" sz="1600" b="1">
                <a:solidFill>
                  <a:schemeClr val="bg1"/>
                </a:solidFill>
                <a:latin typeface="Montserrat SemiBold" pitchFamily="2" charset="77"/>
                <a:ea typeface="League Spartan" charset="0"/>
                <a:cs typeface="Poppins" pitchFamily="2" charset="77"/>
              </a:rPr>
              <a:t>Knowledgebase</a:t>
            </a:r>
          </a:p>
        </p:txBody>
      </p:sp>
      <p:sp>
        <p:nvSpPr>
          <p:cNvPr id="59" name="TextBox 58">
            <a:extLst>
              <a:ext uri="{FF2B5EF4-FFF2-40B4-BE49-F238E27FC236}">
                <a16:creationId xmlns:a16="http://schemas.microsoft.com/office/drawing/2014/main" id="{3725B544-4E10-B54E-822C-7EEA5EF1AADA}"/>
              </a:ext>
            </a:extLst>
          </p:cNvPr>
          <p:cNvSpPr txBox="1"/>
          <p:nvPr/>
        </p:nvSpPr>
        <p:spPr>
          <a:xfrm>
            <a:off x="7707516" y="1630570"/>
            <a:ext cx="2286203" cy="346120"/>
          </a:xfrm>
          <a:prstGeom prst="rect">
            <a:avLst/>
          </a:prstGeom>
          <a:noFill/>
        </p:spPr>
        <p:txBody>
          <a:bodyPr wrap="none" rtlCol="0" anchor="ctr" anchorCtr="0">
            <a:spAutoFit/>
          </a:bodyPr>
          <a:lstStyle/>
          <a:p>
            <a:pPr algn="ctr">
              <a:lnSpc>
                <a:spcPct val="110000"/>
              </a:lnSpc>
            </a:pPr>
            <a:r>
              <a:rPr lang="en-US" sz="1600" b="1">
                <a:solidFill>
                  <a:schemeClr val="bg1"/>
                </a:solidFill>
                <a:latin typeface="Montserrat SemiBold" pitchFamily="2" charset="77"/>
                <a:ea typeface="League Spartan" charset="0"/>
                <a:cs typeface="Poppins" pitchFamily="2" charset="77"/>
              </a:rPr>
              <a:t>SLAs and Reporting</a:t>
            </a:r>
          </a:p>
        </p:txBody>
      </p:sp>
      <p:sp>
        <p:nvSpPr>
          <p:cNvPr id="25" name="Title 24">
            <a:extLst>
              <a:ext uri="{FF2B5EF4-FFF2-40B4-BE49-F238E27FC236}">
                <a16:creationId xmlns:a16="http://schemas.microsoft.com/office/drawing/2014/main" id="{D7C660F2-8772-0845-B803-2778C8B0D541}"/>
              </a:ext>
            </a:extLst>
          </p:cNvPr>
          <p:cNvSpPr>
            <a:spLocks noGrp="1"/>
          </p:cNvSpPr>
          <p:nvPr>
            <p:ph type="title"/>
          </p:nvPr>
        </p:nvSpPr>
        <p:spPr>
          <a:xfrm>
            <a:off x="368968" y="342217"/>
            <a:ext cx="10515600" cy="531668"/>
          </a:xfrm>
        </p:spPr>
        <p:txBody>
          <a:bodyPr>
            <a:normAutofit fontScale="90000"/>
          </a:bodyPr>
          <a:lstStyle/>
          <a:p>
            <a:r>
              <a:rPr lang="en-US"/>
              <a:t>Knowledge &amp; Reporting Features</a:t>
            </a:r>
          </a:p>
        </p:txBody>
      </p:sp>
      <p:sp>
        <p:nvSpPr>
          <p:cNvPr id="28" name="Text Placeholder 27">
            <a:extLst>
              <a:ext uri="{FF2B5EF4-FFF2-40B4-BE49-F238E27FC236}">
                <a16:creationId xmlns:a16="http://schemas.microsoft.com/office/drawing/2014/main" id="{0BC5341E-47A3-C14D-A481-A560685CF451}"/>
              </a:ext>
            </a:extLst>
          </p:cNvPr>
          <p:cNvSpPr>
            <a:spLocks noGrp="1"/>
          </p:cNvSpPr>
          <p:nvPr>
            <p:ph type="body" sz="quarter" idx="10"/>
          </p:nvPr>
        </p:nvSpPr>
        <p:spPr>
          <a:xfrm>
            <a:off x="368968" y="869109"/>
            <a:ext cx="10879023" cy="580118"/>
          </a:xfrm>
        </p:spPr>
        <p:txBody>
          <a:bodyPr/>
          <a:lstStyle/>
          <a:p>
            <a:r>
              <a:rPr lang="en-US"/>
              <a:t>Determine which features will meet your needs, considering the size and structure of your organization, volume of requests, and level of service you are able to employ.</a:t>
            </a:r>
          </a:p>
        </p:txBody>
      </p:sp>
      <p:sp>
        <p:nvSpPr>
          <p:cNvPr id="61" name="Subtitle 2">
            <a:extLst>
              <a:ext uri="{FF2B5EF4-FFF2-40B4-BE49-F238E27FC236}">
                <a16:creationId xmlns:a16="http://schemas.microsoft.com/office/drawing/2014/main" id="{B70267C2-6752-4300-BEC8-EC557987F872}"/>
              </a:ext>
            </a:extLst>
          </p:cNvPr>
          <p:cNvSpPr txBox="1">
            <a:spLocks/>
          </p:cNvSpPr>
          <p:nvPr/>
        </p:nvSpPr>
        <p:spPr>
          <a:xfrm>
            <a:off x="7007152" y="2262531"/>
            <a:ext cx="4073574" cy="4236603"/>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60350" lvl="1" indent="-171450" algn="l">
              <a:spcBef>
                <a:spcPts val="200"/>
              </a:spcBef>
              <a:buFont typeface="Arial" panose="020B0604020202020204" pitchFamily="34" charset="0"/>
              <a:buChar char="•"/>
            </a:pPr>
            <a:r>
              <a:rPr lang="en-CA"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Data structure that allows many ways to slice the data.</a:t>
            </a:r>
            <a:endPar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endParaRPr>
          </a:p>
          <a:p>
            <a:pPr marL="260350" lvl="1" indent="-171450" algn="l">
              <a:spcBef>
                <a:spcPts val="200"/>
              </a:spcBef>
              <a:buFont typeface="Arial" panose="020B0604020202020204" pitchFamily="34" charset="0"/>
              <a:buChar char="•"/>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Performance analytics with ability to create key performance indicators (KPIs) and metrics to align to organizational goals.</a:t>
            </a:r>
          </a:p>
          <a:p>
            <a:pPr marL="260350" lvl="1" indent="-171450" algn="l">
              <a:spcBef>
                <a:spcPts val="200"/>
              </a:spcBef>
              <a:buFont typeface="Arial" panose="020B0604020202020204" pitchFamily="34" charset="0"/>
              <a:buChar char="•"/>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Prebuilt standard reports with ability to easily modify or build new to suit requirements.</a:t>
            </a:r>
          </a:p>
          <a:p>
            <a:pPr marL="260350" lvl="1" indent="-171450" algn="l">
              <a:spcBef>
                <a:spcPts val="200"/>
              </a:spcBef>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Prebuilt dashboards with easy-to-add and -build widgets.</a:t>
            </a:r>
          </a:p>
          <a:p>
            <a:pPr marL="260350" lvl="1" indent="-171450" algn="l">
              <a:spcBef>
                <a:spcPts val="200"/>
              </a:spcBef>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Service level management to establish SLAs and report against them including internal and service provider metrics.</a:t>
            </a:r>
          </a:p>
          <a:p>
            <a:pPr marL="260350" lvl="1" indent="-171450" algn="l">
              <a:spcBef>
                <a:spcPts val="200"/>
              </a:spcBef>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Transactional survey and customer service assessments including workflows and reporting. </a:t>
            </a:r>
          </a:p>
          <a:p>
            <a:pPr marL="260350" lvl="1" indent="-171450" algn="l">
              <a:spcBef>
                <a:spcPts val="200"/>
              </a:spcBef>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Ability to export reports in several formats.</a:t>
            </a:r>
          </a:p>
          <a:p>
            <a:pPr marL="260350" lvl="1" indent="-171450" algn="l">
              <a:spcBef>
                <a:spcPts val="200"/>
              </a:spcBef>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Reporting wizards for report creation.</a:t>
            </a:r>
          </a:p>
          <a:p>
            <a:pPr marL="260350" lvl="1" indent="-171450" algn="l">
              <a:spcBef>
                <a:spcPts val="200"/>
              </a:spcBef>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Ability to create trending reports and more complex analysis.*</a:t>
            </a:r>
          </a:p>
          <a:p>
            <a:pPr marL="260350" lvl="1" indent="-171450" algn="l">
              <a:spcBef>
                <a:spcPts val="200"/>
              </a:spcBef>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Interactive visualizations providing multiple ways to present data on multiple devices.*</a:t>
            </a:r>
          </a:p>
          <a:p>
            <a:pPr marL="260350" lvl="1" indent="-171450" algn="l">
              <a:spcBef>
                <a:spcPts val="200"/>
              </a:spcBef>
              <a:buFont typeface="Arial" panose="020B0604020202020204" pitchFamily="34" charset="0"/>
              <a:buChar char="•"/>
            </a:pPr>
            <a:r>
              <a:rPr lang="en-CA" sz="1200">
                <a:solidFill>
                  <a:schemeClr val="tx1"/>
                </a:solidFill>
                <a:latin typeface="Roboto Condensed Light"/>
                <a:ea typeface="Calibri" panose="020F0502020204030204" pitchFamily="34" charset="0"/>
                <a:cs typeface="Arial"/>
              </a:rPr>
              <a:t>Benchmarking through data collection in SaaS solutions.</a:t>
            </a:r>
            <a:r>
              <a:rPr lang="en-CA" sz="1200">
                <a:solidFill>
                  <a:schemeClr val="tx1"/>
                </a:solidFill>
                <a:latin typeface="Calibri" panose="020F0502020204030204" pitchFamily="34" charset="0"/>
                <a:ea typeface="Calibri" panose="020F0502020204030204" pitchFamily="34" charset="0"/>
                <a:cs typeface="Arial" panose="020B0604020202020204" pitchFamily="34" charset="0"/>
              </a:rPr>
              <a:t>*</a:t>
            </a:r>
            <a:endParaRPr lang="en-CA" sz="1200">
              <a:solidFill>
                <a:schemeClr val="tx1"/>
              </a:solidFill>
              <a:latin typeface="Roboto Condensed Light"/>
              <a:ea typeface="Calibri" panose="020F0502020204030204" pitchFamily="34" charset="0"/>
              <a:cs typeface="Arial"/>
            </a:endParaRPr>
          </a:p>
        </p:txBody>
      </p:sp>
      <p:pic>
        <p:nvPicPr>
          <p:cNvPr id="30" name="Picture 29">
            <a:extLst>
              <a:ext uri="{FF2B5EF4-FFF2-40B4-BE49-F238E27FC236}">
                <a16:creationId xmlns:a16="http://schemas.microsoft.com/office/drawing/2014/main" id="{F28EEC09-5B2F-47BE-9E4A-A7563D5DF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4" y="1511614"/>
            <a:ext cx="635000" cy="635000"/>
          </a:xfrm>
          <a:prstGeom prst="rect">
            <a:avLst/>
          </a:prstGeom>
        </p:spPr>
      </p:pic>
      <p:sp>
        <p:nvSpPr>
          <p:cNvPr id="31" name="TextBox 30">
            <a:extLst>
              <a:ext uri="{FF2B5EF4-FFF2-40B4-BE49-F238E27FC236}">
                <a16:creationId xmlns:a16="http://schemas.microsoft.com/office/drawing/2014/main" id="{6500F4C2-6A44-40C2-8B31-7A0EB5F31014}"/>
              </a:ext>
            </a:extLst>
          </p:cNvPr>
          <p:cNvSpPr txBox="1"/>
          <p:nvPr/>
        </p:nvSpPr>
        <p:spPr>
          <a:xfrm>
            <a:off x="5347596" y="6408997"/>
            <a:ext cx="1496808" cy="252123"/>
          </a:xfrm>
          <a:prstGeom prst="rect">
            <a:avLst/>
          </a:prstGeom>
        </p:spPr>
        <p:txBody>
          <a:bodyPr wrap="square" lIns="0" tIns="0" rIns="0" bIns="0" numCol="1" spcCol="360000" rtlCol="0">
            <a:noAutofit/>
          </a:bodyPr>
          <a:lstStyle/>
          <a:p>
            <a:pPr algn="l">
              <a:lnSpc>
                <a:spcPct val="110000"/>
              </a:lnSpc>
              <a:tabLst/>
            </a:pPr>
            <a:r>
              <a:rPr lang="en-US" sz="1400">
                <a:solidFill>
                  <a:schemeClr val="tx1">
                    <a:lumMod val="50000"/>
                  </a:schemeClr>
                </a:solidFill>
                <a:latin typeface="Roboto Condensed Light" panose="02000000000000000000" pitchFamily="2" charset="0"/>
                <a:ea typeface="Roboto Condensed Light" panose="02000000000000000000" pitchFamily="2" charset="0"/>
              </a:rPr>
              <a:t>* Advanced features</a:t>
            </a:r>
            <a:endParaRPr lang="en-CA" sz="1400" err="1">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3" name="Oval 32">
            <a:extLst>
              <a:ext uri="{FF2B5EF4-FFF2-40B4-BE49-F238E27FC236}">
                <a16:creationId xmlns:a16="http://schemas.microsoft.com/office/drawing/2014/main" id="{7FD7E05A-8C6F-4E72-9ECE-3948395A89AB}"/>
              </a:ext>
            </a:extLst>
          </p:cNvPr>
          <p:cNvSpPr/>
          <p:nvPr/>
        </p:nvSpPr>
        <p:spPr>
          <a:xfrm>
            <a:off x="960927" y="2168134"/>
            <a:ext cx="590473" cy="590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sp>
        <p:nvSpPr>
          <p:cNvPr id="34" name="Oval 33">
            <a:extLst>
              <a:ext uri="{FF2B5EF4-FFF2-40B4-BE49-F238E27FC236}">
                <a16:creationId xmlns:a16="http://schemas.microsoft.com/office/drawing/2014/main" id="{ED02EB1E-B414-4436-8771-F4200A5654D5}"/>
              </a:ext>
            </a:extLst>
          </p:cNvPr>
          <p:cNvSpPr/>
          <p:nvPr/>
        </p:nvSpPr>
        <p:spPr>
          <a:xfrm>
            <a:off x="6483952" y="2174392"/>
            <a:ext cx="590473" cy="590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rgbClr val="000000"/>
              </a:solidFill>
              <a:latin typeface="Arial" panose="020B0604020202020204" pitchFamily="34" charset="0"/>
            </a:endParaRPr>
          </a:p>
        </p:txBody>
      </p:sp>
      <p:sp>
        <p:nvSpPr>
          <p:cNvPr id="37" name="Freeform 735">
            <a:extLst>
              <a:ext uri="{FF2B5EF4-FFF2-40B4-BE49-F238E27FC236}">
                <a16:creationId xmlns:a16="http://schemas.microsoft.com/office/drawing/2014/main" id="{617EFC1E-EC74-4A07-9FE2-BBDF46B6D6C2}"/>
              </a:ext>
            </a:extLst>
          </p:cNvPr>
          <p:cNvSpPr>
            <a:spLocks noChangeArrowheads="1"/>
          </p:cNvSpPr>
          <p:nvPr/>
        </p:nvSpPr>
        <p:spPr bwMode="auto">
          <a:xfrm>
            <a:off x="1111275" y="2276436"/>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a:latin typeface="Arial" panose="020B0604020202020204" pitchFamily="34" charset="0"/>
            </a:endParaRPr>
          </a:p>
        </p:txBody>
      </p:sp>
      <p:sp>
        <p:nvSpPr>
          <p:cNvPr id="38" name="Freeform 735">
            <a:extLst>
              <a:ext uri="{FF2B5EF4-FFF2-40B4-BE49-F238E27FC236}">
                <a16:creationId xmlns:a16="http://schemas.microsoft.com/office/drawing/2014/main" id="{311A469F-723C-428E-99D9-6FAB6C4C83B6}"/>
              </a:ext>
            </a:extLst>
          </p:cNvPr>
          <p:cNvSpPr>
            <a:spLocks noChangeArrowheads="1"/>
          </p:cNvSpPr>
          <p:nvPr/>
        </p:nvSpPr>
        <p:spPr bwMode="auto">
          <a:xfrm>
            <a:off x="6643346" y="2308791"/>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a:solidFill>
                <a:srgbClr val="000000"/>
              </a:solidFill>
              <a:latin typeface="Arial" panose="020B0604020202020204" pitchFamily="34" charset="0"/>
            </a:endParaRPr>
          </a:p>
        </p:txBody>
      </p:sp>
    </p:spTree>
    <p:extLst>
      <p:ext uri="{BB962C8B-B14F-4D97-AF65-F5344CB8AC3E}">
        <p14:creationId xmlns:p14="http://schemas.microsoft.com/office/powerpoint/2010/main" val="506467154"/>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75A35FB7-7838-4C9A-83DE-5DE986B79ACF}"/>
              </a:ext>
            </a:extLst>
          </p:cNvPr>
          <p:cNvSpPr/>
          <p:nvPr/>
        </p:nvSpPr>
        <p:spPr>
          <a:xfrm>
            <a:off x="6608846" y="2219854"/>
            <a:ext cx="4554000" cy="416888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Rounded Corners 23">
            <a:extLst>
              <a:ext uri="{FF2B5EF4-FFF2-40B4-BE49-F238E27FC236}">
                <a16:creationId xmlns:a16="http://schemas.microsoft.com/office/drawing/2014/main" id="{28C38D23-ECDC-47D3-8E84-CF6347CE5B75}"/>
              </a:ext>
            </a:extLst>
          </p:cNvPr>
          <p:cNvSpPr/>
          <p:nvPr/>
        </p:nvSpPr>
        <p:spPr>
          <a:xfrm>
            <a:off x="1070297" y="2214093"/>
            <a:ext cx="4554000" cy="416888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712"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840"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Chevron 21">
            <a:extLst>
              <a:ext uri="{FF2B5EF4-FFF2-40B4-BE49-F238E27FC236}">
                <a16:creationId xmlns:a16="http://schemas.microsoft.com/office/drawing/2014/main" id="{78BAEA5B-153C-AD4A-ADAD-46DC67630261}"/>
              </a:ext>
            </a:extLst>
          </p:cNvPr>
          <p:cNvSpPr/>
          <p:nvPr/>
        </p:nvSpPr>
        <p:spPr>
          <a:xfrm>
            <a:off x="1561630" y="1579331"/>
            <a:ext cx="3384000" cy="484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chemeClr val="tx1"/>
              </a:solidFill>
              <a:latin typeface="Arial" panose="020B060402020202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260645" y="1579331"/>
            <a:ext cx="3384000" cy="48403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chemeClr val="tx1"/>
              </a:solidFill>
              <a:latin typeface="Arial" panose="020B060402020202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97"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2"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411635"/>
            <a:ext cx="0" cy="379735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382400" y="2265118"/>
            <a:ext cx="4124759" cy="4123623"/>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50838" indent="-171450" algn="l">
              <a:spcBef>
                <a:spcPts val="200"/>
              </a:spcBef>
              <a:buFont typeface="Arial" panose="020B0604020202020204" pitchFamily="34" charset="0"/>
              <a:buChar char="•"/>
            </a:pPr>
            <a:r>
              <a:rPr lang="en-CA" sz="1200">
                <a:effectLst/>
                <a:latin typeface="Roboto Condensed Light" panose="02000000000000000000" pitchFamily="2" charset="0"/>
                <a:ea typeface="Calibri" panose="020F0502020204030204" pitchFamily="34" charset="0"/>
                <a:cs typeface="Arial" panose="020B0604020202020204" pitchFamily="34" charset="0"/>
              </a:rPr>
              <a:t>Basic change management solutions should include fields for recording dates, technical details, and assessment notes</a:t>
            </a:r>
            <a:r>
              <a:rPr lang="en-CA" sz="1200">
                <a:latin typeface="Roboto Condensed Light" panose="02000000000000000000" pitchFamily="2" charset="0"/>
                <a:ea typeface="Calibri" panose="020F0502020204030204" pitchFamily="34" charset="0"/>
                <a:cs typeface="Arial" panose="020B0604020202020204" pitchFamily="34" charset="0"/>
              </a:rPr>
              <a:t>.</a:t>
            </a:r>
            <a:endParaRPr lang="en-CA" sz="1100">
              <a:effectLst/>
              <a:latin typeface="Calibri" panose="020F0502020204030204" pitchFamily="34" charset="0"/>
              <a:ea typeface="Calibri" panose="020F0502020204030204" pitchFamily="34" charset="0"/>
              <a:cs typeface="Arial" panose="020B0604020202020204" pitchFamily="34" charset="0"/>
            </a:endParaRPr>
          </a:p>
          <a:p>
            <a:pPr marL="350838" lvl="1" indent="-171450" algn="l">
              <a:spcBef>
                <a:spcPts val="200"/>
              </a:spcBef>
              <a:buFont typeface="Arial" panose="020B0604020202020204" pitchFamily="34" charset="0"/>
              <a:buChar char="•"/>
              <a:tabLst>
                <a:tab pos="2425700" algn="l"/>
              </a:tabLst>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Facilitate production of change schedules, with change calendar visible for all roles.</a:t>
            </a:r>
            <a:endParaRPr lang="en-CA"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50838" lvl="1" indent="-171450" algn="l">
              <a:spcBef>
                <a:spcPts val="200"/>
              </a:spcBef>
              <a:buFont typeface="Arial" panose="020B0604020202020204" pitchFamily="34" charset="0"/>
              <a:buChar char="•"/>
              <a:tabLst>
                <a:tab pos="2425700" algn="l"/>
              </a:tabLst>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Role-based access to portions of the RFC process and forms.</a:t>
            </a:r>
            <a:endParaRPr lang="en-CA"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50838" lvl="1" indent="-171450" algn="l">
              <a:spcBef>
                <a:spcPts val="200"/>
              </a:spcBef>
              <a:buFont typeface="Arial" panose="020B0604020202020204" pitchFamily="34" charset="0"/>
              <a:buChar char="•"/>
              <a:tabLst>
                <a:tab pos="2425700" algn="l"/>
              </a:tabLst>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Ability to modify forms to meet unique requirements, using form designers.</a:t>
            </a:r>
            <a:endParaRPr lang="en-CA"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50838" lvl="1" indent="-171450" algn="l">
              <a:spcBef>
                <a:spcPts val="200"/>
              </a:spcBef>
              <a:buFont typeface="Arial" panose="020B0604020202020204" pitchFamily="34" charset="0"/>
              <a:buChar char="•"/>
              <a:tabLst>
                <a:tab pos="2425700" algn="l"/>
              </a:tabLst>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Ability to manage the post-implementation review process within the change module.</a:t>
            </a:r>
            <a:endParaRPr lang="en-CA"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50838" lvl="1" indent="-171450" algn="l">
              <a:spcBef>
                <a:spcPts val="200"/>
              </a:spcBef>
              <a:buFont typeface="Arial" panose="020B0604020202020204" pitchFamily="34" charset="0"/>
              <a:buChar char="•"/>
              <a:tabLst>
                <a:tab pos="2425700" algn="l"/>
              </a:tabLst>
            </a:pPr>
            <a:r>
              <a:rPr lang="en-CA"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Workflows to connect data between incident, problem, and change management through parent-child tickets.</a:t>
            </a:r>
          </a:p>
          <a:p>
            <a:pPr marL="350838" lvl="1" indent="-171450" algn="l">
              <a:spcBef>
                <a:spcPts val="200"/>
              </a:spcBef>
              <a:buFont typeface="Arial" panose="020B0604020202020204" pitchFamily="34" charset="0"/>
              <a:buChar char="•"/>
              <a:tabLst>
                <a:tab pos="2425700" algn="l"/>
              </a:tabLst>
            </a:pPr>
            <a:r>
              <a:rPr lang="en-CA"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Ability to manage pre-meeting or virtual  assessments.</a:t>
            </a:r>
          </a:p>
          <a:p>
            <a:pPr marL="350838" lvl="1" indent="-171450" algn="l">
              <a:spcBef>
                <a:spcPts val="200"/>
              </a:spcBef>
              <a:buFont typeface="Arial" panose="020B0604020202020204" pitchFamily="34" charset="0"/>
              <a:buChar char="•"/>
              <a:tabLst>
                <a:tab pos="2425700" algn="l"/>
              </a:tabLst>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Collision detection to identify when a configuration item (CI) or service may be impacted by proposed changes.*</a:t>
            </a:r>
            <a:endParaRPr lang="en-CA"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50838" lvl="1" indent="-171450" algn="l">
              <a:spcBef>
                <a:spcPts val="200"/>
              </a:spcBef>
              <a:buFont typeface="Arial" panose="020B0604020202020204" pitchFamily="34" charset="0"/>
              <a:buChar char="•"/>
              <a:tabLst>
                <a:tab pos="2425700" algn="l"/>
              </a:tabLst>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Impact analysis to understand the potential impact of a proposed change, based on a populated CMDB.*</a:t>
            </a:r>
          </a:p>
        </p:txBody>
      </p:sp>
      <p:sp>
        <p:nvSpPr>
          <p:cNvPr id="58" name="TextBox 57">
            <a:extLst>
              <a:ext uri="{FF2B5EF4-FFF2-40B4-BE49-F238E27FC236}">
                <a16:creationId xmlns:a16="http://schemas.microsoft.com/office/drawing/2014/main" id="{4CBF6C0E-7DE5-FC41-8940-644E34B76DE8}"/>
              </a:ext>
            </a:extLst>
          </p:cNvPr>
          <p:cNvSpPr txBox="1"/>
          <p:nvPr/>
        </p:nvSpPr>
        <p:spPr>
          <a:xfrm>
            <a:off x="2004730" y="1625570"/>
            <a:ext cx="2497800" cy="346120"/>
          </a:xfrm>
          <a:prstGeom prst="rect">
            <a:avLst/>
          </a:prstGeom>
          <a:noFill/>
        </p:spPr>
        <p:txBody>
          <a:bodyPr wrap="none" rtlCol="0" anchor="ctr" anchorCtr="0">
            <a:spAutoFit/>
          </a:bodyPr>
          <a:lstStyle/>
          <a:p>
            <a:pPr algn="ctr">
              <a:lnSpc>
                <a:spcPct val="110000"/>
              </a:lnSpc>
            </a:pPr>
            <a:r>
              <a:rPr lang="en-US" sz="1600" b="1">
                <a:solidFill>
                  <a:schemeClr val="bg1"/>
                </a:solidFill>
                <a:latin typeface="Montserrat SemiBold" pitchFamily="2" charset="77"/>
                <a:ea typeface="League Spartan" charset="0"/>
                <a:cs typeface="Poppins" pitchFamily="2" charset="77"/>
              </a:rPr>
              <a:t>Change Management</a:t>
            </a:r>
          </a:p>
        </p:txBody>
      </p:sp>
      <p:sp>
        <p:nvSpPr>
          <p:cNvPr id="59" name="TextBox 58">
            <a:extLst>
              <a:ext uri="{FF2B5EF4-FFF2-40B4-BE49-F238E27FC236}">
                <a16:creationId xmlns:a16="http://schemas.microsoft.com/office/drawing/2014/main" id="{3725B544-4E10-B54E-822C-7EEA5EF1AADA}"/>
              </a:ext>
            </a:extLst>
          </p:cNvPr>
          <p:cNvSpPr txBox="1"/>
          <p:nvPr/>
        </p:nvSpPr>
        <p:spPr>
          <a:xfrm>
            <a:off x="7339705" y="1625570"/>
            <a:ext cx="3142207" cy="346120"/>
          </a:xfrm>
          <a:prstGeom prst="rect">
            <a:avLst/>
          </a:prstGeom>
          <a:noFill/>
        </p:spPr>
        <p:txBody>
          <a:bodyPr wrap="none" rtlCol="0" anchor="ctr" anchorCtr="0">
            <a:spAutoFit/>
          </a:bodyPr>
          <a:lstStyle/>
          <a:p>
            <a:pPr algn="ctr">
              <a:lnSpc>
                <a:spcPct val="110000"/>
              </a:lnSpc>
            </a:pPr>
            <a:r>
              <a:rPr lang="en-US" sz="1600" b="1">
                <a:solidFill>
                  <a:schemeClr val="bg1"/>
                </a:solidFill>
                <a:latin typeface="Montserrat SemiBold" pitchFamily="2" charset="77"/>
                <a:ea typeface="League Spartan" charset="0"/>
                <a:cs typeface="Poppins" pitchFamily="2" charset="77"/>
              </a:rPr>
              <a:t>Configuration Management</a:t>
            </a:r>
          </a:p>
        </p:txBody>
      </p:sp>
      <p:sp>
        <p:nvSpPr>
          <p:cNvPr id="25" name="Title 24">
            <a:extLst>
              <a:ext uri="{FF2B5EF4-FFF2-40B4-BE49-F238E27FC236}">
                <a16:creationId xmlns:a16="http://schemas.microsoft.com/office/drawing/2014/main" id="{D7C660F2-8772-0845-B803-2778C8B0D541}"/>
              </a:ext>
            </a:extLst>
          </p:cNvPr>
          <p:cNvSpPr>
            <a:spLocks noGrp="1"/>
          </p:cNvSpPr>
          <p:nvPr>
            <p:ph type="title"/>
          </p:nvPr>
        </p:nvSpPr>
        <p:spPr>
          <a:xfrm>
            <a:off x="368968" y="342217"/>
            <a:ext cx="10515600" cy="531668"/>
          </a:xfrm>
        </p:spPr>
        <p:txBody>
          <a:bodyPr>
            <a:normAutofit fontScale="90000"/>
          </a:bodyPr>
          <a:lstStyle/>
          <a:p>
            <a:r>
              <a:rPr lang="en-US"/>
              <a:t>Change &amp; Configuration Features</a:t>
            </a:r>
          </a:p>
        </p:txBody>
      </p:sp>
      <p:sp>
        <p:nvSpPr>
          <p:cNvPr id="28" name="Text Placeholder 27">
            <a:extLst>
              <a:ext uri="{FF2B5EF4-FFF2-40B4-BE49-F238E27FC236}">
                <a16:creationId xmlns:a16="http://schemas.microsoft.com/office/drawing/2014/main" id="{0BC5341E-47A3-C14D-A481-A560685CF451}"/>
              </a:ext>
            </a:extLst>
          </p:cNvPr>
          <p:cNvSpPr>
            <a:spLocks noGrp="1"/>
          </p:cNvSpPr>
          <p:nvPr>
            <p:ph type="body" sz="quarter" idx="10"/>
          </p:nvPr>
        </p:nvSpPr>
        <p:spPr>
          <a:xfrm>
            <a:off x="368968" y="869109"/>
            <a:ext cx="10879023" cy="580118"/>
          </a:xfrm>
        </p:spPr>
        <p:txBody>
          <a:bodyPr/>
          <a:lstStyle/>
          <a:p>
            <a:r>
              <a:rPr lang="en-US"/>
              <a:t>Determine which features will meet your needs, considering the size and structure of your organization, volume of requests, and level of service you are able to employ.</a:t>
            </a:r>
          </a:p>
        </p:txBody>
      </p:sp>
      <p:sp>
        <p:nvSpPr>
          <p:cNvPr id="61" name="Subtitle 2">
            <a:extLst>
              <a:ext uri="{FF2B5EF4-FFF2-40B4-BE49-F238E27FC236}">
                <a16:creationId xmlns:a16="http://schemas.microsoft.com/office/drawing/2014/main" id="{B70267C2-6752-4300-BEC8-EC557987F872}"/>
              </a:ext>
            </a:extLst>
          </p:cNvPr>
          <p:cNvSpPr txBox="1">
            <a:spLocks/>
          </p:cNvSpPr>
          <p:nvPr/>
        </p:nvSpPr>
        <p:spPr>
          <a:xfrm>
            <a:off x="7094787" y="2279340"/>
            <a:ext cx="3903501" cy="3830723"/>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spcBef>
                <a:spcPts val="200"/>
              </a:spcBef>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cs typeface="Arial" panose="020B0604020202020204" pitchFamily="34" charset="0"/>
              </a:rPr>
              <a:t>Agentless automated discovery and dependency mapping with ability to visualize mappings and log most recent update time.</a:t>
            </a:r>
          </a:p>
          <a:p>
            <a:pPr marL="171450" indent="-171450" algn="l">
              <a:spcBef>
                <a:spcPts val="200"/>
              </a:spcBef>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cs typeface="Arial" panose="020B0604020202020204" pitchFamily="34" charset="0"/>
              </a:rPr>
              <a:t>Ability to discover and map CIs in the cloud.</a:t>
            </a:r>
          </a:p>
          <a:p>
            <a:pPr marL="171450" indent="-171450" algn="l">
              <a:spcBef>
                <a:spcPts val="200"/>
              </a:spcBef>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cs typeface="Arial" panose="020B0604020202020204" pitchFamily="34" charset="0"/>
              </a:rPr>
              <a:t>Ability to manually add and map CIs.</a:t>
            </a:r>
          </a:p>
          <a:p>
            <a:pPr marL="171450" indent="-171450" algn="l">
              <a:spcBef>
                <a:spcPts val="200"/>
              </a:spcBef>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cs typeface="Arial" panose="020B0604020202020204" pitchFamily="34" charset="0"/>
              </a:rPr>
              <a:t>Ability to map CIs to business services to provide visibility and reporting to the business.</a:t>
            </a:r>
          </a:p>
          <a:p>
            <a:pPr marL="171450" indent="-171450" algn="l">
              <a:spcBef>
                <a:spcPts val="200"/>
              </a:spcBef>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cs typeface="Arial" panose="020B0604020202020204" pitchFamily="34" charset="0"/>
              </a:rPr>
              <a:t>Map to business continuity management module/solution. </a:t>
            </a:r>
          </a:p>
          <a:p>
            <a:pPr marL="171450" indent="-171450" algn="l">
              <a:spcBef>
                <a:spcPts val="200"/>
              </a:spcBef>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cs typeface="Arial" panose="020B0604020202020204" pitchFamily="34" charset="0"/>
              </a:rPr>
              <a:t>Prebuilt classes, CI types and relationship types.</a:t>
            </a:r>
          </a:p>
          <a:p>
            <a:pPr marL="171450" indent="-171450" algn="l">
              <a:spcBef>
                <a:spcPts val="200"/>
              </a:spcBef>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cs typeface="Arial" panose="020B0604020202020204" pitchFamily="34" charset="0"/>
              </a:rPr>
              <a:t>Ability to filter CIs by type for easier review, analysis, and maintenance. </a:t>
            </a:r>
          </a:p>
          <a:p>
            <a:pPr marL="171450" indent="-171450" algn="l">
              <a:spcBef>
                <a:spcPts val="200"/>
              </a:spcBef>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cs typeface="Arial" panose="020B0604020202020204" pitchFamily="34" charset="0"/>
              </a:rPr>
              <a:t>Integration with management and monitoring tools and integration or synchronization with asset management solution.</a:t>
            </a:r>
          </a:p>
          <a:p>
            <a:pPr marL="171450" indent="-171450" algn="l">
              <a:spcBef>
                <a:spcPts val="200"/>
              </a:spcBef>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cs typeface="Arial" panose="020B0604020202020204" pitchFamily="34" charset="0"/>
              </a:rPr>
              <a:t>Ability to create baseline snapshots and compare to policy.</a:t>
            </a:r>
          </a:p>
          <a:p>
            <a:pPr marL="171450" indent="-171450" algn="l">
              <a:spcBef>
                <a:spcPts val="200"/>
              </a:spcBef>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cs typeface="Arial" panose="020B0604020202020204" pitchFamily="34" charset="0"/>
              </a:rPr>
              <a:t>Integration of CIs to any process management functions.*</a:t>
            </a:r>
          </a:p>
          <a:p>
            <a:pPr marL="171450" indent="-171450" algn="l">
              <a:spcBef>
                <a:spcPts val="200"/>
              </a:spcBef>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cs typeface="Arial" panose="020B0604020202020204" pitchFamily="34" charset="0"/>
              </a:rPr>
              <a:t>AI to analyze CIs against standards and/or to automate data cleansing.*</a:t>
            </a:r>
          </a:p>
        </p:txBody>
      </p:sp>
      <p:pic>
        <p:nvPicPr>
          <p:cNvPr id="30" name="Picture 29">
            <a:extLst>
              <a:ext uri="{FF2B5EF4-FFF2-40B4-BE49-F238E27FC236}">
                <a16:creationId xmlns:a16="http://schemas.microsoft.com/office/drawing/2014/main" id="{83E25CFC-BA06-47B0-BF55-5BCF31C0FD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4" y="1511614"/>
            <a:ext cx="635000" cy="635000"/>
          </a:xfrm>
          <a:prstGeom prst="rect">
            <a:avLst/>
          </a:prstGeom>
        </p:spPr>
      </p:pic>
      <p:sp>
        <p:nvSpPr>
          <p:cNvPr id="3" name="TextBox 2">
            <a:extLst>
              <a:ext uri="{FF2B5EF4-FFF2-40B4-BE49-F238E27FC236}">
                <a16:creationId xmlns:a16="http://schemas.microsoft.com/office/drawing/2014/main" id="{F2526830-130E-4A28-8D64-CAF3653A2136}"/>
              </a:ext>
            </a:extLst>
          </p:cNvPr>
          <p:cNvSpPr txBox="1"/>
          <p:nvPr/>
        </p:nvSpPr>
        <p:spPr>
          <a:xfrm>
            <a:off x="5347596" y="6407649"/>
            <a:ext cx="1496808" cy="252123"/>
          </a:xfrm>
          <a:prstGeom prst="rect">
            <a:avLst/>
          </a:prstGeom>
        </p:spPr>
        <p:txBody>
          <a:bodyPr wrap="square" lIns="0" tIns="0" rIns="0" bIns="0" numCol="1" spcCol="360000" rtlCol="0">
            <a:noAutofit/>
          </a:bodyPr>
          <a:lstStyle/>
          <a:p>
            <a:pPr algn="l">
              <a:lnSpc>
                <a:spcPct val="110000"/>
              </a:lnSpc>
              <a:tabLst/>
            </a:pPr>
            <a:r>
              <a:rPr lang="en-US" sz="1400">
                <a:solidFill>
                  <a:schemeClr val="tx1">
                    <a:lumMod val="50000"/>
                  </a:schemeClr>
                </a:solidFill>
                <a:latin typeface="Roboto Condensed Light" panose="02000000000000000000" pitchFamily="2" charset="0"/>
                <a:ea typeface="Roboto Condensed Light" panose="02000000000000000000" pitchFamily="2" charset="0"/>
              </a:rPr>
              <a:t>* Advanced features</a:t>
            </a:r>
            <a:endParaRPr lang="en-CA" sz="1400" err="1">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4" name="Oval 33">
            <a:extLst>
              <a:ext uri="{FF2B5EF4-FFF2-40B4-BE49-F238E27FC236}">
                <a16:creationId xmlns:a16="http://schemas.microsoft.com/office/drawing/2014/main" id="{6CE46B3A-82E0-402F-9526-04EDB9F7ED5B}"/>
              </a:ext>
            </a:extLst>
          </p:cNvPr>
          <p:cNvSpPr/>
          <p:nvPr/>
        </p:nvSpPr>
        <p:spPr>
          <a:xfrm>
            <a:off x="960927" y="2168134"/>
            <a:ext cx="590473" cy="590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sp>
        <p:nvSpPr>
          <p:cNvPr id="37" name="Oval 36">
            <a:extLst>
              <a:ext uri="{FF2B5EF4-FFF2-40B4-BE49-F238E27FC236}">
                <a16:creationId xmlns:a16="http://schemas.microsoft.com/office/drawing/2014/main" id="{7CD18239-E6A1-448A-8A2D-F65FF204E2DC}"/>
              </a:ext>
            </a:extLst>
          </p:cNvPr>
          <p:cNvSpPr/>
          <p:nvPr/>
        </p:nvSpPr>
        <p:spPr>
          <a:xfrm>
            <a:off x="6483952" y="2174392"/>
            <a:ext cx="590473" cy="590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rgbClr val="000000"/>
              </a:solidFill>
              <a:latin typeface="Arial" panose="020B0604020202020204" pitchFamily="34" charset="0"/>
            </a:endParaRPr>
          </a:p>
        </p:txBody>
      </p:sp>
      <p:sp>
        <p:nvSpPr>
          <p:cNvPr id="38" name="Freeform 735">
            <a:extLst>
              <a:ext uri="{FF2B5EF4-FFF2-40B4-BE49-F238E27FC236}">
                <a16:creationId xmlns:a16="http://schemas.microsoft.com/office/drawing/2014/main" id="{5E64D4A1-3B4D-4999-A55E-D73CED7F377C}"/>
              </a:ext>
            </a:extLst>
          </p:cNvPr>
          <p:cNvSpPr>
            <a:spLocks noChangeArrowheads="1"/>
          </p:cNvSpPr>
          <p:nvPr/>
        </p:nvSpPr>
        <p:spPr bwMode="auto">
          <a:xfrm>
            <a:off x="1111275" y="2276436"/>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a:latin typeface="Arial" panose="020B0604020202020204" pitchFamily="34" charset="0"/>
            </a:endParaRPr>
          </a:p>
        </p:txBody>
      </p:sp>
      <p:sp>
        <p:nvSpPr>
          <p:cNvPr id="39" name="Freeform 735">
            <a:extLst>
              <a:ext uri="{FF2B5EF4-FFF2-40B4-BE49-F238E27FC236}">
                <a16:creationId xmlns:a16="http://schemas.microsoft.com/office/drawing/2014/main" id="{972388CA-6FBA-4184-AE1C-E850F690B42D}"/>
              </a:ext>
            </a:extLst>
          </p:cNvPr>
          <p:cNvSpPr>
            <a:spLocks noChangeArrowheads="1"/>
          </p:cNvSpPr>
          <p:nvPr/>
        </p:nvSpPr>
        <p:spPr bwMode="auto">
          <a:xfrm>
            <a:off x="6643346" y="2308791"/>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a:solidFill>
                <a:srgbClr val="000000"/>
              </a:solidFill>
              <a:latin typeface="Arial" panose="020B0604020202020204" pitchFamily="34" charset="0"/>
            </a:endParaRPr>
          </a:p>
        </p:txBody>
      </p:sp>
    </p:spTree>
    <p:extLst>
      <p:ext uri="{BB962C8B-B14F-4D97-AF65-F5344CB8AC3E}">
        <p14:creationId xmlns:p14="http://schemas.microsoft.com/office/powerpoint/2010/main" val="3454200494"/>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75A35FB7-7838-4C9A-83DE-5DE986B79ACF}"/>
              </a:ext>
            </a:extLst>
          </p:cNvPr>
          <p:cNvSpPr/>
          <p:nvPr/>
        </p:nvSpPr>
        <p:spPr>
          <a:xfrm>
            <a:off x="6608849" y="2216879"/>
            <a:ext cx="4554000" cy="410306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a:p>
        </p:txBody>
      </p:sp>
      <p:sp>
        <p:nvSpPr>
          <p:cNvPr id="24" name="Rectangle: Rounded Corners 23">
            <a:extLst>
              <a:ext uri="{FF2B5EF4-FFF2-40B4-BE49-F238E27FC236}">
                <a16:creationId xmlns:a16="http://schemas.microsoft.com/office/drawing/2014/main" id="{28C38D23-ECDC-47D3-8E84-CF6347CE5B75}"/>
              </a:ext>
            </a:extLst>
          </p:cNvPr>
          <p:cNvSpPr/>
          <p:nvPr/>
        </p:nvSpPr>
        <p:spPr>
          <a:xfrm>
            <a:off x="1081206" y="2210800"/>
            <a:ext cx="4554000" cy="407872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712"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840"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Chevron 21">
            <a:extLst>
              <a:ext uri="{FF2B5EF4-FFF2-40B4-BE49-F238E27FC236}">
                <a16:creationId xmlns:a16="http://schemas.microsoft.com/office/drawing/2014/main" id="{78BAEA5B-153C-AD4A-ADAD-46DC67630261}"/>
              </a:ext>
            </a:extLst>
          </p:cNvPr>
          <p:cNvSpPr/>
          <p:nvPr/>
        </p:nvSpPr>
        <p:spPr>
          <a:xfrm>
            <a:off x="1715477" y="1579331"/>
            <a:ext cx="3240000" cy="484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chemeClr val="tx1"/>
              </a:solidFill>
              <a:latin typeface="Arial" panose="020B060402020202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265052" y="1579331"/>
            <a:ext cx="3240000" cy="48403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chemeClr val="tx1"/>
              </a:solidFill>
              <a:latin typeface="Arial" panose="020B060402020202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97"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2"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411635"/>
            <a:ext cx="0" cy="379735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380825" y="2256234"/>
            <a:ext cx="4126336" cy="3957424"/>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55600" lvl="1" indent="-177800" algn="l">
              <a:buFont typeface="Arial" panose="020B0604020202020204" pitchFamily="34" charset="0"/>
              <a:buChar char="•"/>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Ability to separate incidents and service requests.</a:t>
            </a:r>
            <a:endParaRPr lang="en-CA"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55600" lvl="1" indent="-177800" algn="l">
              <a:buFont typeface="Arial" panose="020B0604020202020204" pitchFamily="34" charset="0"/>
              <a:buChar char="•"/>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Categorization for multiple incident and service types.</a:t>
            </a:r>
            <a:endParaRPr lang="en-CA"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55600" lvl="1" indent="-177800" algn="l">
              <a:buFont typeface="Arial" panose="020B0604020202020204" pitchFamily="34" charset="0"/>
              <a:buChar char="•"/>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Ability to tie services-based categorization to service catalog and CMDB.</a:t>
            </a:r>
            <a:endParaRPr lang="en-CA"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55600" lvl="1" indent="-177800" algn="l">
              <a:buFont typeface="Arial" panose="020B0604020202020204" pitchFamily="34" charset="0"/>
              <a:buChar char="•"/>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Ability to create SLAs for individual service requests and reports.</a:t>
            </a:r>
            <a:endParaRPr lang="en-CA"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55600" lvl="1" indent="-177800" algn="l">
              <a:buFont typeface="Arial" panose="020B0604020202020204" pitchFamily="34" charset="0"/>
              <a:buChar char="•"/>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Ability to create collaboration rooms for critical incidents.</a:t>
            </a:r>
            <a:endParaRPr lang="en-CA"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55600" lvl="1" indent="-177800" algn="l">
              <a:buFont typeface="Arial" panose="020B0604020202020204" pitchFamily="34" charset="0"/>
              <a:buChar char="•"/>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Ability to run transactional surveys after each ticket, with flexibility to suppress for certain types of tickets created, and workflow or notifications to alert on low scores.</a:t>
            </a:r>
            <a:endParaRPr lang="en-CA" sz="120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endParaRPr>
          </a:p>
          <a:p>
            <a:pPr marL="355600" lvl="1" indent="-177800" algn="l">
              <a:buFont typeface="Arial" panose="020B0604020202020204" pitchFamily="34" charset="0"/>
              <a:buChar char="•"/>
            </a:pPr>
            <a:r>
              <a:rPr lang="en-CA" sz="1200">
                <a:solidFill>
                  <a:schemeClr val="tx1"/>
                </a:solidFill>
                <a:effectLst/>
                <a:latin typeface="Roboto Condensed Light" panose="02000000000000000000" pitchFamily="2" charset="0"/>
                <a:ea typeface="Roboto Condensed Light" panose="02000000000000000000" pitchFamily="2" charset="0"/>
                <a:cs typeface="Arial" panose="020B0604020202020204" pitchFamily="34" charset="0"/>
              </a:rPr>
              <a:t>Ability to </a:t>
            </a:r>
            <a:r>
              <a:rPr lang="en-CA" sz="120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automate collection of a</a:t>
            </a:r>
            <a:r>
              <a:rPr lang="en-CA" sz="1200">
                <a:solidFill>
                  <a:schemeClr val="tx1"/>
                </a:solidFill>
                <a:effectLst/>
                <a:latin typeface="Roboto Condensed Light" panose="02000000000000000000" pitchFamily="2" charset="0"/>
                <a:ea typeface="Roboto Condensed Light" panose="02000000000000000000" pitchFamily="2" charset="0"/>
                <a:cs typeface="Arial" panose="020B0604020202020204" pitchFamily="34" charset="0"/>
              </a:rPr>
              <a:t>ctivity logs into incident tickets.*</a:t>
            </a:r>
          </a:p>
          <a:p>
            <a:pPr marL="355600" lvl="1" indent="-177800" algn="l">
              <a:buFont typeface="Arial" panose="020B0604020202020204" pitchFamily="34" charset="0"/>
              <a:buChar char="•"/>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Ability to automate creation, escalation, and closure of tickets through integration with to monitoring solutions.*</a:t>
            </a:r>
            <a:endParaRPr lang="en-CA"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55600" lvl="1" indent="-177800" algn="l">
              <a:buFont typeface="Arial" panose="020B0604020202020204" pitchFamily="34" charset="0"/>
              <a:buChar char="•"/>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Ability to integrate RPA into workflows.*</a:t>
            </a:r>
            <a:endParaRPr lang="en-CA"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55600" lvl="1" indent="-177800" algn="l">
              <a:buFont typeface="Arial" panose="020B0604020202020204" pitchFamily="34" charset="0"/>
              <a:buChar char="•"/>
            </a:pPr>
            <a:endParaRPr lang="en-CA" sz="1200">
              <a:solidFill>
                <a:schemeClr val="tx1"/>
              </a:solidFill>
              <a:effectLst/>
              <a:latin typeface="Roboto Condensed Light" panose="02000000000000000000" pitchFamily="2" charset="0"/>
              <a:ea typeface="Roboto Condensed Light" panose="02000000000000000000" pitchFamily="2" charset="0"/>
              <a:cs typeface="Arial" panose="020B0604020202020204" pitchFamily="34" charset="0"/>
            </a:endParaRPr>
          </a:p>
        </p:txBody>
      </p:sp>
      <p:sp>
        <p:nvSpPr>
          <p:cNvPr id="58" name="TextBox 57">
            <a:extLst>
              <a:ext uri="{FF2B5EF4-FFF2-40B4-BE49-F238E27FC236}">
                <a16:creationId xmlns:a16="http://schemas.microsoft.com/office/drawing/2014/main" id="{4CBF6C0E-7DE5-FC41-8940-644E34B76DE8}"/>
              </a:ext>
            </a:extLst>
          </p:cNvPr>
          <p:cNvSpPr txBox="1"/>
          <p:nvPr/>
        </p:nvSpPr>
        <p:spPr>
          <a:xfrm>
            <a:off x="2074302" y="1625570"/>
            <a:ext cx="2552302" cy="346120"/>
          </a:xfrm>
          <a:prstGeom prst="rect">
            <a:avLst/>
          </a:prstGeom>
          <a:noFill/>
        </p:spPr>
        <p:txBody>
          <a:bodyPr wrap="none" rtlCol="0" anchor="ctr" anchorCtr="0">
            <a:spAutoFit/>
          </a:bodyPr>
          <a:lstStyle/>
          <a:p>
            <a:pPr algn="ctr">
              <a:lnSpc>
                <a:spcPct val="110000"/>
              </a:lnSpc>
            </a:pPr>
            <a:r>
              <a:rPr lang="en-US" sz="1600" b="1">
                <a:solidFill>
                  <a:schemeClr val="bg1"/>
                </a:solidFill>
                <a:latin typeface="Montserrat SemiBold" pitchFamily="2" charset="77"/>
                <a:ea typeface="League Spartan" charset="0"/>
                <a:cs typeface="Poppins" pitchFamily="2" charset="77"/>
              </a:rPr>
              <a:t>Incident Management</a:t>
            </a:r>
          </a:p>
        </p:txBody>
      </p:sp>
      <p:sp>
        <p:nvSpPr>
          <p:cNvPr id="59" name="TextBox 58">
            <a:extLst>
              <a:ext uri="{FF2B5EF4-FFF2-40B4-BE49-F238E27FC236}">
                <a16:creationId xmlns:a16="http://schemas.microsoft.com/office/drawing/2014/main" id="{3725B544-4E10-B54E-822C-7EEA5EF1AADA}"/>
              </a:ext>
            </a:extLst>
          </p:cNvPr>
          <p:cNvSpPr txBox="1"/>
          <p:nvPr/>
        </p:nvSpPr>
        <p:spPr>
          <a:xfrm>
            <a:off x="7700065" y="1631566"/>
            <a:ext cx="2282997" cy="346120"/>
          </a:xfrm>
          <a:prstGeom prst="rect">
            <a:avLst/>
          </a:prstGeom>
          <a:noFill/>
        </p:spPr>
        <p:txBody>
          <a:bodyPr wrap="none" rtlCol="0" anchor="ctr" anchorCtr="0">
            <a:spAutoFit/>
          </a:bodyPr>
          <a:lstStyle/>
          <a:p>
            <a:pPr algn="ctr">
              <a:lnSpc>
                <a:spcPct val="110000"/>
              </a:lnSpc>
            </a:pPr>
            <a:r>
              <a:rPr lang="en-US" sz="1600" b="1">
                <a:solidFill>
                  <a:schemeClr val="bg1"/>
                </a:solidFill>
                <a:latin typeface="Montserrat SemiBold" pitchFamily="2" charset="77"/>
                <a:ea typeface="League Spartan" charset="0"/>
                <a:cs typeface="Poppins" pitchFamily="2" charset="77"/>
              </a:rPr>
              <a:t>Event Management</a:t>
            </a:r>
          </a:p>
        </p:txBody>
      </p:sp>
      <p:sp>
        <p:nvSpPr>
          <p:cNvPr id="25" name="Title 24">
            <a:extLst>
              <a:ext uri="{FF2B5EF4-FFF2-40B4-BE49-F238E27FC236}">
                <a16:creationId xmlns:a16="http://schemas.microsoft.com/office/drawing/2014/main" id="{D7C660F2-8772-0845-B803-2778C8B0D541}"/>
              </a:ext>
            </a:extLst>
          </p:cNvPr>
          <p:cNvSpPr>
            <a:spLocks noGrp="1"/>
          </p:cNvSpPr>
          <p:nvPr>
            <p:ph type="title"/>
          </p:nvPr>
        </p:nvSpPr>
        <p:spPr>
          <a:xfrm>
            <a:off x="368968" y="342217"/>
            <a:ext cx="10515600" cy="531668"/>
          </a:xfrm>
        </p:spPr>
        <p:txBody>
          <a:bodyPr>
            <a:normAutofit fontScale="90000"/>
          </a:bodyPr>
          <a:lstStyle/>
          <a:p>
            <a:r>
              <a:rPr lang="en-US"/>
              <a:t>Incident &amp; Event Management Features:</a:t>
            </a:r>
          </a:p>
        </p:txBody>
      </p:sp>
      <p:sp>
        <p:nvSpPr>
          <p:cNvPr id="28" name="Text Placeholder 27">
            <a:extLst>
              <a:ext uri="{FF2B5EF4-FFF2-40B4-BE49-F238E27FC236}">
                <a16:creationId xmlns:a16="http://schemas.microsoft.com/office/drawing/2014/main" id="{0BC5341E-47A3-C14D-A481-A560685CF451}"/>
              </a:ext>
            </a:extLst>
          </p:cNvPr>
          <p:cNvSpPr>
            <a:spLocks noGrp="1"/>
          </p:cNvSpPr>
          <p:nvPr>
            <p:ph type="body" sz="quarter" idx="10"/>
          </p:nvPr>
        </p:nvSpPr>
        <p:spPr>
          <a:xfrm>
            <a:off x="368968" y="869109"/>
            <a:ext cx="10879023" cy="580118"/>
          </a:xfrm>
        </p:spPr>
        <p:txBody>
          <a:bodyPr/>
          <a:lstStyle/>
          <a:p>
            <a:r>
              <a:rPr lang="en-US"/>
              <a:t>Determine which features will meet your needs, considering the size and structure of your organization, volume of requests and level of service you are able to employ.</a:t>
            </a:r>
          </a:p>
        </p:txBody>
      </p:sp>
      <p:sp>
        <p:nvSpPr>
          <p:cNvPr id="61" name="Subtitle 2">
            <a:extLst>
              <a:ext uri="{FF2B5EF4-FFF2-40B4-BE49-F238E27FC236}">
                <a16:creationId xmlns:a16="http://schemas.microsoft.com/office/drawing/2014/main" id="{B70267C2-6752-4300-BEC8-EC557987F872}"/>
              </a:ext>
            </a:extLst>
          </p:cNvPr>
          <p:cNvSpPr txBox="1">
            <a:spLocks/>
          </p:cNvSpPr>
          <p:nvPr/>
        </p:nvSpPr>
        <p:spPr>
          <a:xfrm>
            <a:off x="6999737" y="2253577"/>
            <a:ext cx="3998551" cy="3960181"/>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65113" lvl="1" indent="-171450" algn="l">
              <a:buFont typeface="Arial" panose="020B0604020202020204" pitchFamily="34" charset="0"/>
              <a:buChar char="•"/>
            </a:pPr>
            <a:r>
              <a:rPr lang="en-US"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Service and audit reporting.</a:t>
            </a:r>
          </a:p>
          <a:p>
            <a:pPr marL="260350" lvl="1" indent="-171450" algn="l">
              <a:buFont typeface="Arial" panose="020B0604020202020204" pitchFamily="34" charset="0"/>
              <a:buChar char="•"/>
            </a:pPr>
            <a:r>
              <a:rPr lang="en-US"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Workflows to notify appropriate personnel of outages and record events within the incident management module.</a:t>
            </a:r>
          </a:p>
          <a:p>
            <a:pPr marL="260350" lvl="1" indent="-171450" algn="l">
              <a:buFont typeface="Arial" panose="020B0604020202020204" pitchFamily="34" charset="0"/>
              <a:buChar char="•"/>
            </a:pPr>
            <a:r>
              <a:rPr lang="en-US"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Ability to prioritize systems based on information in the CMDB.</a:t>
            </a:r>
          </a:p>
          <a:p>
            <a:pPr marL="260350" lvl="1" indent="-171450" algn="l">
              <a:buFont typeface="Arial" panose="020B0604020202020204" pitchFamily="34" charset="0"/>
              <a:buChar char="•"/>
            </a:pPr>
            <a:r>
              <a:rPr lang="en-US"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Ability to create problem ticket from event and automate close.</a:t>
            </a:r>
          </a:p>
          <a:p>
            <a:pPr marL="260350" lvl="1" indent="-171450" algn="l">
              <a:buFont typeface="Arial" panose="020B0604020202020204" pitchFamily="34" charset="0"/>
              <a:buChar char="•"/>
            </a:pPr>
            <a:r>
              <a:rPr lang="en-US"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Connection to collaboration group/major incident chat.</a:t>
            </a:r>
          </a:p>
          <a:p>
            <a:pPr marL="260350" lvl="1" indent="-171450" algn="l">
              <a:buFont typeface="Arial" panose="020B0604020202020204" pitchFamily="34" charset="0"/>
              <a:buChar char="•"/>
            </a:pPr>
            <a:r>
              <a:rPr lang="en-US"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Ability to aggregate </a:t>
            </a:r>
            <a:r>
              <a:rPr lang="en-US" sz="1200">
                <a:solidFill>
                  <a:schemeClr val="tx1"/>
                </a:solidFill>
                <a:latin typeface="Roboto Condensed Light"/>
                <a:ea typeface="Calibri" panose="020F0502020204030204" pitchFamily="34" charset="0"/>
                <a:cs typeface="Arial"/>
              </a:rPr>
              <a:t>events from multiple monitoring solutions and correlate to data from the CMDB.*</a:t>
            </a:r>
          </a:p>
          <a:p>
            <a:pPr marL="260350" lvl="1" indent="-171450" algn="l">
              <a:buFont typeface="Arial" panose="020B0604020202020204" pitchFamily="34" charset="0"/>
              <a:buChar char="•"/>
            </a:pPr>
            <a:r>
              <a:rPr lang="en-US"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Ability to identify services impacted through CMDB to determine severity of an incident.*</a:t>
            </a:r>
          </a:p>
          <a:p>
            <a:pPr marL="260350" lvl="1" indent="-171450" algn="l">
              <a:buFont typeface="Arial" panose="020B0604020202020204" pitchFamily="34" charset="0"/>
              <a:buChar char="•"/>
            </a:pPr>
            <a:r>
              <a:rPr lang="en-US"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AI to quickly analyze data against normal behavior to separate small performance changes from incidents.*</a:t>
            </a:r>
          </a:p>
          <a:p>
            <a:pPr marL="260350" lvl="1" indent="-171450" algn="l">
              <a:buFont typeface="Arial" panose="020B0604020202020204" pitchFamily="34" charset="0"/>
              <a:buChar char="•"/>
            </a:pPr>
            <a:r>
              <a:rPr lang="en-US"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Machine learning to offer suggestions or apply automated resolutions as appropriate.*</a:t>
            </a:r>
            <a:endParaRPr lang="en-CA" sz="1200">
              <a:solidFill>
                <a:schemeClr val="tx1"/>
              </a:solidFill>
              <a:latin typeface="Roboto Condensed Light"/>
              <a:ea typeface="Calibri" panose="020F0502020204030204" pitchFamily="34" charset="0"/>
              <a:cs typeface="Arial"/>
            </a:endParaRPr>
          </a:p>
          <a:p>
            <a:pPr marL="260350" lvl="1" indent="-171450" algn="l">
              <a:buFont typeface="Arial" panose="020B0604020202020204" pitchFamily="34" charset="0"/>
              <a:buChar char="•"/>
            </a:pPr>
            <a:endParaRPr lang="en-CA" sz="12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F28EEC09-5B2F-47BE-9E4A-A7563D5DF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4" y="1511614"/>
            <a:ext cx="635000" cy="635000"/>
          </a:xfrm>
          <a:prstGeom prst="rect">
            <a:avLst/>
          </a:prstGeom>
        </p:spPr>
      </p:pic>
      <p:sp>
        <p:nvSpPr>
          <p:cNvPr id="31" name="TextBox 30">
            <a:extLst>
              <a:ext uri="{FF2B5EF4-FFF2-40B4-BE49-F238E27FC236}">
                <a16:creationId xmlns:a16="http://schemas.microsoft.com/office/drawing/2014/main" id="{876E0D3C-17DC-414C-AE67-5FFB8D3AA2E1}"/>
              </a:ext>
            </a:extLst>
          </p:cNvPr>
          <p:cNvSpPr txBox="1"/>
          <p:nvPr/>
        </p:nvSpPr>
        <p:spPr>
          <a:xfrm>
            <a:off x="5347596" y="6389721"/>
            <a:ext cx="1496808" cy="252123"/>
          </a:xfrm>
          <a:prstGeom prst="rect">
            <a:avLst/>
          </a:prstGeom>
        </p:spPr>
        <p:txBody>
          <a:bodyPr wrap="square" lIns="0" tIns="0" rIns="0" bIns="0" numCol="1" spcCol="360000" rtlCol="0">
            <a:noAutofit/>
          </a:bodyPr>
          <a:lstStyle/>
          <a:p>
            <a:pPr algn="l">
              <a:lnSpc>
                <a:spcPct val="110000"/>
              </a:lnSpc>
              <a:tabLst/>
            </a:pPr>
            <a:r>
              <a:rPr lang="en-US" sz="1400">
                <a:solidFill>
                  <a:schemeClr val="tx1">
                    <a:lumMod val="50000"/>
                  </a:schemeClr>
                </a:solidFill>
                <a:latin typeface="Roboto Condensed Light" panose="02000000000000000000" pitchFamily="2" charset="0"/>
                <a:ea typeface="Roboto Condensed Light" panose="02000000000000000000" pitchFamily="2" charset="0"/>
              </a:rPr>
              <a:t>* Advanced features</a:t>
            </a:r>
            <a:endParaRPr lang="en-CA" sz="1400" err="1">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3" name="Oval 32">
            <a:extLst>
              <a:ext uri="{FF2B5EF4-FFF2-40B4-BE49-F238E27FC236}">
                <a16:creationId xmlns:a16="http://schemas.microsoft.com/office/drawing/2014/main" id="{97EBFFCD-CD6D-418C-ADC2-25388D4932BB}"/>
              </a:ext>
            </a:extLst>
          </p:cNvPr>
          <p:cNvSpPr/>
          <p:nvPr/>
        </p:nvSpPr>
        <p:spPr>
          <a:xfrm>
            <a:off x="960927" y="2168134"/>
            <a:ext cx="590473" cy="590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sp>
        <p:nvSpPr>
          <p:cNvPr id="34" name="Oval 33">
            <a:extLst>
              <a:ext uri="{FF2B5EF4-FFF2-40B4-BE49-F238E27FC236}">
                <a16:creationId xmlns:a16="http://schemas.microsoft.com/office/drawing/2014/main" id="{B954C2B6-D41F-41A1-BC2C-69346E95A4AC}"/>
              </a:ext>
            </a:extLst>
          </p:cNvPr>
          <p:cNvSpPr/>
          <p:nvPr/>
        </p:nvSpPr>
        <p:spPr>
          <a:xfrm>
            <a:off x="6483952" y="2174392"/>
            <a:ext cx="590473" cy="590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rgbClr val="000000"/>
              </a:solidFill>
              <a:latin typeface="Arial" panose="020B0604020202020204" pitchFamily="34" charset="0"/>
            </a:endParaRPr>
          </a:p>
        </p:txBody>
      </p:sp>
      <p:sp>
        <p:nvSpPr>
          <p:cNvPr id="37" name="Freeform 735">
            <a:extLst>
              <a:ext uri="{FF2B5EF4-FFF2-40B4-BE49-F238E27FC236}">
                <a16:creationId xmlns:a16="http://schemas.microsoft.com/office/drawing/2014/main" id="{F50F25A5-9F17-4920-B7F8-0AFB9C25EB4D}"/>
              </a:ext>
            </a:extLst>
          </p:cNvPr>
          <p:cNvSpPr>
            <a:spLocks noChangeArrowheads="1"/>
          </p:cNvSpPr>
          <p:nvPr/>
        </p:nvSpPr>
        <p:spPr bwMode="auto">
          <a:xfrm>
            <a:off x="1111275" y="2276436"/>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a:latin typeface="Arial" panose="020B0604020202020204" pitchFamily="34" charset="0"/>
            </a:endParaRPr>
          </a:p>
        </p:txBody>
      </p:sp>
      <p:sp>
        <p:nvSpPr>
          <p:cNvPr id="38" name="Freeform 735">
            <a:extLst>
              <a:ext uri="{FF2B5EF4-FFF2-40B4-BE49-F238E27FC236}">
                <a16:creationId xmlns:a16="http://schemas.microsoft.com/office/drawing/2014/main" id="{DE7858C5-10EA-44E8-A5AF-D56806B2D223}"/>
              </a:ext>
            </a:extLst>
          </p:cNvPr>
          <p:cNvSpPr>
            <a:spLocks noChangeArrowheads="1"/>
          </p:cNvSpPr>
          <p:nvPr/>
        </p:nvSpPr>
        <p:spPr bwMode="auto">
          <a:xfrm>
            <a:off x="6643346" y="2308791"/>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a:solidFill>
                <a:srgbClr val="000000"/>
              </a:solidFill>
              <a:latin typeface="Arial" panose="020B0604020202020204" pitchFamily="34" charset="0"/>
            </a:endParaRPr>
          </a:p>
        </p:txBody>
      </p:sp>
    </p:spTree>
    <p:extLst>
      <p:ext uri="{BB962C8B-B14F-4D97-AF65-F5344CB8AC3E}">
        <p14:creationId xmlns:p14="http://schemas.microsoft.com/office/powerpoint/2010/main" val="3967485232"/>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75A35FB7-7838-4C9A-83DE-5DE986B79ACF}"/>
              </a:ext>
            </a:extLst>
          </p:cNvPr>
          <p:cNvSpPr/>
          <p:nvPr/>
        </p:nvSpPr>
        <p:spPr>
          <a:xfrm>
            <a:off x="6608845" y="2214090"/>
            <a:ext cx="4554000" cy="39924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a:p>
        </p:txBody>
      </p:sp>
      <p:sp>
        <p:nvSpPr>
          <p:cNvPr id="24" name="Rectangle: Rounded Corners 23">
            <a:extLst>
              <a:ext uri="{FF2B5EF4-FFF2-40B4-BE49-F238E27FC236}">
                <a16:creationId xmlns:a16="http://schemas.microsoft.com/office/drawing/2014/main" id="{28C38D23-ECDC-47D3-8E84-CF6347CE5B75}"/>
              </a:ext>
            </a:extLst>
          </p:cNvPr>
          <p:cNvSpPr/>
          <p:nvPr/>
        </p:nvSpPr>
        <p:spPr>
          <a:xfrm>
            <a:off x="1073688" y="2248594"/>
            <a:ext cx="4554000" cy="398869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712"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840" y="1818441"/>
            <a:ext cx="4313448"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Chevron 21">
            <a:extLst>
              <a:ext uri="{FF2B5EF4-FFF2-40B4-BE49-F238E27FC236}">
                <a16:creationId xmlns:a16="http://schemas.microsoft.com/office/drawing/2014/main" id="{78BAEA5B-153C-AD4A-ADAD-46DC67630261}"/>
              </a:ext>
            </a:extLst>
          </p:cNvPr>
          <p:cNvSpPr/>
          <p:nvPr/>
        </p:nvSpPr>
        <p:spPr>
          <a:xfrm>
            <a:off x="1711265" y="1579331"/>
            <a:ext cx="3240000" cy="484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chemeClr val="tx1"/>
              </a:solidFill>
              <a:latin typeface="Arial" panose="020B0604020202020204"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264063" y="1579331"/>
            <a:ext cx="3240000" cy="48403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chemeClr val="tx1"/>
              </a:solidFill>
              <a:latin typeface="Arial" panose="020B0604020202020204"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97"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2" y="1390156"/>
            <a:ext cx="422906" cy="858438"/>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411635"/>
            <a:ext cx="0" cy="379735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379083" y="2258330"/>
            <a:ext cx="4034889" cy="3587836"/>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57188" lvl="1" indent="-177800" algn="l">
              <a:buFont typeface="Arial" panose="020B0604020202020204" pitchFamily="34" charset="0"/>
              <a:buChar char="•"/>
            </a:pPr>
            <a:r>
              <a:rPr lang="en-CA" sz="1200">
                <a:solidFill>
                  <a:srgbClr val="000000"/>
                </a:solidFill>
                <a:effectLst/>
                <a:latin typeface="Roboto Condensed Light" panose="02000000000000000000" pitchFamily="2" charset="0"/>
                <a:ea typeface="Calibri" panose="020F0502020204030204" pitchFamily="34" charset="0"/>
                <a:cs typeface="Arial" panose="020B0604020202020204" pitchFamily="34" charset="0"/>
              </a:rPr>
              <a:t>Parent-child relationships with incident tickets or change tickets.</a:t>
            </a:r>
          </a:p>
          <a:p>
            <a:pPr marL="357188" lvl="1" indent="-177800" algn="l">
              <a:buFont typeface="Arial" panose="020B0604020202020204" pitchFamily="34" charset="0"/>
              <a:buChar char="•"/>
            </a:pPr>
            <a:r>
              <a:rPr lang="en-CA" sz="1200">
                <a:solidFill>
                  <a:srgbClr val="000000"/>
                </a:solidFill>
                <a:latin typeface="Roboto Condensed Light" panose="02000000000000000000" pitchFamily="2" charset="0"/>
                <a:ea typeface="Calibri" panose="020F0502020204030204" pitchFamily="34" charset="0"/>
                <a:cs typeface="Arial" panose="020B0604020202020204" pitchFamily="34" charset="0"/>
              </a:rPr>
              <a:t>Ability to cascade-close all related tickets once problem has been resolved. </a:t>
            </a:r>
          </a:p>
          <a:p>
            <a:pPr marL="357188" lvl="1" indent="-177800" algn="l">
              <a:buFont typeface="Arial" panose="020B0604020202020204" pitchFamily="34" charset="0"/>
              <a:buChar char="•"/>
            </a:pPr>
            <a:r>
              <a:rPr lang="en-CA" sz="1200">
                <a:solidFill>
                  <a:srgbClr val="000000"/>
                </a:solidFill>
                <a:latin typeface="Roboto Condensed Light" panose="02000000000000000000" pitchFamily="2" charset="0"/>
                <a:ea typeface="Calibri" panose="020F0502020204030204" pitchFamily="34" charset="0"/>
                <a:cs typeface="Arial" panose="020B0604020202020204" pitchFamily="34" charset="0"/>
              </a:rPr>
              <a:t>Ability to capture activity logs within the problem ticket.</a:t>
            </a:r>
          </a:p>
          <a:p>
            <a:pPr marL="357188" lvl="1" indent="-177800" algn="l">
              <a:buFont typeface="Arial" panose="020B0604020202020204" pitchFamily="34" charset="0"/>
              <a:buChar char="•"/>
            </a:pPr>
            <a:r>
              <a:rPr lang="en-CA" sz="1200">
                <a:solidFill>
                  <a:srgbClr val="000000"/>
                </a:solidFill>
                <a:latin typeface="Roboto Condensed Light" panose="02000000000000000000" pitchFamily="2" charset="0"/>
                <a:ea typeface="Calibri" panose="020F0502020204030204" pitchFamily="34" charset="0"/>
                <a:cs typeface="Arial" panose="020B0604020202020204" pitchFamily="34" charset="0"/>
              </a:rPr>
              <a:t>Differentiate between the criticality of CIs to assist problem management staff in classifying problem records, with ability to upgrade or downgrade urgency as needed. </a:t>
            </a:r>
          </a:p>
          <a:p>
            <a:pPr marL="357188" lvl="1" indent="-177800" algn="l">
              <a:buFont typeface="Arial" panose="020B0604020202020204" pitchFamily="34" charset="0"/>
              <a:buChar char="•"/>
            </a:pPr>
            <a:r>
              <a:rPr lang="en-CA" sz="1200">
                <a:solidFill>
                  <a:srgbClr val="000000"/>
                </a:solidFill>
                <a:latin typeface="Roboto Condensed Light" panose="02000000000000000000" pitchFamily="2" charset="0"/>
                <a:ea typeface="Calibri" panose="020F0502020204030204" pitchFamily="34" charset="0"/>
                <a:cs typeface="Arial" panose="020B0604020202020204" pitchFamily="34" charset="0"/>
              </a:rPr>
              <a:t>Enable the problem management team to communicate status and progress reports as well as temporary solutions and workarounds.*</a:t>
            </a:r>
          </a:p>
          <a:p>
            <a:pPr marL="357188" lvl="1" indent="-177800" algn="l">
              <a:buFont typeface="Arial" panose="020B0604020202020204" pitchFamily="34" charset="0"/>
              <a:buChar char="•"/>
            </a:pPr>
            <a:r>
              <a:rPr lang="en-CA" sz="1200">
                <a:solidFill>
                  <a:srgbClr val="000000"/>
                </a:solidFill>
                <a:latin typeface="Roboto Condensed Light" panose="02000000000000000000" pitchFamily="2" charset="0"/>
                <a:ea typeface="Calibri" panose="020F0502020204030204" pitchFamily="34" charset="0"/>
                <a:cs typeface="Arial" panose="020B0604020202020204" pitchFamily="34" charset="0"/>
              </a:rPr>
              <a:t>Automated generation of problem tickets once thresholds have been breached, with notification to problem manager.*</a:t>
            </a:r>
          </a:p>
          <a:p>
            <a:pPr marL="357188" lvl="1" indent="-177800" algn="l">
              <a:buFont typeface="Arial" panose="020B0604020202020204" pitchFamily="34" charset="0"/>
              <a:buChar char="•"/>
            </a:pPr>
            <a:endParaRPr lang="en-CA" sz="1100">
              <a:effectLst/>
              <a:latin typeface="Calibri" panose="020F0502020204030204" pitchFamily="34" charset="0"/>
              <a:ea typeface="Calibri" panose="020F050202020403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4CBF6C0E-7DE5-FC41-8940-644E34B76DE8}"/>
              </a:ext>
            </a:extLst>
          </p:cNvPr>
          <p:cNvSpPr txBox="1"/>
          <p:nvPr/>
        </p:nvSpPr>
        <p:spPr>
          <a:xfrm>
            <a:off x="2058265" y="1625570"/>
            <a:ext cx="2584361" cy="346120"/>
          </a:xfrm>
          <a:prstGeom prst="rect">
            <a:avLst/>
          </a:prstGeom>
          <a:noFill/>
        </p:spPr>
        <p:txBody>
          <a:bodyPr wrap="none" rtlCol="0" anchor="ctr" anchorCtr="0">
            <a:spAutoFit/>
          </a:bodyPr>
          <a:lstStyle/>
          <a:p>
            <a:pPr algn="ctr">
              <a:lnSpc>
                <a:spcPct val="110000"/>
              </a:lnSpc>
            </a:pPr>
            <a:r>
              <a:rPr lang="en-US" sz="1600" b="1">
                <a:solidFill>
                  <a:schemeClr val="bg1"/>
                </a:solidFill>
                <a:latin typeface="Montserrat SemiBold" pitchFamily="2" charset="77"/>
                <a:ea typeface="League Spartan" charset="0"/>
                <a:cs typeface="Poppins" pitchFamily="2" charset="77"/>
              </a:rPr>
              <a:t>Problem Management</a:t>
            </a:r>
          </a:p>
        </p:txBody>
      </p:sp>
      <p:sp>
        <p:nvSpPr>
          <p:cNvPr id="59" name="TextBox 58">
            <a:extLst>
              <a:ext uri="{FF2B5EF4-FFF2-40B4-BE49-F238E27FC236}">
                <a16:creationId xmlns:a16="http://schemas.microsoft.com/office/drawing/2014/main" id="{3725B544-4E10-B54E-822C-7EEA5EF1AADA}"/>
              </a:ext>
            </a:extLst>
          </p:cNvPr>
          <p:cNvSpPr txBox="1"/>
          <p:nvPr/>
        </p:nvSpPr>
        <p:spPr>
          <a:xfrm>
            <a:off x="7825920" y="1625570"/>
            <a:ext cx="2116285" cy="346120"/>
          </a:xfrm>
          <a:prstGeom prst="rect">
            <a:avLst/>
          </a:prstGeom>
          <a:noFill/>
        </p:spPr>
        <p:txBody>
          <a:bodyPr wrap="none" rtlCol="0" anchor="ctr" anchorCtr="0">
            <a:spAutoFit/>
          </a:bodyPr>
          <a:lstStyle/>
          <a:p>
            <a:pPr algn="ctr">
              <a:lnSpc>
                <a:spcPct val="110000"/>
              </a:lnSpc>
            </a:pPr>
            <a:r>
              <a:rPr lang="en-US" sz="1600" b="1">
                <a:solidFill>
                  <a:schemeClr val="bg1"/>
                </a:solidFill>
                <a:latin typeface="Montserrat SemiBold" pitchFamily="2" charset="77"/>
                <a:ea typeface="League Spartan" charset="0"/>
                <a:cs typeface="Poppins" pitchFamily="2" charset="77"/>
              </a:rPr>
              <a:t>Risk Management</a:t>
            </a:r>
          </a:p>
        </p:txBody>
      </p:sp>
      <p:sp>
        <p:nvSpPr>
          <p:cNvPr id="25" name="Title 24">
            <a:extLst>
              <a:ext uri="{FF2B5EF4-FFF2-40B4-BE49-F238E27FC236}">
                <a16:creationId xmlns:a16="http://schemas.microsoft.com/office/drawing/2014/main" id="{D7C660F2-8772-0845-B803-2778C8B0D541}"/>
              </a:ext>
            </a:extLst>
          </p:cNvPr>
          <p:cNvSpPr>
            <a:spLocks noGrp="1"/>
          </p:cNvSpPr>
          <p:nvPr>
            <p:ph type="title"/>
          </p:nvPr>
        </p:nvSpPr>
        <p:spPr>
          <a:xfrm>
            <a:off x="368968" y="342217"/>
            <a:ext cx="10515600" cy="531668"/>
          </a:xfrm>
        </p:spPr>
        <p:txBody>
          <a:bodyPr>
            <a:normAutofit fontScale="90000"/>
          </a:bodyPr>
          <a:lstStyle/>
          <a:p>
            <a:r>
              <a:rPr lang="en-US"/>
              <a:t>Problem &amp; Risk Management Features:</a:t>
            </a:r>
          </a:p>
        </p:txBody>
      </p:sp>
      <p:sp>
        <p:nvSpPr>
          <p:cNvPr id="28" name="Text Placeholder 27">
            <a:extLst>
              <a:ext uri="{FF2B5EF4-FFF2-40B4-BE49-F238E27FC236}">
                <a16:creationId xmlns:a16="http://schemas.microsoft.com/office/drawing/2014/main" id="{0BC5341E-47A3-C14D-A481-A560685CF451}"/>
              </a:ext>
            </a:extLst>
          </p:cNvPr>
          <p:cNvSpPr>
            <a:spLocks noGrp="1"/>
          </p:cNvSpPr>
          <p:nvPr>
            <p:ph type="body" sz="quarter" idx="10"/>
          </p:nvPr>
        </p:nvSpPr>
        <p:spPr>
          <a:xfrm>
            <a:off x="368968" y="869109"/>
            <a:ext cx="10879023" cy="580118"/>
          </a:xfrm>
        </p:spPr>
        <p:txBody>
          <a:bodyPr/>
          <a:lstStyle/>
          <a:p>
            <a:r>
              <a:rPr lang="en-US"/>
              <a:t>Determine which features will meet your needs, considering the size and structure of your organization, volume of requests and level of service you are able to employ.</a:t>
            </a:r>
          </a:p>
        </p:txBody>
      </p:sp>
      <p:pic>
        <p:nvPicPr>
          <p:cNvPr id="30" name="Picture 29">
            <a:extLst>
              <a:ext uri="{FF2B5EF4-FFF2-40B4-BE49-F238E27FC236}">
                <a16:creationId xmlns:a16="http://schemas.microsoft.com/office/drawing/2014/main" id="{F28EEC09-5B2F-47BE-9E4A-A7563D5DF8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4" y="1511614"/>
            <a:ext cx="635000" cy="635000"/>
          </a:xfrm>
          <a:prstGeom prst="rect">
            <a:avLst/>
          </a:prstGeom>
        </p:spPr>
      </p:pic>
      <p:sp>
        <p:nvSpPr>
          <p:cNvPr id="31" name="Subtitle 2">
            <a:extLst>
              <a:ext uri="{FF2B5EF4-FFF2-40B4-BE49-F238E27FC236}">
                <a16:creationId xmlns:a16="http://schemas.microsoft.com/office/drawing/2014/main" id="{D15ADFE6-ACCB-4FBF-9068-190AD14D2F03}"/>
              </a:ext>
            </a:extLst>
          </p:cNvPr>
          <p:cNvSpPr txBox="1">
            <a:spLocks/>
          </p:cNvSpPr>
          <p:nvPr/>
        </p:nvSpPr>
        <p:spPr>
          <a:xfrm>
            <a:off x="6914913" y="2264719"/>
            <a:ext cx="3915337" cy="3094111"/>
          </a:xfrm>
          <a:prstGeom prst="rect">
            <a:avLst/>
          </a:prstGeom>
        </p:spPr>
        <p:txBody>
          <a:bodyPr vert="horz" wrap="square" lIns="45714" tIns="22857" rIns="45714" bIns="22857" rtlCol="0" anchor="t"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9388" algn="l"/>
            <a:r>
              <a:rPr lang="en-US" sz="1200" i="1">
                <a:solidFill>
                  <a:schemeClr val="tx1"/>
                </a:solidFill>
                <a:latin typeface="Roboto Condensed Light" panose="02000000000000000000" pitchFamily="2" charset="0"/>
                <a:ea typeface="Roboto Condensed Light" panose="02000000000000000000" pitchFamily="2" charset="0"/>
              </a:rPr>
              <a:t>Risk management capabilities vary dramatically within ITSM solutions, as there are many stand-alone solutions in the market.</a:t>
            </a:r>
            <a:r>
              <a:rPr lang="en-US" sz="1200">
                <a:solidFill>
                  <a:schemeClr val="bg1"/>
                </a:solidFill>
                <a:latin typeface="Roboto Condensed Light" panose="02000000000000000000" pitchFamily="2" charset="0"/>
                <a:ea typeface="Roboto Condensed Light" panose="02000000000000000000" pitchFamily="2" charset="0"/>
              </a:rPr>
              <a:t>. </a:t>
            </a:r>
            <a:endParaRPr lang="en-CA" sz="1200">
              <a:effectLst/>
              <a:latin typeface="Roboto Condensed Light" panose="02000000000000000000" pitchFamily="2" charset="0"/>
              <a:ea typeface="Calibri" panose="020F0502020204030204" pitchFamily="34" charset="0"/>
              <a:cs typeface="Arial" panose="020B0604020202020204" pitchFamily="34" charset="0"/>
            </a:endParaRPr>
          </a:p>
          <a:p>
            <a:pPr marL="350838" indent="-171450" algn="l">
              <a:buFont typeface="Arial" panose="020B0604020202020204" pitchFamily="34" charset="0"/>
              <a:buChar char="•"/>
            </a:pPr>
            <a:r>
              <a:rPr lang="en-CA" sz="1200">
                <a:effectLst/>
                <a:latin typeface="Roboto Condensed Light" panose="02000000000000000000" pitchFamily="2" charset="0"/>
                <a:ea typeface="Calibri" panose="020F0502020204030204" pitchFamily="34" charset="0"/>
                <a:cs typeface="Arial" panose="020B0604020202020204" pitchFamily="34" charset="0"/>
              </a:rPr>
              <a:t>Business continuity management to perform impact analysis using CMDB, build business continuity plans, build disaster recovery plans, and operationally test readiness.*</a:t>
            </a:r>
          </a:p>
          <a:p>
            <a:pPr marL="350838" indent="-171450" algn="l">
              <a:buFont typeface="Arial" panose="020B0604020202020204" pitchFamily="34" charset="0"/>
              <a:buChar char="•"/>
            </a:pPr>
            <a:r>
              <a:rPr lang="en-CA"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Risk management to manage, mitigate, and report on operational risk and to continually monitor risk exposure.*</a:t>
            </a:r>
          </a:p>
          <a:p>
            <a:pPr marL="350838" indent="-171450" algn="l">
              <a:buFont typeface="Arial" panose="020B0604020202020204" pitchFamily="34" charset="0"/>
              <a:buChar char="•"/>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Audit management provides a centralized process fo</a:t>
            </a:r>
            <a:r>
              <a:rPr lang="en-CA"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r planning, scoping, and executing audits.*</a:t>
            </a:r>
          </a:p>
          <a:p>
            <a:pPr marL="350838" indent="-171450" algn="l">
              <a:buFont typeface="Arial" panose="020B0604020202020204" pitchFamily="34" charset="0"/>
              <a:buChar char="•"/>
            </a:pPr>
            <a:r>
              <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rPr>
              <a:t>Vendor management to manage vendor interactions, performance, and risk.*</a:t>
            </a:r>
          </a:p>
          <a:p>
            <a:pPr marL="350838" indent="-171450" algn="l">
              <a:buFont typeface="Arial" panose="020B0604020202020204" pitchFamily="34" charset="0"/>
              <a:buChar char="•"/>
            </a:pPr>
            <a:r>
              <a:rPr lang="en-CA" sz="1200">
                <a:solidFill>
                  <a:schemeClr val="tx1"/>
                </a:solidFill>
                <a:latin typeface="Roboto Condensed Light" panose="02000000000000000000" pitchFamily="2" charset="0"/>
                <a:ea typeface="Calibri" panose="020F0502020204030204" pitchFamily="34" charset="0"/>
                <a:cs typeface="Arial" panose="020B0604020202020204" pitchFamily="34" charset="0"/>
              </a:rPr>
              <a:t>Security incident management detection, analysis, notification, and automated response.*</a:t>
            </a:r>
            <a:endParaRPr lang="en-CA" sz="1200">
              <a:solidFill>
                <a:schemeClr val="tx1"/>
              </a:solidFill>
              <a:effectLst/>
              <a:latin typeface="Roboto Condensed Light" panose="02000000000000000000" pitchFamily="2" charset="0"/>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57E707B-A04C-4CCA-8D5E-6E20963E09C7}"/>
              </a:ext>
            </a:extLst>
          </p:cNvPr>
          <p:cNvSpPr txBox="1"/>
          <p:nvPr/>
        </p:nvSpPr>
        <p:spPr>
          <a:xfrm>
            <a:off x="5427147" y="6400329"/>
            <a:ext cx="1496808" cy="252123"/>
          </a:xfrm>
          <a:prstGeom prst="rect">
            <a:avLst/>
          </a:prstGeom>
        </p:spPr>
        <p:txBody>
          <a:bodyPr wrap="square" lIns="0" tIns="0" rIns="0" bIns="0" numCol="1" spcCol="360000" rtlCol="0">
            <a:noAutofit/>
          </a:bodyPr>
          <a:lstStyle/>
          <a:p>
            <a:pPr algn="l">
              <a:lnSpc>
                <a:spcPct val="110000"/>
              </a:lnSpc>
              <a:tabLst/>
            </a:pPr>
            <a:r>
              <a:rPr lang="en-US" sz="1400">
                <a:solidFill>
                  <a:schemeClr val="tx1">
                    <a:lumMod val="50000"/>
                  </a:schemeClr>
                </a:solidFill>
                <a:latin typeface="Roboto Condensed Light" panose="02000000000000000000" pitchFamily="2" charset="0"/>
                <a:ea typeface="Roboto Condensed Light" panose="02000000000000000000" pitchFamily="2" charset="0"/>
              </a:rPr>
              <a:t>* Advanced features</a:t>
            </a:r>
            <a:endParaRPr lang="en-CA" sz="1400" err="1">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4" name="Oval 33">
            <a:extLst>
              <a:ext uri="{FF2B5EF4-FFF2-40B4-BE49-F238E27FC236}">
                <a16:creationId xmlns:a16="http://schemas.microsoft.com/office/drawing/2014/main" id="{1BB69698-7BD7-448A-9E4C-54FB96A874A7}"/>
              </a:ext>
            </a:extLst>
          </p:cNvPr>
          <p:cNvSpPr/>
          <p:nvPr/>
        </p:nvSpPr>
        <p:spPr>
          <a:xfrm>
            <a:off x="960927" y="2168134"/>
            <a:ext cx="590473" cy="590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latin typeface="Arial" panose="020B0604020202020204" pitchFamily="34" charset="0"/>
            </a:endParaRPr>
          </a:p>
        </p:txBody>
      </p:sp>
      <p:sp>
        <p:nvSpPr>
          <p:cNvPr id="37" name="Oval 36">
            <a:extLst>
              <a:ext uri="{FF2B5EF4-FFF2-40B4-BE49-F238E27FC236}">
                <a16:creationId xmlns:a16="http://schemas.microsoft.com/office/drawing/2014/main" id="{47B290EA-238B-4A3D-ADB7-DEED731F339E}"/>
              </a:ext>
            </a:extLst>
          </p:cNvPr>
          <p:cNvSpPr/>
          <p:nvPr/>
        </p:nvSpPr>
        <p:spPr>
          <a:xfrm>
            <a:off x="6483952" y="2174392"/>
            <a:ext cx="590473" cy="590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a:solidFill>
                <a:srgbClr val="000000"/>
              </a:solidFill>
              <a:latin typeface="Arial" panose="020B0604020202020204" pitchFamily="34" charset="0"/>
            </a:endParaRPr>
          </a:p>
        </p:txBody>
      </p:sp>
      <p:sp>
        <p:nvSpPr>
          <p:cNvPr id="38" name="Freeform 735">
            <a:extLst>
              <a:ext uri="{FF2B5EF4-FFF2-40B4-BE49-F238E27FC236}">
                <a16:creationId xmlns:a16="http://schemas.microsoft.com/office/drawing/2014/main" id="{EB630213-978D-428D-8467-04FC09F94D22}"/>
              </a:ext>
            </a:extLst>
          </p:cNvPr>
          <p:cNvSpPr>
            <a:spLocks noChangeArrowheads="1"/>
          </p:cNvSpPr>
          <p:nvPr/>
        </p:nvSpPr>
        <p:spPr bwMode="auto">
          <a:xfrm>
            <a:off x="1111275" y="2276436"/>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a:latin typeface="Arial" panose="020B0604020202020204" pitchFamily="34" charset="0"/>
            </a:endParaRPr>
          </a:p>
        </p:txBody>
      </p:sp>
      <p:sp>
        <p:nvSpPr>
          <p:cNvPr id="39" name="Freeform 735">
            <a:extLst>
              <a:ext uri="{FF2B5EF4-FFF2-40B4-BE49-F238E27FC236}">
                <a16:creationId xmlns:a16="http://schemas.microsoft.com/office/drawing/2014/main" id="{2A67E5C0-C766-4C0C-977D-65FA7DB2094C}"/>
              </a:ext>
            </a:extLst>
          </p:cNvPr>
          <p:cNvSpPr>
            <a:spLocks noChangeArrowheads="1"/>
          </p:cNvSpPr>
          <p:nvPr/>
        </p:nvSpPr>
        <p:spPr bwMode="auto">
          <a:xfrm>
            <a:off x="6643346" y="2308791"/>
            <a:ext cx="280609" cy="321674"/>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pPr>
              <a:lnSpc>
                <a:spcPct val="110000"/>
              </a:lnSpc>
            </a:pPr>
            <a:endParaRPr lang="en-US" sz="900">
              <a:solidFill>
                <a:srgbClr val="000000"/>
              </a:solidFill>
              <a:latin typeface="Arial" panose="020B0604020202020204" pitchFamily="34" charset="0"/>
            </a:endParaRPr>
          </a:p>
        </p:txBody>
      </p:sp>
    </p:spTree>
    <p:extLst>
      <p:ext uri="{BB962C8B-B14F-4D97-AF65-F5344CB8AC3E}">
        <p14:creationId xmlns:p14="http://schemas.microsoft.com/office/powerpoint/2010/main" val="808360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2D3D4E00-7987-40FD-B476-CC3B37D6404B}"/>
              </a:ext>
            </a:extLst>
          </p:cNvPr>
          <p:cNvGrpSpPr/>
          <p:nvPr/>
        </p:nvGrpSpPr>
        <p:grpSpPr>
          <a:xfrm>
            <a:off x="4382242" y="5529240"/>
            <a:ext cx="5178224" cy="1223422"/>
            <a:chOff x="6219730" y="4528248"/>
            <a:chExt cx="1788698" cy="1270670"/>
          </a:xfrm>
        </p:grpSpPr>
        <p:sp>
          <p:nvSpPr>
            <p:cNvPr id="83" name="Rectangle 82">
              <a:extLst>
                <a:ext uri="{FF2B5EF4-FFF2-40B4-BE49-F238E27FC236}">
                  <a16:creationId xmlns:a16="http://schemas.microsoft.com/office/drawing/2014/main" id="{36E090B4-4D10-47D4-BACF-8302CBD077AB}"/>
                </a:ext>
              </a:extLst>
            </p:cNvPr>
            <p:cNvSpPr/>
            <p:nvPr/>
          </p:nvSpPr>
          <p:spPr>
            <a:xfrm>
              <a:off x="6219730" y="4528946"/>
              <a:ext cx="1788698" cy="1269972"/>
            </a:xfrm>
            <a:prstGeom prst="rect">
              <a:avLst/>
            </a:prstGeom>
            <a:solidFill>
              <a:srgbClr val="7030A0"/>
            </a:solidFill>
            <a:ln w="187325" cap="flat" cmpd="thinThick" algn="ctr">
              <a:solidFill>
                <a:srgbClr val="FFFFFF"/>
              </a:solidFill>
              <a:prstDash val="solid"/>
              <a:miter lim="800000"/>
            </a:ln>
            <a:effectLst/>
          </p:spPr>
          <p:txBody>
            <a:bodyPr lIns="324000" tIns="324000" rIns="324000" bIns="324000" rtlCol="0" anchor="ctr">
              <a:noAutofit/>
            </a:bodyPr>
            <a:lstStyle/>
            <a:p>
              <a:pPr defTabSz="554492">
                <a:defRPr/>
              </a:pPr>
              <a:r>
                <a:rPr kumimoji="0" lang="en-US" sz="1200" b="1" i="0" u="none" strike="noStrike" kern="0" cap="none" spc="0" normalizeH="0" baseline="0" noProof="0" dirty="0">
                  <a:ln>
                    <a:noFill/>
                  </a:ln>
                  <a:solidFill>
                    <a:srgbClr val="FFFFFF"/>
                  </a:solidFill>
                  <a:effectLst/>
                  <a:uLnTx/>
                  <a:uFillTx/>
                </a:rPr>
                <a:t>Complementary research:</a:t>
              </a:r>
            </a:p>
            <a:p>
              <a:pPr defTabSz="554492">
                <a:defRPr/>
              </a:pPr>
              <a:r>
                <a:rPr lang="en-CA" sz="1050" dirty="0">
                  <a:solidFill>
                    <a:schemeClr val="bg1"/>
                  </a:solidFill>
                  <a:latin typeface="Roboto Light" panose="02000000000000000000" pitchFamily="2" charset="0"/>
                  <a:ea typeface="Roboto Light" panose="02000000000000000000" pitchFamily="2" charset="0"/>
                  <a:cs typeface="Times New Roman" panose="02020603050405020304" pitchFamily="18" charset="0"/>
                </a:rPr>
                <a:t>Create a quick business case and requirements document to align stakeholders to  your vision with Info-Tech’s </a:t>
              </a:r>
              <a:r>
                <a:rPr lang="en-CA" sz="1050" dirty="0">
                  <a:solidFill>
                    <a:schemeClr val="bg1"/>
                  </a:solidFill>
                  <a:latin typeface="Roboto Light" panose="02000000000000000000" pitchFamily="2" charset="0"/>
                  <a:ea typeface="Roboto Light" panose="02000000000000000000" pitchFamily="2" charset="0"/>
                  <a:cs typeface="Times New Roman" panose="02020603050405020304" pitchFamily="18" charset="0"/>
                  <a:hlinkClick r:id="rId3">
                    <a:extLst>
                      <a:ext uri="{A12FA001-AC4F-418D-AE19-62706E023703}">
                        <ahyp:hlinkClr xmlns:ahyp="http://schemas.microsoft.com/office/drawing/2018/hyperlinkcolor" val="tx"/>
                      </a:ext>
                    </a:extLst>
                  </a:hlinkClick>
                </a:rPr>
                <a:t>Rapid Application Selection Framework</a:t>
              </a:r>
              <a:r>
                <a:rPr lang="en-CA" sz="1050" dirty="0">
                  <a:solidFill>
                    <a:schemeClr val="bg1"/>
                  </a:solidFill>
                  <a:latin typeface="Roboto Light" panose="02000000000000000000" pitchFamily="2" charset="0"/>
                  <a:ea typeface="Roboto Light" panose="02000000000000000000" pitchFamily="2" charset="0"/>
                  <a:cs typeface="Times New Roman" panose="02020603050405020304" pitchFamily="18" charset="0"/>
                </a:rPr>
                <a:t>.  See what your peers are saying about these vendors at </a:t>
              </a:r>
              <a:r>
                <a:rPr lang="en-CA" sz="1050" dirty="0">
                  <a:solidFill>
                    <a:schemeClr val="bg1"/>
                  </a:solidFill>
                  <a:latin typeface="Roboto Light" panose="02000000000000000000" pitchFamily="2" charset="0"/>
                  <a:ea typeface="Roboto Light" panose="02000000000000000000" pitchFamily="2" charset="0"/>
                  <a:cs typeface="Times New Roman" panose="02020603050405020304" pitchFamily="18" charset="0"/>
                  <a:hlinkClick r:id="rId4">
                    <a:extLst>
                      <a:ext uri="{A12FA001-AC4F-418D-AE19-62706E023703}">
                        <ahyp:hlinkClr xmlns:ahyp="http://schemas.microsoft.com/office/drawing/2018/hyperlinkcolor" val="tx"/>
                      </a:ext>
                    </a:extLst>
                  </a:hlinkClick>
                </a:rPr>
                <a:t>SoftwareReviews.com</a:t>
              </a:r>
              <a:r>
                <a:rPr lang="en-CA" sz="1050" dirty="0">
                  <a:solidFill>
                    <a:schemeClr val="bg1"/>
                  </a:solidFill>
                  <a:latin typeface="Roboto Light" panose="02000000000000000000" pitchFamily="2" charset="0"/>
                  <a:ea typeface="Roboto Light" panose="02000000000000000000" pitchFamily="2" charset="0"/>
                  <a:cs typeface="Times New Roman" panose="02020603050405020304" pitchFamily="18" charset="0"/>
                </a:rPr>
                <a:t>.</a:t>
              </a:r>
            </a:p>
          </p:txBody>
        </p:sp>
        <p:sp>
          <p:nvSpPr>
            <p:cNvPr id="84" name="Rectangle 83">
              <a:extLst>
                <a:ext uri="{FF2B5EF4-FFF2-40B4-BE49-F238E27FC236}">
                  <a16:creationId xmlns:a16="http://schemas.microsoft.com/office/drawing/2014/main" id="{3DD7BF5D-A6D9-4644-AFF0-4B2BAF974D21}"/>
                </a:ext>
              </a:extLst>
            </p:cNvPr>
            <p:cNvSpPr/>
            <p:nvPr/>
          </p:nvSpPr>
          <p:spPr>
            <a:xfrm>
              <a:off x="6219730" y="4528248"/>
              <a:ext cx="1788698" cy="1270669"/>
            </a:xfrm>
            <a:prstGeom prst="rect">
              <a:avLst/>
            </a:prstGeom>
            <a:noFill/>
            <a:ln w="3175" cap="flat" cmpd="thinThick" algn="ctr">
              <a:gradFill>
                <a:gsLst>
                  <a:gs pos="0">
                    <a:srgbClr val="5D3391"/>
                  </a:gs>
                  <a:gs pos="56000">
                    <a:srgbClr val="5D3391">
                      <a:alpha val="0"/>
                    </a:srgbClr>
                  </a:gs>
                  <a:gs pos="98000">
                    <a:srgbClr val="5D3391"/>
                  </a:gs>
                </a:gsLst>
                <a:lin ang="2700000" scaled="0"/>
              </a:gradFill>
              <a:prstDash val="solid"/>
              <a:miter lim="800000"/>
            </a:ln>
            <a:effectLst/>
          </p:spPr>
          <p:txBody>
            <a:bodyPr lIns="216000" tIns="216000" rIns="216000" bIns="216000" rtlCol="0" anchor="ctr">
              <a:noAutofit/>
            </a:bodyPr>
            <a:lstStyle/>
            <a:p>
              <a:pPr marL="0" marR="0" lvl="0" indent="0" defTabSz="554492" eaLnBrk="1" fontAlgn="auto" latinLnBrk="0" hangingPunct="1">
                <a:lnSpc>
                  <a:spcPct val="100000"/>
                </a:lnSpc>
                <a:spcBef>
                  <a:spcPts val="800"/>
                </a:spcBef>
                <a:spcAft>
                  <a:spcPts val="0"/>
                </a:spcAft>
                <a:buClrTx/>
                <a:buSzTx/>
                <a:buFontTx/>
                <a:buNone/>
                <a:tabLst/>
                <a:defRPr/>
              </a:pPr>
              <a:endParaRPr kumimoji="0" lang="en-US" sz="1400" b="0" i="0" u="none" strike="noStrike" kern="0" cap="none" spc="0" normalizeH="0" baseline="0" noProof="0" dirty="0">
                <a:ln>
                  <a:noFill/>
                </a:ln>
                <a:solidFill>
                  <a:srgbClr val="2576B7"/>
                </a:solidFill>
                <a:effectLst/>
                <a:uLnTx/>
                <a:uFillTx/>
                <a:latin typeface="Roboto Condensed Light" panose="02000000000000000000" pitchFamily="2" charset="0"/>
                <a:ea typeface="Roboto Condensed Light" panose="02000000000000000000" pitchFamily="2" charset="0"/>
                <a:cs typeface="+mn-cs"/>
              </a:endParaRPr>
            </a:p>
          </p:txBody>
        </p:sp>
      </p:grpSp>
      <p:sp>
        <p:nvSpPr>
          <p:cNvPr id="51" name="TextBox 50">
            <a:extLst>
              <a:ext uri="{FF2B5EF4-FFF2-40B4-BE49-F238E27FC236}">
                <a16:creationId xmlns:a16="http://schemas.microsoft.com/office/drawing/2014/main" id="{1E5AFBC2-88BF-E841-A375-257E19C4E970}"/>
              </a:ext>
            </a:extLst>
          </p:cNvPr>
          <p:cNvSpPr txBox="1"/>
          <p:nvPr/>
        </p:nvSpPr>
        <p:spPr>
          <a:xfrm>
            <a:off x="689309" y="5535522"/>
            <a:ext cx="2010166" cy="285591"/>
          </a:xfrm>
          <a:prstGeom prst="rect">
            <a:avLst/>
          </a:prstGeom>
          <a:noFill/>
        </p:spPr>
        <p:txBody>
          <a:bodyPr wrap="none" lIns="0" tIns="0" rIns="0" bIns="0" rtlCol="0" anchor="ctr" anchorCtr="0">
            <a:spAutoFit/>
          </a:bodyPr>
          <a:lstStyle/>
          <a:p>
            <a:pPr defTabSz="554437">
              <a:lnSpc>
                <a:spcPct val="110000"/>
              </a:lnSpc>
            </a:pPr>
            <a:r>
              <a:rPr lang="en-US" b="1" dirty="0">
                <a:solidFill>
                  <a:srgbClr val="2576B7"/>
                </a:solidFill>
                <a:latin typeface="Montserrat SemiBold" pitchFamily="2" charset="77"/>
                <a:ea typeface="League Spartan" charset="0"/>
                <a:cs typeface="Poppins" pitchFamily="2" charset="77"/>
              </a:rPr>
              <a:t>Improve existing</a:t>
            </a:r>
          </a:p>
        </p:txBody>
      </p:sp>
      <p:sp>
        <p:nvSpPr>
          <p:cNvPr id="52" name="Subtitle 2">
            <a:extLst>
              <a:ext uri="{FF2B5EF4-FFF2-40B4-BE49-F238E27FC236}">
                <a16:creationId xmlns:a16="http://schemas.microsoft.com/office/drawing/2014/main" id="{4EAAFB19-D9F7-C143-8C1C-9C7953DAAD68}"/>
              </a:ext>
            </a:extLst>
          </p:cNvPr>
          <p:cNvSpPr txBox="1">
            <a:spLocks/>
          </p:cNvSpPr>
          <p:nvPr/>
        </p:nvSpPr>
        <p:spPr>
          <a:xfrm>
            <a:off x="693831" y="5851112"/>
            <a:ext cx="3565347" cy="696601"/>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527">
              <a:lnSpc>
                <a:spcPct val="110000"/>
              </a:lnSpc>
            </a:pPr>
            <a:r>
              <a:rPr lang="en-US" sz="14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Work with Info-Tech’s analysts to determine next steps to improve your process and make better use of the features you have available. </a:t>
            </a:r>
          </a:p>
        </p:txBody>
      </p:sp>
      <p:sp>
        <p:nvSpPr>
          <p:cNvPr id="54" name="Subtitle 2">
            <a:extLst>
              <a:ext uri="{FF2B5EF4-FFF2-40B4-BE49-F238E27FC236}">
                <a16:creationId xmlns:a16="http://schemas.microsoft.com/office/drawing/2014/main" id="{C80744F4-0CAA-5743-8FAD-947D9B27C1C6}"/>
              </a:ext>
            </a:extLst>
          </p:cNvPr>
          <p:cNvSpPr txBox="1">
            <a:spLocks/>
          </p:cNvSpPr>
          <p:nvPr/>
        </p:nvSpPr>
        <p:spPr>
          <a:xfrm>
            <a:off x="701620" y="1595853"/>
            <a:ext cx="3761949" cy="459613"/>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527">
              <a:lnSpc>
                <a:spcPct val="110000"/>
              </a:lnSpc>
            </a:pPr>
            <a:r>
              <a:rPr lang="en-US" sz="14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Determine where you need to improve the tools and processes used to support the company.</a:t>
            </a:r>
          </a:p>
        </p:txBody>
      </p:sp>
      <p:sp>
        <p:nvSpPr>
          <p:cNvPr id="55" name="TextBox 54">
            <a:extLst>
              <a:ext uri="{FF2B5EF4-FFF2-40B4-BE49-F238E27FC236}">
                <a16:creationId xmlns:a16="http://schemas.microsoft.com/office/drawing/2014/main" id="{BCF65626-11F6-1549-A9BA-ACDD1940BCCC}"/>
              </a:ext>
            </a:extLst>
          </p:cNvPr>
          <p:cNvSpPr txBox="1"/>
          <p:nvPr/>
        </p:nvSpPr>
        <p:spPr>
          <a:xfrm>
            <a:off x="682744" y="2647722"/>
            <a:ext cx="2832507" cy="285591"/>
          </a:xfrm>
          <a:prstGeom prst="rect">
            <a:avLst/>
          </a:prstGeom>
          <a:noFill/>
        </p:spPr>
        <p:txBody>
          <a:bodyPr wrap="none" lIns="0" tIns="0" rIns="0" bIns="0" rtlCol="0" anchor="ctr" anchorCtr="0">
            <a:spAutoFit/>
          </a:bodyPr>
          <a:lstStyle/>
          <a:p>
            <a:pPr defTabSz="554437">
              <a:lnSpc>
                <a:spcPct val="110000"/>
              </a:lnSpc>
            </a:pPr>
            <a:r>
              <a:rPr lang="en-US" b="1" dirty="0">
                <a:solidFill>
                  <a:srgbClr val="15466D"/>
                </a:solidFill>
                <a:latin typeface="Montserrat SemiBold" pitchFamily="2" charset="77"/>
                <a:ea typeface="League Spartan" charset="0"/>
                <a:cs typeface="Poppins" pitchFamily="2" charset="77"/>
              </a:rPr>
              <a:t>Assess existing solution</a:t>
            </a:r>
          </a:p>
        </p:txBody>
      </p:sp>
      <p:sp>
        <p:nvSpPr>
          <p:cNvPr id="56" name="Subtitle 2">
            <a:extLst>
              <a:ext uri="{FF2B5EF4-FFF2-40B4-BE49-F238E27FC236}">
                <a16:creationId xmlns:a16="http://schemas.microsoft.com/office/drawing/2014/main" id="{30A0323A-88B2-594E-B535-1FBA4B839750}"/>
              </a:ext>
            </a:extLst>
          </p:cNvPr>
          <p:cNvSpPr txBox="1">
            <a:spLocks/>
          </p:cNvSpPr>
          <p:nvPr/>
        </p:nvSpPr>
        <p:spPr>
          <a:xfrm>
            <a:off x="667032" y="2946183"/>
            <a:ext cx="3761949" cy="459613"/>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527">
              <a:lnSpc>
                <a:spcPct val="110000"/>
              </a:lnSpc>
            </a:pPr>
            <a:r>
              <a:rPr lang="en-US" sz="14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Determine if your solution can be upgraded or easily updated to meet your needs. </a:t>
            </a:r>
          </a:p>
        </p:txBody>
      </p:sp>
      <p:sp>
        <p:nvSpPr>
          <p:cNvPr id="57" name="TextBox 56">
            <a:extLst>
              <a:ext uri="{FF2B5EF4-FFF2-40B4-BE49-F238E27FC236}">
                <a16:creationId xmlns:a16="http://schemas.microsoft.com/office/drawing/2014/main" id="{D713369C-4569-8248-94CC-6DCA5291E9A5}"/>
              </a:ext>
            </a:extLst>
          </p:cNvPr>
          <p:cNvSpPr txBox="1"/>
          <p:nvPr/>
        </p:nvSpPr>
        <p:spPr>
          <a:xfrm>
            <a:off x="667032" y="3997070"/>
            <a:ext cx="4055597" cy="285591"/>
          </a:xfrm>
          <a:prstGeom prst="rect">
            <a:avLst/>
          </a:prstGeom>
          <a:noFill/>
        </p:spPr>
        <p:txBody>
          <a:bodyPr wrap="none" lIns="0" tIns="0" rIns="0" bIns="0" rtlCol="0" anchor="ctr" anchorCtr="0">
            <a:spAutoFit/>
          </a:bodyPr>
          <a:lstStyle/>
          <a:p>
            <a:pPr defTabSz="554437">
              <a:lnSpc>
                <a:spcPct val="110000"/>
              </a:lnSpc>
            </a:pPr>
            <a:r>
              <a:rPr lang="en-US" b="1" dirty="0">
                <a:solidFill>
                  <a:srgbClr val="5090C4"/>
                </a:solidFill>
                <a:latin typeface="Montserrat SemiBold" pitchFamily="2" charset="77"/>
                <a:ea typeface="League Spartan" charset="0"/>
                <a:cs typeface="Poppins" pitchFamily="2" charset="77"/>
              </a:rPr>
              <a:t>Create a business case for change</a:t>
            </a:r>
          </a:p>
        </p:txBody>
      </p:sp>
      <p:sp>
        <p:nvSpPr>
          <p:cNvPr id="58" name="Subtitle 2">
            <a:extLst>
              <a:ext uri="{FF2B5EF4-FFF2-40B4-BE49-F238E27FC236}">
                <a16:creationId xmlns:a16="http://schemas.microsoft.com/office/drawing/2014/main" id="{74CF34AD-14F2-F54B-990B-7271C888488E}"/>
              </a:ext>
            </a:extLst>
          </p:cNvPr>
          <p:cNvSpPr txBox="1">
            <a:spLocks/>
          </p:cNvSpPr>
          <p:nvPr/>
        </p:nvSpPr>
        <p:spPr>
          <a:xfrm>
            <a:off x="683331" y="4310442"/>
            <a:ext cx="3861958" cy="696601"/>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527">
              <a:lnSpc>
                <a:spcPct val="110000"/>
              </a:lnSpc>
            </a:pPr>
            <a:r>
              <a:rPr lang="en-US" sz="1400" dirty="0">
                <a:solidFill>
                  <a:srgbClr val="4A4A4A"/>
                </a:solidFill>
                <a:latin typeface="Roboto Light" panose="02000000000000000000" pitchFamily="2" charset="0"/>
                <a:ea typeface="Roboto Light" panose="02000000000000000000" pitchFamily="2" charset="0"/>
                <a:cs typeface="Times New Roman" panose="02020603050405020304" pitchFamily="18" charset="0"/>
              </a:rPr>
              <a:t>A two-part business case will focus on a need to change and use cases and requirements to bring stakeholders onboard.</a:t>
            </a:r>
          </a:p>
        </p:txBody>
      </p:sp>
      <p:sp>
        <p:nvSpPr>
          <p:cNvPr id="43" name="TextBox 42">
            <a:extLst>
              <a:ext uri="{FF2B5EF4-FFF2-40B4-BE49-F238E27FC236}">
                <a16:creationId xmlns:a16="http://schemas.microsoft.com/office/drawing/2014/main" id="{97BA5CFD-0186-E54E-A72B-FB77EB840D66}"/>
              </a:ext>
            </a:extLst>
          </p:cNvPr>
          <p:cNvSpPr txBox="1"/>
          <p:nvPr/>
        </p:nvSpPr>
        <p:spPr>
          <a:xfrm>
            <a:off x="682744" y="1275970"/>
            <a:ext cx="1728037" cy="285591"/>
          </a:xfrm>
          <a:prstGeom prst="rect">
            <a:avLst/>
          </a:prstGeom>
          <a:noFill/>
        </p:spPr>
        <p:txBody>
          <a:bodyPr wrap="none" lIns="0" tIns="0" rIns="0" bIns="0" rtlCol="0" anchor="ctr" anchorCtr="0">
            <a:spAutoFit/>
          </a:bodyPr>
          <a:lstStyle/>
          <a:p>
            <a:pPr defTabSz="554437">
              <a:lnSpc>
                <a:spcPct val="110000"/>
              </a:lnSpc>
            </a:pPr>
            <a:r>
              <a:rPr lang="en-US" b="1" dirty="0">
                <a:solidFill>
                  <a:srgbClr val="299C47"/>
                </a:solidFill>
                <a:latin typeface="Montserrat SemiBold" pitchFamily="2" charset="77"/>
                <a:ea typeface="League Spartan" charset="0"/>
                <a:cs typeface="Poppins" pitchFamily="2" charset="77"/>
              </a:rPr>
              <a:t>Analyze needs</a:t>
            </a:r>
          </a:p>
        </p:txBody>
      </p:sp>
      <p:sp>
        <p:nvSpPr>
          <p:cNvPr id="6" name="Title 5">
            <a:extLst>
              <a:ext uri="{FF2B5EF4-FFF2-40B4-BE49-F238E27FC236}">
                <a16:creationId xmlns:a16="http://schemas.microsoft.com/office/drawing/2014/main" id="{C6B72AFA-9397-BD43-9370-802FDD515308}"/>
              </a:ext>
            </a:extLst>
          </p:cNvPr>
          <p:cNvSpPr>
            <a:spLocks noGrp="1"/>
          </p:cNvSpPr>
          <p:nvPr>
            <p:ph type="title"/>
          </p:nvPr>
        </p:nvSpPr>
        <p:spPr>
          <a:xfrm>
            <a:off x="503196" y="418707"/>
            <a:ext cx="5896609" cy="692562"/>
          </a:xfrm>
        </p:spPr>
        <p:txBody>
          <a:bodyPr/>
          <a:lstStyle/>
          <a:p>
            <a:r>
              <a:rPr lang="en-US" dirty="0">
                <a:solidFill>
                  <a:schemeClr val="accent1"/>
                </a:solidFill>
              </a:rPr>
              <a:t>Info-Tech’s Approach</a:t>
            </a:r>
          </a:p>
        </p:txBody>
      </p:sp>
      <p:grpSp>
        <p:nvGrpSpPr>
          <p:cNvPr id="23" name="Group 22">
            <a:extLst>
              <a:ext uri="{FF2B5EF4-FFF2-40B4-BE49-F238E27FC236}">
                <a16:creationId xmlns:a16="http://schemas.microsoft.com/office/drawing/2014/main" id="{BC096914-CEB0-4D8C-9D0A-DE0FAB2352F9}"/>
              </a:ext>
            </a:extLst>
          </p:cNvPr>
          <p:cNvGrpSpPr/>
          <p:nvPr/>
        </p:nvGrpSpPr>
        <p:grpSpPr>
          <a:xfrm>
            <a:off x="5092236" y="412502"/>
            <a:ext cx="7068030" cy="5645212"/>
            <a:chOff x="5047857" y="1168375"/>
            <a:chExt cx="7068030" cy="5645212"/>
          </a:xfrm>
        </p:grpSpPr>
        <p:sp>
          <p:nvSpPr>
            <p:cNvPr id="3" name="Freeform 9">
              <a:extLst>
                <a:ext uri="{FF2B5EF4-FFF2-40B4-BE49-F238E27FC236}">
                  <a16:creationId xmlns:a16="http://schemas.microsoft.com/office/drawing/2014/main" id="{C26D40D7-191A-144F-B355-7A96ACBA9C36}"/>
                </a:ext>
              </a:extLst>
            </p:cNvPr>
            <p:cNvSpPr>
              <a:spLocks/>
            </p:cNvSpPr>
            <p:nvPr/>
          </p:nvSpPr>
          <p:spPr bwMode="auto">
            <a:xfrm>
              <a:off x="11203077" y="3156730"/>
              <a:ext cx="559284" cy="2725337"/>
            </a:xfrm>
            <a:custGeom>
              <a:avLst/>
              <a:gdLst>
                <a:gd name="T0" fmla="*/ 299 w 299"/>
                <a:gd name="T1" fmla="*/ 1290 h 1457"/>
                <a:gd name="T2" fmla="*/ 299 w 299"/>
                <a:gd name="T3" fmla="*/ 88 h 1457"/>
                <a:gd name="T4" fmla="*/ 237 w 299"/>
                <a:gd name="T5" fmla="*/ 122 h 1457"/>
                <a:gd name="T6" fmla="*/ 0 w 299"/>
                <a:gd name="T7" fmla="*/ 0 h 1457"/>
                <a:gd name="T8" fmla="*/ 0 w 299"/>
                <a:gd name="T9" fmla="*/ 1457 h 1457"/>
                <a:gd name="T10" fmla="*/ 299 w 299"/>
                <a:gd name="T11" fmla="*/ 1290 h 1457"/>
                <a:gd name="T12" fmla="*/ 299 w 299"/>
                <a:gd name="T13" fmla="*/ 1290 h 1457"/>
              </a:gdLst>
              <a:ahLst/>
              <a:cxnLst>
                <a:cxn ang="0">
                  <a:pos x="T0" y="T1"/>
                </a:cxn>
                <a:cxn ang="0">
                  <a:pos x="T2" y="T3"/>
                </a:cxn>
                <a:cxn ang="0">
                  <a:pos x="T4" y="T5"/>
                </a:cxn>
                <a:cxn ang="0">
                  <a:pos x="T6" y="T7"/>
                </a:cxn>
                <a:cxn ang="0">
                  <a:pos x="T8" y="T9"/>
                </a:cxn>
                <a:cxn ang="0">
                  <a:pos x="T10" y="T11"/>
                </a:cxn>
                <a:cxn ang="0">
                  <a:pos x="T12" y="T13"/>
                </a:cxn>
              </a:cxnLst>
              <a:rect l="0" t="0" r="r" b="b"/>
              <a:pathLst>
                <a:path w="299" h="1457">
                  <a:moveTo>
                    <a:pt x="299" y="1290"/>
                  </a:moveTo>
                  <a:lnTo>
                    <a:pt x="299" y="88"/>
                  </a:lnTo>
                  <a:lnTo>
                    <a:pt x="237" y="122"/>
                  </a:lnTo>
                  <a:lnTo>
                    <a:pt x="0" y="0"/>
                  </a:lnTo>
                  <a:lnTo>
                    <a:pt x="0" y="1457"/>
                  </a:lnTo>
                  <a:lnTo>
                    <a:pt x="299" y="1290"/>
                  </a:lnTo>
                  <a:lnTo>
                    <a:pt x="299" y="1290"/>
                  </a:lnTo>
                  <a:close/>
                </a:path>
              </a:pathLst>
            </a:custGeom>
            <a:solidFill>
              <a:schemeClr val="accent4">
                <a:lumMod val="50000"/>
              </a:schemeClr>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Montserrat Medium" panose="00000600000000000000" pitchFamily="2" charset="0"/>
              </a:endParaRPr>
            </a:p>
          </p:txBody>
        </p:sp>
        <p:sp>
          <p:nvSpPr>
            <p:cNvPr id="4" name="Freeform 10">
              <a:extLst>
                <a:ext uri="{FF2B5EF4-FFF2-40B4-BE49-F238E27FC236}">
                  <a16:creationId xmlns:a16="http://schemas.microsoft.com/office/drawing/2014/main" id="{1008E5A4-CC78-ED45-A337-1DF486A44E82}"/>
                </a:ext>
              </a:extLst>
            </p:cNvPr>
            <p:cNvSpPr>
              <a:spLocks/>
            </p:cNvSpPr>
            <p:nvPr/>
          </p:nvSpPr>
          <p:spPr bwMode="auto">
            <a:xfrm>
              <a:off x="10808397" y="1168375"/>
              <a:ext cx="1307490" cy="2216558"/>
            </a:xfrm>
            <a:custGeom>
              <a:avLst/>
              <a:gdLst>
                <a:gd name="T0" fmla="*/ 245 w 699"/>
                <a:gd name="T1" fmla="*/ 0 h 1185"/>
                <a:gd name="T2" fmla="*/ 0 w 699"/>
                <a:gd name="T3" fmla="*/ 135 h 1185"/>
                <a:gd name="T4" fmla="*/ 448 w 699"/>
                <a:gd name="T5" fmla="*/ 1185 h 1185"/>
                <a:gd name="T6" fmla="*/ 699 w 699"/>
                <a:gd name="T7" fmla="*/ 1049 h 1185"/>
                <a:gd name="T8" fmla="*/ 245 w 699"/>
                <a:gd name="T9" fmla="*/ 0 h 1185"/>
                <a:gd name="T10" fmla="*/ 245 w 699"/>
                <a:gd name="T11" fmla="*/ 0 h 1185"/>
              </a:gdLst>
              <a:ahLst/>
              <a:cxnLst>
                <a:cxn ang="0">
                  <a:pos x="T0" y="T1"/>
                </a:cxn>
                <a:cxn ang="0">
                  <a:pos x="T2" y="T3"/>
                </a:cxn>
                <a:cxn ang="0">
                  <a:pos x="T4" y="T5"/>
                </a:cxn>
                <a:cxn ang="0">
                  <a:pos x="T6" y="T7"/>
                </a:cxn>
                <a:cxn ang="0">
                  <a:pos x="T8" y="T9"/>
                </a:cxn>
                <a:cxn ang="0">
                  <a:pos x="T10" y="T11"/>
                </a:cxn>
              </a:cxnLst>
              <a:rect l="0" t="0" r="r" b="b"/>
              <a:pathLst>
                <a:path w="699" h="1185">
                  <a:moveTo>
                    <a:pt x="245" y="0"/>
                  </a:moveTo>
                  <a:lnTo>
                    <a:pt x="0" y="135"/>
                  </a:lnTo>
                  <a:lnTo>
                    <a:pt x="448" y="1185"/>
                  </a:lnTo>
                  <a:lnTo>
                    <a:pt x="699" y="1049"/>
                  </a:lnTo>
                  <a:lnTo>
                    <a:pt x="245" y="0"/>
                  </a:lnTo>
                  <a:lnTo>
                    <a:pt x="245" y="0"/>
                  </a:lnTo>
                  <a:close/>
                </a:path>
              </a:pathLst>
            </a:custGeom>
            <a:solidFill>
              <a:schemeClr val="accent4">
                <a:lumMod val="50000"/>
              </a:schemeClr>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Montserrat Medium" panose="00000600000000000000" pitchFamily="2" charset="0"/>
              </a:endParaRPr>
            </a:p>
          </p:txBody>
        </p:sp>
        <p:sp>
          <p:nvSpPr>
            <p:cNvPr id="5" name="Freeform 11">
              <a:extLst>
                <a:ext uri="{FF2B5EF4-FFF2-40B4-BE49-F238E27FC236}">
                  <a16:creationId xmlns:a16="http://schemas.microsoft.com/office/drawing/2014/main" id="{0A65B58D-7FBE-F346-941E-7A08D6A12EC4}"/>
                </a:ext>
              </a:extLst>
            </p:cNvPr>
            <p:cNvSpPr>
              <a:spLocks/>
            </p:cNvSpPr>
            <p:nvPr/>
          </p:nvSpPr>
          <p:spPr bwMode="auto">
            <a:xfrm>
              <a:off x="9747818" y="1420895"/>
              <a:ext cx="1898572" cy="4461173"/>
            </a:xfrm>
            <a:custGeom>
              <a:avLst/>
              <a:gdLst>
                <a:gd name="T0" fmla="*/ 778 w 1015"/>
                <a:gd name="T1" fmla="*/ 2385 h 2385"/>
                <a:gd name="T2" fmla="*/ 778 w 1015"/>
                <a:gd name="T3" fmla="*/ 928 h 2385"/>
                <a:gd name="T4" fmla="*/ 1015 w 1015"/>
                <a:gd name="T5" fmla="*/ 1050 h 2385"/>
                <a:gd name="T6" fmla="*/ 567 w 1015"/>
                <a:gd name="T7" fmla="*/ 0 h 2385"/>
                <a:gd name="T8" fmla="*/ 0 w 1015"/>
                <a:gd name="T9" fmla="*/ 532 h 2385"/>
                <a:gd name="T10" fmla="*/ 225 w 1015"/>
                <a:gd name="T11" fmla="*/ 645 h 2385"/>
                <a:gd name="T12" fmla="*/ 225 w 1015"/>
                <a:gd name="T13" fmla="*/ 2103 h 2385"/>
                <a:gd name="T14" fmla="*/ 778 w 1015"/>
                <a:gd name="T15" fmla="*/ 2385 h 2385"/>
                <a:gd name="T16" fmla="*/ 778 w 1015"/>
                <a:gd name="T17" fmla="*/ 2385 h 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 h="2385">
                  <a:moveTo>
                    <a:pt x="778" y="2385"/>
                  </a:moveTo>
                  <a:lnTo>
                    <a:pt x="778" y="928"/>
                  </a:lnTo>
                  <a:lnTo>
                    <a:pt x="1015" y="1050"/>
                  </a:lnTo>
                  <a:lnTo>
                    <a:pt x="567" y="0"/>
                  </a:lnTo>
                  <a:lnTo>
                    <a:pt x="0" y="532"/>
                  </a:lnTo>
                  <a:lnTo>
                    <a:pt x="225" y="645"/>
                  </a:lnTo>
                  <a:lnTo>
                    <a:pt x="225" y="2103"/>
                  </a:lnTo>
                  <a:lnTo>
                    <a:pt x="778" y="2385"/>
                  </a:lnTo>
                  <a:lnTo>
                    <a:pt x="778" y="238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Montserrat Medium" panose="00000600000000000000" pitchFamily="2" charset="0"/>
              </a:endParaRPr>
            </a:p>
          </p:txBody>
        </p:sp>
        <p:sp>
          <p:nvSpPr>
            <p:cNvPr id="8" name="Freeform 5">
              <a:extLst>
                <a:ext uri="{FF2B5EF4-FFF2-40B4-BE49-F238E27FC236}">
                  <a16:creationId xmlns:a16="http://schemas.microsoft.com/office/drawing/2014/main" id="{8E4C75C3-41FC-7240-9969-4E3D139437DE}"/>
                </a:ext>
              </a:extLst>
            </p:cNvPr>
            <p:cNvSpPr>
              <a:spLocks/>
            </p:cNvSpPr>
            <p:nvPr/>
          </p:nvSpPr>
          <p:spPr bwMode="auto">
            <a:xfrm>
              <a:off x="6737093" y="3014656"/>
              <a:ext cx="3402463" cy="772522"/>
            </a:xfrm>
            <a:custGeom>
              <a:avLst/>
              <a:gdLst>
                <a:gd name="T0" fmla="*/ 0 w 1819"/>
                <a:gd name="T1" fmla="*/ 413 h 413"/>
                <a:gd name="T2" fmla="*/ 0 w 1819"/>
                <a:gd name="T3" fmla="*/ 0 h 413"/>
                <a:gd name="T4" fmla="*/ 1819 w 1819"/>
                <a:gd name="T5" fmla="*/ 0 h 413"/>
                <a:gd name="T6" fmla="*/ 1819 w 1819"/>
                <a:gd name="T7" fmla="*/ 229 h 413"/>
                <a:gd name="T8" fmla="*/ 1519 w 1819"/>
                <a:gd name="T9" fmla="*/ 393 h 413"/>
                <a:gd name="T10" fmla="*/ 1519 w 1819"/>
                <a:gd name="T11" fmla="*/ 413 h 413"/>
                <a:gd name="T12" fmla="*/ 0 w 1819"/>
                <a:gd name="T13" fmla="*/ 413 h 413"/>
                <a:gd name="T14" fmla="*/ 0 w 1819"/>
                <a:gd name="T15" fmla="*/ 413 h 4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3">
                  <a:moveTo>
                    <a:pt x="0" y="413"/>
                  </a:moveTo>
                  <a:lnTo>
                    <a:pt x="0" y="0"/>
                  </a:lnTo>
                  <a:lnTo>
                    <a:pt x="1819" y="0"/>
                  </a:lnTo>
                  <a:lnTo>
                    <a:pt x="1819" y="229"/>
                  </a:lnTo>
                  <a:lnTo>
                    <a:pt x="1519" y="393"/>
                  </a:lnTo>
                  <a:lnTo>
                    <a:pt x="1519" y="413"/>
                  </a:lnTo>
                  <a:lnTo>
                    <a:pt x="0" y="413"/>
                  </a:lnTo>
                  <a:lnTo>
                    <a:pt x="0" y="413"/>
                  </a:lnTo>
                  <a:close/>
                </a:path>
              </a:pathLst>
            </a:custGeom>
            <a:solidFill>
              <a:schemeClr val="accent4"/>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Montserrat Medium" panose="00000600000000000000" pitchFamily="2" charset="0"/>
              </a:endParaRPr>
            </a:p>
          </p:txBody>
        </p:sp>
        <p:sp>
          <p:nvSpPr>
            <p:cNvPr id="11" name="Freeform 6">
              <a:extLst>
                <a:ext uri="{FF2B5EF4-FFF2-40B4-BE49-F238E27FC236}">
                  <a16:creationId xmlns:a16="http://schemas.microsoft.com/office/drawing/2014/main" id="{1CC8FB8D-5DE0-F94A-889D-27586CDA096A}"/>
                </a:ext>
              </a:extLst>
            </p:cNvPr>
            <p:cNvSpPr>
              <a:spLocks/>
            </p:cNvSpPr>
            <p:nvPr/>
          </p:nvSpPr>
          <p:spPr bwMode="auto">
            <a:xfrm>
              <a:off x="6193373" y="3779712"/>
              <a:ext cx="3402463" cy="763171"/>
            </a:xfrm>
            <a:custGeom>
              <a:avLst/>
              <a:gdLst>
                <a:gd name="T0" fmla="*/ 0 w 1819"/>
                <a:gd name="T1" fmla="*/ 408 h 408"/>
                <a:gd name="T2" fmla="*/ 0 w 1819"/>
                <a:gd name="T3" fmla="*/ 0 h 408"/>
                <a:gd name="T4" fmla="*/ 1818 w 1819"/>
                <a:gd name="T5" fmla="*/ 0 h 408"/>
                <a:gd name="T6" fmla="*/ 1819 w 1819"/>
                <a:gd name="T7" fmla="*/ 225 h 408"/>
                <a:gd name="T8" fmla="*/ 1521 w 1819"/>
                <a:gd name="T9" fmla="*/ 392 h 408"/>
                <a:gd name="T10" fmla="*/ 1521 w 1819"/>
                <a:gd name="T11" fmla="*/ 408 h 408"/>
                <a:gd name="T12" fmla="*/ 0 w 1819"/>
                <a:gd name="T13" fmla="*/ 408 h 408"/>
                <a:gd name="T14" fmla="*/ 0 w 1819"/>
                <a:gd name="T15" fmla="*/ 408 h 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08">
                  <a:moveTo>
                    <a:pt x="0" y="408"/>
                  </a:moveTo>
                  <a:lnTo>
                    <a:pt x="0" y="0"/>
                  </a:lnTo>
                  <a:lnTo>
                    <a:pt x="1818" y="0"/>
                  </a:lnTo>
                  <a:lnTo>
                    <a:pt x="1819" y="225"/>
                  </a:lnTo>
                  <a:lnTo>
                    <a:pt x="1521" y="392"/>
                  </a:lnTo>
                  <a:lnTo>
                    <a:pt x="1521" y="408"/>
                  </a:lnTo>
                  <a:lnTo>
                    <a:pt x="0" y="408"/>
                  </a:lnTo>
                  <a:lnTo>
                    <a:pt x="0" y="408"/>
                  </a:lnTo>
                  <a:close/>
                </a:path>
              </a:pathLst>
            </a:custGeom>
            <a:solidFill>
              <a:schemeClr val="accent3"/>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Montserrat Medium" panose="00000600000000000000" pitchFamily="2" charset="0"/>
              </a:endParaRPr>
            </a:p>
          </p:txBody>
        </p:sp>
        <p:sp>
          <p:nvSpPr>
            <p:cNvPr id="14" name="Freeform 7">
              <a:extLst>
                <a:ext uri="{FF2B5EF4-FFF2-40B4-BE49-F238E27FC236}">
                  <a16:creationId xmlns:a16="http://schemas.microsoft.com/office/drawing/2014/main" id="{73F2D7ED-EC95-FA4F-A09D-BCAC6200FFA8}"/>
                </a:ext>
              </a:extLst>
            </p:cNvPr>
            <p:cNvSpPr>
              <a:spLocks/>
            </p:cNvSpPr>
            <p:nvPr/>
          </p:nvSpPr>
          <p:spPr bwMode="auto">
            <a:xfrm>
              <a:off x="5623760" y="4542474"/>
              <a:ext cx="3402463" cy="766910"/>
            </a:xfrm>
            <a:custGeom>
              <a:avLst/>
              <a:gdLst>
                <a:gd name="T0" fmla="*/ 0 w 1819"/>
                <a:gd name="T1" fmla="*/ 410 h 410"/>
                <a:gd name="T2" fmla="*/ 0 w 1819"/>
                <a:gd name="T3" fmla="*/ 0 h 410"/>
                <a:gd name="T4" fmla="*/ 1819 w 1819"/>
                <a:gd name="T5" fmla="*/ 0 h 410"/>
                <a:gd name="T6" fmla="*/ 1819 w 1819"/>
                <a:gd name="T7" fmla="*/ 231 h 410"/>
                <a:gd name="T8" fmla="*/ 1518 w 1819"/>
                <a:gd name="T9" fmla="*/ 394 h 410"/>
                <a:gd name="T10" fmla="*/ 1518 w 1819"/>
                <a:gd name="T11" fmla="*/ 410 h 410"/>
                <a:gd name="T12" fmla="*/ 0 w 1819"/>
                <a:gd name="T13" fmla="*/ 410 h 410"/>
                <a:gd name="T14" fmla="*/ 0 w 1819"/>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0">
                  <a:moveTo>
                    <a:pt x="0" y="410"/>
                  </a:moveTo>
                  <a:lnTo>
                    <a:pt x="0" y="0"/>
                  </a:lnTo>
                  <a:lnTo>
                    <a:pt x="1819" y="0"/>
                  </a:lnTo>
                  <a:lnTo>
                    <a:pt x="1819" y="231"/>
                  </a:lnTo>
                  <a:lnTo>
                    <a:pt x="1518" y="394"/>
                  </a:lnTo>
                  <a:lnTo>
                    <a:pt x="1518" y="410"/>
                  </a:lnTo>
                  <a:lnTo>
                    <a:pt x="0" y="410"/>
                  </a:lnTo>
                  <a:lnTo>
                    <a:pt x="0" y="410"/>
                  </a:lnTo>
                  <a:close/>
                </a:path>
              </a:pathLst>
            </a:custGeom>
            <a:solidFill>
              <a:schemeClr val="accent2"/>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Montserrat Medium" panose="00000600000000000000" pitchFamily="2" charset="0"/>
              </a:endParaRPr>
            </a:p>
          </p:txBody>
        </p:sp>
        <p:sp>
          <p:nvSpPr>
            <p:cNvPr id="17" name="Freeform 8">
              <a:extLst>
                <a:ext uri="{FF2B5EF4-FFF2-40B4-BE49-F238E27FC236}">
                  <a16:creationId xmlns:a16="http://schemas.microsoft.com/office/drawing/2014/main" id="{BABE1C25-68D5-7E4F-90B5-1E07A4C748F6}"/>
                </a:ext>
              </a:extLst>
            </p:cNvPr>
            <p:cNvSpPr>
              <a:spLocks/>
            </p:cNvSpPr>
            <p:nvPr/>
          </p:nvSpPr>
          <p:spPr bwMode="auto">
            <a:xfrm>
              <a:off x="5060736" y="5309384"/>
              <a:ext cx="3402463" cy="982019"/>
            </a:xfrm>
            <a:custGeom>
              <a:avLst/>
              <a:gdLst>
                <a:gd name="T0" fmla="*/ 1819 w 1819"/>
                <a:gd name="T1" fmla="*/ 525 h 525"/>
                <a:gd name="T2" fmla="*/ 0 w 1819"/>
                <a:gd name="T3" fmla="*/ 525 h 525"/>
                <a:gd name="T4" fmla="*/ 0 w 1819"/>
                <a:gd name="T5" fmla="*/ 0 h 525"/>
                <a:gd name="T6" fmla="*/ 1819 w 1819"/>
                <a:gd name="T7" fmla="*/ 0 h 525"/>
                <a:gd name="T8" fmla="*/ 1819 w 1819"/>
                <a:gd name="T9" fmla="*/ 525 h 525"/>
                <a:gd name="T10" fmla="*/ 1819 w 1819"/>
                <a:gd name="T11" fmla="*/ 525 h 525"/>
              </a:gdLst>
              <a:ahLst/>
              <a:cxnLst>
                <a:cxn ang="0">
                  <a:pos x="T0" y="T1"/>
                </a:cxn>
                <a:cxn ang="0">
                  <a:pos x="T2" y="T3"/>
                </a:cxn>
                <a:cxn ang="0">
                  <a:pos x="T4" y="T5"/>
                </a:cxn>
                <a:cxn ang="0">
                  <a:pos x="T6" y="T7"/>
                </a:cxn>
                <a:cxn ang="0">
                  <a:pos x="T8" y="T9"/>
                </a:cxn>
                <a:cxn ang="0">
                  <a:pos x="T10" y="T11"/>
                </a:cxn>
              </a:cxnLst>
              <a:rect l="0" t="0" r="r" b="b"/>
              <a:pathLst>
                <a:path w="1819" h="525">
                  <a:moveTo>
                    <a:pt x="1819" y="525"/>
                  </a:moveTo>
                  <a:lnTo>
                    <a:pt x="0" y="525"/>
                  </a:lnTo>
                  <a:lnTo>
                    <a:pt x="0" y="0"/>
                  </a:lnTo>
                  <a:lnTo>
                    <a:pt x="1819" y="0"/>
                  </a:lnTo>
                  <a:lnTo>
                    <a:pt x="1819" y="525"/>
                  </a:lnTo>
                  <a:lnTo>
                    <a:pt x="1819" y="525"/>
                  </a:lnTo>
                  <a:close/>
                </a:path>
              </a:pathLst>
            </a:custGeom>
            <a:solidFill>
              <a:schemeClr val="accent1"/>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Montserrat Medium" panose="00000600000000000000" pitchFamily="2" charset="0"/>
              </a:endParaRPr>
            </a:p>
          </p:txBody>
        </p:sp>
        <p:sp>
          <p:nvSpPr>
            <p:cNvPr id="20" name="Freeform 12">
              <a:extLst>
                <a:ext uri="{FF2B5EF4-FFF2-40B4-BE49-F238E27FC236}">
                  <a16:creationId xmlns:a16="http://schemas.microsoft.com/office/drawing/2014/main" id="{BE299346-5D85-9344-97BD-2726738CEC9C}"/>
                </a:ext>
              </a:extLst>
            </p:cNvPr>
            <p:cNvSpPr>
              <a:spLocks/>
            </p:cNvSpPr>
            <p:nvPr/>
          </p:nvSpPr>
          <p:spPr bwMode="auto">
            <a:xfrm>
              <a:off x="9609399" y="3457881"/>
              <a:ext cx="1593677" cy="834249"/>
            </a:xfrm>
            <a:custGeom>
              <a:avLst/>
              <a:gdLst>
                <a:gd name="T0" fmla="*/ 852 w 852"/>
                <a:gd name="T1" fmla="*/ 281 h 446"/>
                <a:gd name="T2" fmla="*/ 299 w 852"/>
                <a:gd name="T3" fmla="*/ 0 h 446"/>
                <a:gd name="T4" fmla="*/ 0 w 852"/>
                <a:gd name="T5" fmla="*/ 166 h 446"/>
                <a:gd name="T6" fmla="*/ 554 w 852"/>
                <a:gd name="T7" fmla="*/ 446 h 446"/>
                <a:gd name="T8" fmla="*/ 852 w 852"/>
                <a:gd name="T9" fmla="*/ 281 h 446"/>
                <a:gd name="T10" fmla="*/ 852 w 852"/>
                <a:gd name="T11" fmla="*/ 281 h 446"/>
              </a:gdLst>
              <a:ahLst/>
              <a:cxnLst>
                <a:cxn ang="0">
                  <a:pos x="T0" y="T1"/>
                </a:cxn>
                <a:cxn ang="0">
                  <a:pos x="T2" y="T3"/>
                </a:cxn>
                <a:cxn ang="0">
                  <a:pos x="T4" y="T5"/>
                </a:cxn>
                <a:cxn ang="0">
                  <a:pos x="T6" y="T7"/>
                </a:cxn>
                <a:cxn ang="0">
                  <a:pos x="T8" y="T9"/>
                </a:cxn>
                <a:cxn ang="0">
                  <a:pos x="T10" y="T11"/>
                </a:cxn>
              </a:cxnLst>
              <a:rect l="0" t="0" r="r" b="b"/>
              <a:pathLst>
                <a:path w="852" h="446">
                  <a:moveTo>
                    <a:pt x="852" y="281"/>
                  </a:moveTo>
                  <a:lnTo>
                    <a:pt x="299" y="0"/>
                  </a:lnTo>
                  <a:lnTo>
                    <a:pt x="0" y="166"/>
                  </a:lnTo>
                  <a:lnTo>
                    <a:pt x="554" y="446"/>
                  </a:lnTo>
                  <a:lnTo>
                    <a:pt x="852" y="281"/>
                  </a:lnTo>
                  <a:lnTo>
                    <a:pt x="852" y="28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Montserrat Medium" panose="00000600000000000000" pitchFamily="2" charset="0"/>
              </a:endParaRPr>
            </a:p>
          </p:txBody>
        </p:sp>
        <p:sp>
          <p:nvSpPr>
            <p:cNvPr id="21" name="Freeform 13">
              <a:extLst>
                <a:ext uri="{FF2B5EF4-FFF2-40B4-BE49-F238E27FC236}">
                  <a16:creationId xmlns:a16="http://schemas.microsoft.com/office/drawing/2014/main" id="{35CBE931-B34D-2144-A420-9E265ABFA96C}"/>
                </a:ext>
              </a:extLst>
            </p:cNvPr>
            <p:cNvSpPr>
              <a:spLocks/>
            </p:cNvSpPr>
            <p:nvPr/>
          </p:nvSpPr>
          <p:spPr bwMode="auto">
            <a:xfrm>
              <a:off x="9609400" y="3759055"/>
              <a:ext cx="1036264" cy="2424184"/>
            </a:xfrm>
            <a:custGeom>
              <a:avLst/>
              <a:gdLst>
                <a:gd name="T0" fmla="*/ 554 w 554"/>
                <a:gd name="T1" fmla="*/ 1296 h 1296"/>
                <a:gd name="T2" fmla="*/ 554 w 554"/>
                <a:gd name="T3" fmla="*/ 280 h 1296"/>
                <a:gd name="T4" fmla="*/ 0 w 554"/>
                <a:gd name="T5" fmla="*/ 0 h 1296"/>
                <a:gd name="T6" fmla="*/ 0 w 554"/>
                <a:gd name="T7" fmla="*/ 1013 h 1296"/>
                <a:gd name="T8" fmla="*/ 554 w 554"/>
                <a:gd name="T9" fmla="*/ 1296 h 1296"/>
                <a:gd name="T10" fmla="*/ 554 w 554"/>
                <a:gd name="T11" fmla="*/ 1296 h 1296"/>
              </a:gdLst>
              <a:ahLst/>
              <a:cxnLst>
                <a:cxn ang="0">
                  <a:pos x="T0" y="T1"/>
                </a:cxn>
                <a:cxn ang="0">
                  <a:pos x="T2" y="T3"/>
                </a:cxn>
                <a:cxn ang="0">
                  <a:pos x="T4" y="T5"/>
                </a:cxn>
                <a:cxn ang="0">
                  <a:pos x="T6" y="T7"/>
                </a:cxn>
                <a:cxn ang="0">
                  <a:pos x="T8" y="T9"/>
                </a:cxn>
                <a:cxn ang="0">
                  <a:pos x="T10" y="T11"/>
                </a:cxn>
              </a:cxnLst>
              <a:rect l="0" t="0" r="r" b="b"/>
              <a:pathLst>
                <a:path w="554" h="1296">
                  <a:moveTo>
                    <a:pt x="554" y="1296"/>
                  </a:moveTo>
                  <a:lnTo>
                    <a:pt x="554" y="280"/>
                  </a:lnTo>
                  <a:lnTo>
                    <a:pt x="0" y="0"/>
                  </a:lnTo>
                  <a:lnTo>
                    <a:pt x="0" y="1013"/>
                  </a:lnTo>
                  <a:lnTo>
                    <a:pt x="554" y="1296"/>
                  </a:lnTo>
                  <a:lnTo>
                    <a:pt x="554" y="1296"/>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Montserrat Medium" panose="00000600000000000000" pitchFamily="2" charset="0"/>
              </a:endParaRPr>
            </a:p>
          </p:txBody>
        </p:sp>
        <p:sp>
          <p:nvSpPr>
            <p:cNvPr id="22" name="Freeform 14">
              <a:extLst>
                <a:ext uri="{FF2B5EF4-FFF2-40B4-BE49-F238E27FC236}">
                  <a16:creationId xmlns:a16="http://schemas.microsoft.com/office/drawing/2014/main" id="{15623F37-A0F3-314B-A704-BF4AA23E385B}"/>
                </a:ext>
              </a:extLst>
            </p:cNvPr>
            <p:cNvSpPr>
              <a:spLocks/>
            </p:cNvSpPr>
            <p:nvPr/>
          </p:nvSpPr>
          <p:spPr bwMode="auto">
            <a:xfrm>
              <a:off x="10645663" y="3983498"/>
              <a:ext cx="557413" cy="2209075"/>
            </a:xfrm>
            <a:custGeom>
              <a:avLst/>
              <a:gdLst>
                <a:gd name="T0" fmla="*/ 298 w 298"/>
                <a:gd name="T1" fmla="*/ 1015 h 1181"/>
                <a:gd name="T2" fmla="*/ 298 w 298"/>
                <a:gd name="T3" fmla="*/ 0 h 1181"/>
                <a:gd name="T4" fmla="*/ 0 w 298"/>
                <a:gd name="T5" fmla="*/ 165 h 1181"/>
                <a:gd name="T6" fmla="*/ 0 w 298"/>
                <a:gd name="T7" fmla="*/ 1181 h 1181"/>
                <a:gd name="T8" fmla="*/ 298 w 298"/>
                <a:gd name="T9" fmla="*/ 1015 h 1181"/>
                <a:gd name="T10" fmla="*/ 298 w 298"/>
                <a:gd name="T11" fmla="*/ 1015 h 1181"/>
              </a:gdLst>
              <a:ahLst/>
              <a:cxnLst>
                <a:cxn ang="0">
                  <a:pos x="T0" y="T1"/>
                </a:cxn>
                <a:cxn ang="0">
                  <a:pos x="T2" y="T3"/>
                </a:cxn>
                <a:cxn ang="0">
                  <a:pos x="T4" y="T5"/>
                </a:cxn>
                <a:cxn ang="0">
                  <a:pos x="T6" y="T7"/>
                </a:cxn>
                <a:cxn ang="0">
                  <a:pos x="T8" y="T9"/>
                </a:cxn>
                <a:cxn ang="0">
                  <a:pos x="T10" y="T11"/>
                </a:cxn>
              </a:cxnLst>
              <a:rect l="0" t="0" r="r" b="b"/>
              <a:pathLst>
                <a:path w="298" h="1181">
                  <a:moveTo>
                    <a:pt x="298" y="1015"/>
                  </a:moveTo>
                  <a:lnTo>
                    <a:pt x="298" y="0"/>
                  </a:lnTo>
                  <a:lnTo>
                    <a:pt x="0" y="165"/>
                  </a:lnTo>
                  <a:lnTo>
                    <a:pt x="0" y="1181"/>
                  </a:lnTo>
                  <a:lnTo>
                    <a:pt x="298" y="1015"/>
                  </a:lnTo>
                  <a:lnTo>
                    <a:pt x="298" y="1015"/>
                  </a:lnTo>
                  <a:close/>
                </a:path>
              </a:pathLst>
            </a:custGeom>
            <a:solidFill>
              <a:schemeClr val="accent3">
                <a:lumMod val="50000"/>
              </a:schemeClr>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Montserrat Medium" panose="00000600000000000000" pitchFamily="2" charset="0"/>
              </a:endParaRPr>
            </a:p>
          </p:txBody>
        </p:sp>
        <p:sp>
          <p:nvSpPr>
            <p:cNvPr id="25" name="Freeform 15">
              <a:extLst>
                <a:ext uri="{FF2B5EF4-FFF2-40B4-BE49-F238E27FC236}">
                  <a16:creationId xmlns:a16="http://schemas.microsoft.com/office/drawing/2014/main" id="{D2329F90-68B3-E146-B5CA-044E41136B15}"/>
                </a:ext>
              </a:extLst>
            </p:cNvPr>
            <p:cNvSpPr>
              <a:spLocks/>
            </p:cNvSpPr>
            <p:nvPr/>
          </p:nvSpPr>
          <p:spPr bwMode="auto">
            <a:xfrm>
              <a:off x="9051986" y="4221053"/>
              <a:ext cx="1593676" cy="834248"/>
            </a:xfrm>
            <a:custGeom>
              <a:avLst/>
              <a:gdLst>
                <a:gd name="T0" fmla="*/ 852 w 852"/>
                <a:gd name="T1" fmla="*/ 283 h 446"/>
                <a:gd name="T2" fmla="*/ 298 w 852"/>
                <a:gd name="T3" fmla="*/ 0 h 446"/>
                <a:gd name="T4" fmla="*/ 0 w 852"/>
                <a:gd name="T5" fmla="*/ 166 h 446"/>
                <a:gd name="T6" fmla="*/ 553 w 852"/>
                <a:gd name="T7" fmla="*/ 446 h 446"/>
                <a:gd name="T8" fmla="*/ 852 w 852"/>
                <a:gd name="T9" fmla="*/ 283 h 446"/>
                <a:gd name="T10" fmla="*/ 852 w 852"/>
                <a:gd name="T11" fmla="*/ 283 h 446"/>
              </a:gdLst>
              <a:ahLst/>
              <a:cxnLst>
                <a:cxn ang="0">
                  <a:pos x="T0" y="T1"/>
                </a:cxn>
                <a:cxn ang="0">
                  <a:pos x="T2" y="T3"/>
                </a:cxn>
                <a:cxn ang="0">
                  <a:pos x="T4" y="T5"/>
                </a:cxn>
                <a:cxn ang="0">
                  <a:pos x="T6" y="T7"/>
                </a:cxn>
                <a:cxn ang="0">
                  <a:pos x="T8" y="T9"/>
                </a:cxn>
                <a:cxn ang="0">
                  <a:pos x="T10" y="T11"/>
                </a:cxn>
              </a:cxnLst>
              <a:rect l="0" t="0" r="r" b="b"/>
              <a:pathLst>
                <a:path w="852" h="446">
                  <a:moveTo>
                    <a:pt x="852" y="283"/>
                  </a:moveTo>
                  <a:lnTo>
                    <a:pt x="298" y="0"/>
                  </a:lnTo>
                  <a:lnTo>
                    <a:pt x="0" y="166"/>
                  </a:lnTo>
                  <a:lnTo>
                    <a:pt x="553" y="446"/>
                  </a:lnTo>
                  <a:lnTo>
                    <a:pt x="852" y="283"/>
                  </a:lnTo>
                  <a:lnTo>
                    <a:pt x="852" y="28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Montserrat Medium" panose="00000600000000000000" pitchFamily="2" charset="0"/>
              </a:endParaRPr>
            </a:p>
          </p:txBody>
        </p:sp>
        <p:sp>
          <p:nvSpPr>
            <p:cNvPr id="26" name="Freeform 16">
              <a:extLst>
                <a:ext uri="{FF2B5EF4-FFF2-40B4-BE49-F238E27FC236}">
                  <a16:creationId xmlns:a16="http://schemas.microsoft.com/office/drawing/2014/main" id="{5E214468-C56C-6B46-AE86-1061C0BFA428}"/>
                </a:ext>
              </a:extLst>
            </p:cNvPr>
            <p:cNvSpPr>
              <a:spLocks/>
            </p:cNvSpPr>
            <p:nvPr/>
          </p:nvSpPr>
          <p:spPr bwMode="auto">
            <a:xfrm>
              <a:off x="10086380" y="4750408"/>
              <a:ext cx="559284" cy="1750801"/>
            </a:xfrm>
            <a:custGeom>
              <a:avLst/>
              <a:gdLst>
                <a:gd name="T0" fmla="*/ 299 w 299"/>
                <a:gd name="T1" fmla="*/ 771 h 936"/>
                <a:gd name="T2" fmla="*/ 299 w 299"/>
                <a:gd name="T3" fmla="*/ 0 h 936"/>
                <a:gd name="T4" fmla="*/ 0 w 299"/>
                <a:gd name="T5" fmla="*/ 163 h 936"/>
                <a:gd name="T6" fmla="*/ 0 w 299"/>
                <a:gd name="T7" fmla="*/ 936 h 936"/>
                <a:gd name="T8" fmla="*/ 299 w 299"/>
                <a:gd name="T9" fmla="*/ 771 h 936"/>
                <a:gd name="T10" fmla="*/ 299 w 299"/>
                <a:gd name="T11" fmla="*/ 771 h 936"/>
              </a:gdLst>
              <a:ahLst/>
              <a:cxnLst>
                <a:cxn ang="0">
                  <a:pos x="T0" y="T1"/>
                </a:cxn>
                <a:cxn ang="0">
                  <a:pos x="T2" y="T3"/>
                </a:cxn>
                <a:cxn ang="0">
                  <a:pos x="T4" y="T5"/>
                </a:cxn>
                <a:cxn ang="0">
                  <a:pos x="T6" y="T7"/>
                </a:cxn>
                <a:cxn ang="0">
                  <a:pos x="T8" y="T9"/>
                </a:cxn>
                <a:cxn ang="0">
                  <a:pos x="T10" y="T11"/>
                </a:cxn>
              </a:cxnLst>
              <a:rect l="0" t="0" r="r" b="b"/>
              <a:pathLst>
                <a:path w="299" h="936">
                  <a:moveTo>
                    <a:pt x="299" y="771"/>
                  </a:moveTo>
                  <a:lnTo>
                    <a:pt x="299" y="0"/>
                  </a:lnTo>
                  <a:lnTo>
                    <a:pt x="0" y="163"/>
                  </a:lnTo>
                  <a:lnTo>
                    <a:pt x="0" y="936"/>
                  </a:lnTo>
                  <a:lnTo>
                    <a:pt x="299" y="771"/>
                  </a:lnTo>
                  <a:lnTo>
                    <a:pt x="299" y="771"/>
                  </a:lnTo>
                  <a:close/>
                </a:path>
              </a:pathLst>
            </a:custGeom>
            <a:solidFill>
              <a:schemeClr val="accent2">
                <a:lumMod val="50000"/>
              </a:schemeClr>
            </a:solidFill>
            <a:ln>
              <a:noFill/>
            </a:ln>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Montserrat Medium" panose="00000600000000000000" pitchFamily="2" charset="0"/>
              </a:endParaRPr>
            </a:p>
          </p:txBody>
        </p:sp>
        <p:sp>
          <p:nvSpPr>
            <p:cNvPr id="27" name="Freeform 17">
              <a:extLst>
                <a:ext uri="{FF2B5EF4-FFF2-40B4-BE49-F238E27FC236}">
                  <a16:creationId xmlns:a16="http://schemas.microsoft.com/office/drawing/2014/main" id="{0C823CE6-971C-5C46-9111-17B5BEF34A30}"/>
                </a:ext>
              </a:extLst>
            </p:cNvPr>
            <p:cNvSpPr>
              <a:spLocks/>
            </p:cNvSpPr>
            <p:nvPr/>
          </p:nvSpPr>
          <p:spPr bwMode="auto">
            <a:xfrm>
              <a:off x="9051982" y="4522227"/>
              <a:ext cx="1034393" cy="1969651"/>
            </a:xfrm>
            <a:custGeom>
              <a:avLst/>
              <a:gdLst>
                <a:gd name="T0" fmla="*/ 553 w 553"/>
                <a:gd name="T1" fmla="*/ 1053 h 1053"/>
                <a:gd name="T2" fmla="*/ 553 w 553"/>
                <a:gd name="T3" fmla="*/ 280 h 1053"/>
                <a:gd name="T4" fmla="*/ 0 w 553"/>
                <a:gd name="T5" fmla="*/ 0 h 1053"/>
                <a:gd name="T6" fmla="*/ 0 w 553"/>
                <a:gd name="T7" fmla="*/ 772 h 1053"/>
                <a:gd name="T8" fmla="*/ 553 w 553"/>
                <a:gd name="T9" fmla="*/ 1053 h 1053"/>
                <a:gd name="T10" fmla="*/ 553 w 553"/>
                <a:gd name="T11" fmla="*/ 1053 h 1053"/>
              </a:gdLst>
              <a:ahLst/>
              <a:cxnLst>
                <a:cxn ang="0">
                  <a:pos x="T0" y="T1"/>
                </a:cxn>
                <a:cxn ang="0">
                  <a:pos x="T2" y="T3"/>
                </a:cxn>
                <a:cxn ang="0">
                  <a:pos x="T4" y="T5"/>
                </a:cxn>
                <a:cxn ang="0">
                  <a:pos x="T6" y="T7"/>
                </a:cxn>
                <a:cxn ang="0">
                  <a:pos x="T8" y="T9"/>
                </a:cxn>
                <a:cxn ang="0">
                  <a:pos x="T10" y="T11"/>
                </a:cxn>
              </a:cxnLst>
              <a:rect l="0" t="0" r="r" b="b"/>
              <a:pathLst>
                <a:path w="553" h="1053">
                  <a:moveTo>
                    <a:pt x="553" y="1053"/>
                  </a:moveTo>
                  <a:lnTo>
                    <a:pt x="553" y="280"/>
                  </a:lnTo>
                  <a:lnTo>
                    <a:pt x="0" y="0"/>
                  </a:lnTo>
                  <a:lnTo>
                    <a:pt x="0" y="772"/>
                  </a:lnTo>
                  <a:lnTo>
                    <a:pt x="553" y="1053"/>
                  </a:lnTo>
                  <a:lnTo>
                    <a:pt x="553" y="1053"/>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Montserrat Medium" panose="00000600000000000000" pitchFamily="2" charset="0"/>
              </a:endParaRPr>
            </a:p>
          </p:txBody>
        </p:sp>
        <p:grpSp>
          <p:nvGrpSpPr>
            <p:cNvPr id="29" name="Group 28">
              <a:extLst>
                <a:ext uri="{FF2B5EF4-FFF2-40B4-BE49-F238E27FC236}">
                  <a16:creationId xmlns:a16="http://schemas.microsoft.com/office/drawing/2014/main" id="{D5AF82D8-CBDA-364B-8B56-4401ED402860}"/>
                </a:ext>
              </a:extLst>
            </p:cNvPr>
            <p:cNvGrpSpPr/>
            <p:nvPr/>
          </p:nvGrpSpPr>
          <p:grpSpPr>
            <a:xfrm>
              <a:off x="8492699" y="4993576"/>
              <a:ext cx="1593680" cy="1820011"/>
              <a:chOff x="8526457" y="4929184"/>
              <a:chExt cx="1352552" cy="1544637"/>
            </a:xfrm>
          </p:grpSpPr>
          <p:sp>
            <p:nvSpPr>
              <p:cNvPr id="30" name="Freeform 18">
                <a:extLst>
                  <a:ext uri="{FF2B5EF4-FFF2-40B4-BE49-F238E27FC236}">
                    <a16:creationId xmlns:a16="http://schemas.microsoft.com/office/drawing/2014/main" id="{EDAEAB13-AF85-AF44-AE8C-A57A8A0C2F5F}"/>
                  </a:ext>
                </a:extLst>
              </p:cNvPr>
              <p:cNvSpPr>
                <a:spLocks/>
              </p:cNvSpPr>
              <p:nvPr/>
            </p:nvSpPr>
            <p:spPr bwMode="auto">
              <a:xfrm>
                <a:off x="8526460" y="4929184"/>
                <a:ext cx="1352549" cy="709613"/>
              </a:xfrm>
              <a:custGeom>
                <a:avLst/>
                <a:gdLst>
                  <a:gd name="T0" fmla="*/ 852 w 852"/>
                  <a:gd name="T1" fmla="*/ 282 h 447"/>
                  <a:gd name="T2" fmla="*/ 299 w 852"/>
                  <a:gd name="T3" fmla="*/ 0 h 447"/>
                  <a:gd name="T4" fmla="*/ 0 w 852"/>
                  <a:gd name="T5" fmla="*/ 165 h 447"/>
                  <a:gd name="T6" fmla="*/ 554 w 852"/>
                  <a:gd name="T7" fmla="*/ 447 h 447"/>
                  <a:gd name="T8" fmla="*/ 852 w 852"/>
                  <a:gd name="T9" fmla="*/ 282 h 447"/>
                  <a:gd name="T10" fmla="*/ 852 w 852"/>
                  <a:gd name="T11" fmla="*/ 282 h 447"/>
                </a:gdLst>
                <a:ahLst/>
                <a:cxnLst>
                  <a:cxn ang="0">
                    <a:pos x="T0" y="T1"/>
                  </a:cxn>
                  <a:cxn ang="0">
                    <a:pos x="T2" y="T3"/>
                  </a:cxn>
                  <a:cxn ang="0">
                    <a:pos x="T4" y="T5"/>
                  </a:cxn>
                  <a:cxn ang="0">
                    <a:pos x="T6" y="T7"/>
                  </a:cxn>
                  <a:cxn ang="0">
                    <a:pos x="T8" y="T9"/>
                  </a:cxn>
                  <a:cxn ang="0">
                    <a:pos x="T10" y="T11"/>
                  </a:cxn>
                </a:cxnLst>
                <a:rect l="0" t="0" r="r" b="b"/>
                <a:pathLst>
                  <a:path w="852" h="447">
                    <a:moveTo>
                      <a:pt x="852" y="282"/>
                    </a:moveTo>
                    <a:lnTo>
                      <a:pt x="299" y="0"/>
                    </a:lnTo>
                    <a:lnTo>
                      <a:pt x="0" y="165"/>
                    </a:lnTo>
                    <a:lnTo>
                      <a:pt x="554" y="447"/>
                    </a:lnTo>
                    <a:lnTo>
                      <a:pt x="852" y="282"/>
                    </a:lnTo>
                    <a:lnTo>
                      <a:pt x="852" y="28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Montserrat Medium" panose="00000600000000000000" pitchFamily="2" charset="0"/>
                </a:endParaRPr>
              </a:p>
            </p:txBody>
          </p:sp>
          <p:sp>
            <p:nvSpPr>
              <p:cNvPr id="31" name="Freeform 19">
                <a:extLst>
                  <a:ext uri="{FF2B5EF4-FFF2-40B4-BE49-F238E27FC236}">
                    <a16:creationId xmlns:a16="http://schemas.microsoft.com/office/drawing/2014/main" id="{DE5AFF74-D00D-E841-8DE0-877E05D987E9}"/>
                  </a:ext>
                </a:extLst>
              </p:cNvPr>
              <p:cNvSpPr>
                <a:spLocks/>
              </p:cNvSpPr>
              <p:nvPr/>
            </p:nvSpPr>
            <p:spPr bwMode="auto">
              <a:xfrm>
                <a:off x="9405934" y="5376859"/>
                <a:ext cx="473075" cy="1096962"/>
              </a:xfrm>
              <a:custGeom>
                <a:avLst/>
                <a:gdLst>
                  <a:gd name="T0" fmla="*/ 298 w 298"/>
                  <a:gd name="T1" fmla="*/ 524 h 691"/>
                  <a:gd name="T2" fmla="*/ 298 w 298"/>
                  <a:gd name="T3" fmla="*/ 0 h 691"/>
                  <a:gd name="T4" fmla="*/ 0 w 298"/>
                  <a:gd name="T5" fmla="*/ 165 h 691"/>
                  <a:gd name="T6" fmla="*/ 0 w 298"/>
                  <a:gd name="T7" fmla="*/ 691 h 691"/>
                  <a:gd name="T8" fmla="*/ 298 w 298"/>
                  <a:gd name="T9" fmla="*/ 524 h 691"/>
                  <a:gd name="T10" fmla="*/ 298 w 298"/>
                  <a:gd name="T11" fmla="*/ 524 h 691"/>
                </a:gdLst>
                <a:ahLst/>
                <a:cxnLst>
                  <a:cxn ang="0">
                    <a:pos x="T0" y="T1"/>
                  </a:cxn>
                  <a:cxn ang="0">
                    <a:pos x="T2" y="T3"/>
                  </a:cxn>
                  <a:cxn ang="0">
                    <a:pos x="T4" y="T5"/>
                  </a:cxn>
                  <a:cxn ang="0">
                    <a:pos x="T6" y="T7"/>
                  </a:cxn>
                  <a:cxn ang="0">
                    <a:pos x="T8" y="T9"/>
                  </a:cxn>
                  <a:cxn ang="0">
                    <a:pos x="T10" y="T11"/>
                  </a:cxn>
                </a:cxnLst>
                <a:rect l="0" t="0" r="r" b="b"/>
                <a:pathLst>
                  <a:path w="298" h="691">
                    <a:moveTo>
                      <a:pt x="298" y="524"/>
                    </a:moveTo>
                    <a:lnTo>
                      <a:pt x="298" y="0"/>
                    </a:lnTo>
                    <a:lnTo>
                      <a:pt x="0" y="165"/>
                    </a:lnTo>
                    <a:lnTo>
                      <a:pt x="0" y="691"/>
                    </a:lnTo>
                    <a:lnTo>
                      <a:pt x="298" y="524"/>
                    </a:lnTo>
                    <a:lnTo>
                      <a:pt x="298" y="52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Montserrat Medium" panose="00000600000000000000" pitchFamily="2" charset="0"/>
                </a:endParaRPr>
              </a:p>
            </p:txBody>
          </p:sp>
          <p:sp>
            <p:nvSpPr>
              <p:cNvPr id="32" name="Freeform 20">
                <a:extLst>
                  <a:ext uri="{FF2B5EF4-FFF2-40B4-BE49-F238E27FC236}">
                    <a16:creationId xmlns:a16="http://schemas.microsoft.com/office/drawing/2014/main" id="{7FFE2266-5685-E649-9710-7CCFDC7E132C}"/>
                  </a:ext>
                </a:extLst>
              </p:cNvPr>
              <p:cNvSpPr>
                <a:spLocks/>
              </p:cNvSpPr>
              <p:nvPr/>
            </p:nvSpPr>
            <p:spPr bwMode="auto">
              <a:xfrm>
                <a:off x="8526457" y="5191122"/>
                <a:ext cx="879474" cy="1282699"/>
              </a:xfrm>
              <a:custGeom>
                <a:avLst/>
                <a:gdLst>
                  <a:gd name="T0" fmla="*/ 554 w 554"/>
                  <a:gd name="T1" fmla="*/ 808 h 808"/>
                  <a:gd name="T2" fmla="*/ 554 w 554"/>
                  <a:gd name="T3" fmla="*/ 282 h 808"/>
                  <a:gd name="T4" fmla="*/ 0 w 554"/>
                  <a:gd name="T5" fmla="*/ 0 h 808"/>
                  <a:gd name="T6" fmla="*/ 0 w 554"/>
                  <a:gd name="T7" fmla="*/ 525 h 808"/>
                  <a:gd name="T8" fmla="*/ 554 w 554"/>
                  <a:gd name="T9" fmla="*/ 808 h 808"/>
                  <a:gd name="T10" fmla="*/ 554 w 554"/>
                  <a:gd name="T11" fmla="*/ 808 h 808"/>
                </a:gdLst>
                <a:ahLst/>
                <a:cxnLst>
                  <a:cxn ang="0">
                    <a:pos x="T0" y="T1"/>
                  </a:cxn>
                  <a:cxn ang="0">
                    <a:pos x="T2" y="T3"/>
                  </a:cxn>
                  <a:cxn ang="0">
                    <a:pos x="T4" y="T5"/>
                  </a:cxn>
                  <a:cxn ang="0">
                    <a:pos x="T6" y="T7"/>
                  </a:cxn>
                  <a:cxn ang="0">
                    <a:pos x="T8" y="T9"/>
                  </a:cxn>
                  <a:cxn ang="0">
                    <a:pos x="T10" y="T11"/>
                  </a:cxn>
                </a:cxnLst>
                <a:rect l="0" t="0" r="r" b="b"/>
                <a:pathLst>
                  <a:path w="554" h="808">
                    <a:moveTo>
                      <a:pt x="554" y="808"/>
                    </a:moveTo>
                    <a:lnTo>
                      <a:pt x="554" y="282"/>
                    </a:lnTo>
                    <a:lnTo>
                      <a:pt x="0" y="0"/>
                    </a:lnTo>
                    <a:lnTo>
                      <a:pt x="0" y="525"/>
                    </a:lnTo>
                    <a:lnTo>
                      <a:pt x="554" y="808"/>
                    </a:lnTo>
                    <a:lnTo>
                      <a:pt x="554" y="80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pPr defTabSz="554437">
                  <a:lnSpc>
                    <a:spcPct val="110000"/>
                  </a:lnSpc>
                </a:pPr>
                <a:endParaRPr lang="en-US" sz="3599" dirty="0">
                  <a:solidFill>
                    <a:srgbClr val="494949"/>
                  </a:solidFill>
                  <a:latin typeface="Montserrat Medium" panose="00000600000000000000" pitchFamily="2" charset="0"/>
                </a:endParaRPr>
              </a:p>
            </p:txBody>
          </p:sp>
        </p:grpSp>
        <p:sp>
          <p:nvSpPr>
            <p:cNvPr id="41" name="Subtitle 2">
              <a:extLst>
                <a:ext uri="{FF2B5EF4-FFF2-40B4-BE49-F238E27FC236}">
                  <a16:creationId xmlns:a16="http://schemas.microsoft.com/office/drawing/2014/main" id="{51F7F407-43D1-9D47-9E4C-5693F0953E6F}"/>
                </a:ext>
              </a:extLst>
            </p:cNvPr>
            <p:cNvSpPr txBox="1">
              <a:spLocks/>
            </p:cNvSpPr>
            <p:nvPr/>
          </p:nvSpPr>
          <p:spPr>
            <a:xfrm>
              <a:off x="5047857" y="5586464"/>
              <a:ext cx="3402463" cy="536001"/>
            </a:xfrm>
            <a:prstGeom prst="rect">
              <a:avLst/>
            </a:prstGeom>
          </p:spPr>
          <p:txBody>
            <a:bodyPr vert="horz" wrap="square" lIns="108731" tIns="54366" rIns="108731" bIns="5436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527">
                <a:lnSpc>
                  <a:spcPct val="110000"/>
                </a:lnSpc>
              </a:pPr>
              <a:r>
                <a:rPr lang="en-US" sz="1300" dirty="0">
                  <a:solidFill>
                    <a:srgbClr val="FFFFFF"/>
                  </a:solidFill>
                  <a:latin typeface="Roboto Condensed Light" panose="02000000000000000000" pitchFamily="2" charset="0"/>
                  <a:ea typeface="Roboto Condensed Light" panose="02000000000000000000" pitchFamily="2" charset="0"/>
                  <a:cs typeface="Mukta ExtraLight" panose="020B0000000000000000" pitchFamily="34" charset="77"/>
                </a:rPr>
                <a:t>Use the high-level requirements to determine use cases and shortlist vendors</a:t>
              </a:r>
            </a:p>
          </p:txBody>
        </p:sp>
        <p:sp>
          <p:nvSpPr>
            <p:cNvPr id="42" name="Subtitle 2">
              <a:extLst>
                <a:ext uri="{FF2B5EF4-FFF2-40B4-BE49-F238E27FC236}">
                  <a16:creationId xmlns:a16="http://schemas.microsoft.com/office/drawing/2014/main" id="{DBF85DD0-3632-5642-9808-A5FCCF8D1EBB}"/>
                </a:ext>
              </a:extLst>
            </p:cNvPr>
            <p:cNvSpPr txBox="1">
              <a:spLocks/>
            </p:cNvSpPr>
            <p:nvPr/>
          </p:nvSpPr>
          <p:spPr>
            <a:xfrm>
              <a:off x="5596366" y="4771345"/>
              <a:ext cx="3002470" cy="536129"/>
            </a:xfrm>
            <a:prstGeom prst="rect">
              <a:avLst/>
            </a:prstGeom>
          </p:spPr>
          <p:txBody>
            <a:bodyPr vert="horz" wrap="square" lIns="108731" tIns="54366" rIns="108731" bIns="5436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527">
                <a:lnSpc>
                  <a:spcPct val="110000"/>
                </a:lnSpc>
              </a:pPr>
              <a:r>
                <a:rPr lang="en-US" sz="1300" dirty="0">
                  <a:solidFill>
                    <a:srgbClr val="FFFFFF"/>
                  </a:solidFill>
                  <a:latin typeface="Roboto Condensed Light" panose="02000000000000000000" pitchFamily="2" charset="0"/>
                  <a:ea typeface="Roboto Condensed Light" panose="02000000000000000000" pitchFamily="2" charset="0"/>
                  <a:cs typeface="Mukta ExtraLight" panose="020B0000000000000000" pitchFamily="34" charset="77"/>
                </a:rPr>
                <a:t>Create use cases to ensure your needs are met as you evaluate features</a:t>
              </a:r>
            </a:p>
          </p:txBody>
        </p:sp>
        <p:sp>
          <p:nvSpPr>
            <p:cNvPr id="45" name="Subtitle 2">
              <a:extLst>
                <a:ext uri="{FF2B5EF4-FFF2-40B4-BE49-F238E27FC236}">
                  <a16:creationId xmlns:a16="http://schemas.microsoft.com/office/drawing/2014/main" id="{EF0FD9EA-F816-9048-B1AF-679D24DDD967}"/>
                </a:ext>
              </a:extLst>
            </p:cNvPr>
            <p:cNvSpPr txBox="1">
              <a:spLocks/>
            </p:cNvSpPr>
            <p:nvPr/>
          </p:nvSpPr>
          <p:spPr>
            <a:xfrm>
              <a:off x="6168573" y="4007706"/>
              <a:ext cx="2601807" cy="532858"/>
            </a:xfrm>
            <a:prstGeom prst="rect">
              <a:avLst/>
            </a:prstGeom>
          </p:spPr>
          <p:txBody>
            <a:bodyPr vert="horz" wrap="square" lIns="108731" tIns="54366" rIns="108731" bIns="5436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527">
                <a:lnSpc>
                  <a:spcPct val="110000"/>
                </a:lnSpc>
              </a:pPr>
              <a:r>
                <a:rPr lang="en-US" sz="1300" dirty="0">
                  <a:solidFill>
                    <a:srgbClr val="FFFFFF"/>
                  </a:solidFill>
                  <a:latin typeface="Roboto Condensed Light" panose="02000000000000000000" pitchFamily="2" charset="0"/>
                  <a:ea typeface="Roboto Condensed Light" panose="02000000000000000000" pitchFamily="2" charset="0"/>
                  <a:cs typeface="Mukta ExtraLight" panose="020B0000000000000000" pitchFamily="34" charset="77"/>
                </a:rPr>
                <a:t>Determine which features will be key to your success </a:t>
              </a:r>
            </a:p>
          </p:txBody>
        </p:sp>
        <p:sp>
          <p:nvSpPr>
            <p:cNvPr id="46" name="Subtitle 2">
              <a:extLst>
                <a:ext uri="{FF2B5EF4-FFF2-40B4-BE49-F238E27FC236}">
                  <a16:creationId xmlns:a16="http://schemas.microsoft.com/office/drawing/2014/main" id="{E5845AC0-7060-D44C-A0AC-00CEC77DD35F}"/>
                </a:ext>
              </a:extLst>
            </p:cNvPr>
            <p:cNvSpPr txBox="1">
              <a:spLocks/>
            </p:cNvSpPr>
            <p:nvPr/>
          </p:nvSpPr>
          <p:spPr>
            <a:xfrm>
              <a:off x="6727480" y="3255040"/>
              <a:ext cx="2866531" cy="532858"/>
            </a:xfrm>
            <a:prstGeom prst="rect">
              <a:avLst/>
            </a:prstGeom>
          </p:spPr>
          <p:txBody>
            <a:bodyPr vert="horz" wrap="square" lIns="108731" tIns="54366" rIns="108731" bIns="54366"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87527">
                <a:lnSpc>
                  <a:spcPct val="110000"/>
                </a:lnSpc>
              </a:pPr>
              <a:r>
                <a:rPr lang="en-US" sz="1300" dirty="0">
                  <a:solidFill>
                    <a:srgbClr val="FFFFFF"/>
                  </a:solidFill>
                  <a:latin typeface="Roboto Condensed Light"/>
                  <a:ea typeface="Roboto Condensed Light" panose="02000000000000000000" pitchFamily="2" charset="0"/>
                  <a:cs typeface="Mukta ExtraLight" panose="020B0000000000000000" pitchFamily="34" charset="77"/>
                </a:rPr>
                <a:t>Determine the best fit for your needs by scoring against features.</a:t>
              </a:r>
            </a:p>
          </p:txBody>
        </p:sp>
        <p:sp>
          <p:nvSpPr>
            <p:cNvPr id="50" name="TextBox 49">
              <a:extLst>
                <a:ext uri="{FF2B5EF4-FFF2-40B4-BE49-F238E27FC236}">
                  <a16:creationId xmlns:a16="http://schemas.microsoft.com/office/drawing/2014/main" id="{9C834E8B-5CB8-49FA-90B6-5B394575B6A7}"/>
                </a:ext>
              </a:extLst>
            </p:cNvPr>
            <p:cNvSpPr txBox="1"/>
            <p:nvPr/>
          </p:nvSpPr>
          <p:spPr>
            <a:xfrm>
              <a:off x="5167592" y="5377151"/>
              <a:ext cx="2628925" cy="253787"/>
            </a:xfrm>
            <a:prstGeom prst="rect">
              <a:avLst/>
            </a:prstGeom>
            <a:noFill/>
          </p:spPr>
          <p:txBody>
            <a:bodyPr wrap="none" lIns="0" tIns="0" rIns="0" bIns="0" rtlCol="0" anchor="ctr" anchorCtr="0">
              <a:spAutoFit/>
            </a:bodyPr>
            <a:lstStyle/>
            <a:p>
              <a:pPr defTabSz="554437">
                <a:lnSpc>
                  <a:spcPct val="110000"/>
                </a:lnSpc>
              </a:pPr>
              <a:r>
                <a:rPr lang="en-US" sz="1600" b="1" dirty="0">
                  <a:solidFill>
                    <a:schemeClr val="bg1"/>
                  </a:solidFill>
                  <a:latin typeface="Montserrat Medium" panose="00000600000000000000" pitchFamily="2" charset="0"/>
                  <a:ea typeface="League Spartan" charset="0"/>
                  <a:cs typeface="Poppins" pitchFamily="2" charset="77"/>
                </a:rPr>
                <a:t>High-Level Requirements</a:t>
              </a:r>
            </a:p>
          </p:txBody>
        </p:sp>
        <p:sp>
          <p:nvSpPr>
            <p:cNvPr id="53" name="TextBox 52">
              <a:extLst>
                <a:ext uri="{FF2B5EF4-FFF2-40B4-BE49-F238E27FC236}">
                  <a16:creationId xmlns:a16="http://schemas.microsoft.com/office/drawing/2014/main" id="{86AB1E39-B986-4B87-91B8-AFC98C4DB7E6}"/>
                </a:ext>
              </a:extLst>
            </p:cNvPr>
            <p:cNvSpPr txBox="1"/>
            <p:nvPr/>
          </p:nvSpPr>
          <p:spPr>
            <a:xfrm>
              <a:off x="5693152" y="4572398"/>
              <a:ext cx="1065997" cy="253787"/>
            </a:xfrm>
            <a:prstGeom prst="rect">
              <a:avLst/>
            </a:prstGeom>
            <a:noFill/>
          </p:spPr>
          <p:txBody>
            <a:bodyPr wrap="none" lIns="0" tIns="0" rIns="0" bIns="0" rtlCol="0" anchor="ctr" anchorCtr="0">
              <a:spAutoFit/>
            </a:bodyPr>
            <a:lstStyle/>
            <a:p>
              <a:pPr defTabSz="554437">
                <a:lnSpc>
                  <a:spcPct val="110000"/>
                </a:lnSpc>
              </a:pPr>
              <a:r>
                <a:rPr lang="en-US" sz="1600" b="1" dirty="0">
                  <a:solidFill>
                    <a:schemeClr val="bg1"/>
                  </a:solidFill>
                  <a:latin typeface="Montserrat Medium" panose="00000600000000000000" pitchFamily="2" charset="0"/>
                  <a:ea typeface="League Spartan" charset="0"/>
                  <a:cs typeface="Poppins" pitchFamily="2" charset="77"/>
                </a:rPr>
                <a:t>Use Cases</a:t>
              </a:r>
            </a:p>
          </p:txBody>
        </p:sp>
        <p:sp>
          <p:nvSpPr>
            <p:cNvPr id="59" name="TextBox 58">
              <a:extLst>
                <a:ext uri="{FF2B5EF4-FFF2-40B4-BE49-F238E27FC236}">
                  <a16:creationId xmlns:a16="http://schemas.microsoft.com/office/drawing/2014/main" id="{D4900958-79DB-44E7-9A2E-C38A08E313AF}"/>
                </a:ext>
              </a:extLst>
            </p:cNvPr>
            <p:cNvSpPr txBox="1"/>
            <p:nvPr/>
          </p:nvSpPr>
          <p:spPr>
            <a:xfrm>
              <a:off x="6265577" y="3797646"/>
              <a:ext cx="931345" cy="253787"/>
            </a:xfrm>
            <a:prstGeom prst="rect">
              <a:avLst/>
            </a:prstGeom>
            <a:noFill/>
          </p:spPr>
          <p:txBody>
            <a:bodyPr wrap="none" lIns="0" tIns="0" rIns="0" bIns="0" rtlCol="0" anchor="ctr" anchorCtr="0">
              <a:spAutoFit/>
            </a:bodyPr>
            <a:lstStyle/>
            <a:p>
              <a:pPr defTabSz="554437">
                <a:lnSpc>
                  <a:spcPct val="110000"/>
                </a:lnSpc>
              </a:pPr>
              <a:r>
                <a:rPr lang="en-US" sz="1600" b="1" dirty="0">
                  <a:solidFill>
                    <a:schemeClr val="bg1"/>
                  </a:solidFill>
                  <a:latin typeface="Montserrat Medium" panose="00000600000000000000" pitchFamily="2" charset="0"/>
                  <a:ea typeface="League Spartan" charset="0"/>
                  <a:cs typeface="Poppins" pitchFamily="2" charset="77"/>
                </a:rPr>
                <a:t>Features</a:t>
              </a:r>
            </a:p>
          </p:txBody>
        </p:sp>
        <p:sp>
          <p:nvSpPr>
            <p:cNvPr id="60" name="TextBox 59">
              <a:extLst>
                <a:ext uri="{FF2B5EF4-FFF2-40B4-BE49-F238E27FC236}">
                  <a16:creationId xmlns:a16="http://schemas.microsoft.com/office/drawing/2014/main" id="{4BF64E10-91DC-4C77-9421-481EE39F9E19}"/>
                </a:ext>
              </a:extLst>
            </p:cNvPr>
            <p:cNvSpPr txBox="1"/>
            <p:nvPr/>
          </p:nvSpPr>
          <p:spPr>
            <a:xfrm>
              <a:off x="6830746" y="3044628"/>
              <a:ext cx="1939634" cy="253787"/>
            </a:xfrm>
            <a:prstGeom prst="rect">
              <a:avLst/>
            </a:prstGeom>
            <a:noFill/>
          </p:spPr>
          <p:txBody>
            <a:bodyPr wrap="none" lIns="0" tIns="0" rIns="0" bIns="0" rtlCol="0" anchor="ctr" anchorCtr="0">
              <a:spAutoFit/>
            </a:bodyPr>
            <a:lstStyle/>
            <a:p>
              <a:pPr defTabSz="554437">
                <a:lnSpc>
                  <a:spcPct val="110000"/>
                </a:lnSpc>
              </a:pPr>
              <a:r>
                <a:rPr lang="en-US" sz="1600" b="1" dirty="0">
                  <a:solidFill>
                    <a:schemeClr val="bg1"/>
                  </a:solidFill>
                  <a:latin typeface="Montserrat Medium" panose="00000600000000000000" pitchFamily="2" charset="0"/>
                  <a:ea typeface="League Spartan" charset="0"/>
                  <a:cs typeface="Poppins" pitchFamily="2" charset="77"/>
                </a:rPr>
                <a:t>Evaluate solutions</a:t>
              </a:r>
            </a:p>
          </p:txBody>
        </p:sp>
      </p:grpSp>
      <p:sp>
        <p:nvSpPr>
          <p:cNvPr id="64" name="TextBox 63">
            <a:extLst>
              <a:ext uri="{FF2B5EF4-FFF2-40B4-BE49-F238E27FC236}">
                <a16:creationId xmlns:a16="http://schemas.microsoft.com/office/drawing/2014/main" id="{9E553E0E-260B-4A02-BEB4-AF25C760D00C}"/>
              </a:ext>
            </a:extLst>
          </p:cNvPr>
          <p:cNvSpPr txBox="1"/>
          <p:nvPr>
            <p:custDataLst>
              <p:tags r:id="rId1"/>
            </p:custDataLst>
          </p:nvPr>
        </p:nvSpPr>
        <p:spPr>
          <a:xfrm>
            <a:off x="7163138" y="991105"/>
            <a:ext cx="2908713" cy="253187"/>
          </a:xfrm>
          <a:prstGeom prst="rect">
            <a:avLst/>
          </a:prstGeom>
        </p:spPr>
        <p:txBody>
          <a:bodyPr vert="horz" wrap="square" lIns="0" tIns="6930" rIns="0" bIns="0" rtlCol="0">
            <a:spAutoFit/>
          </a:bodyPr>
          <a:lstStyle/>
          <a:p>
            <a:pPr marL="7700" marR="242951" algn="ctr">
              <a:spcBef>
                <a:spcPts val="55"/>
              </a:spcBef>
            </a:pPr>
            <a:r>
              <a:rPr lang="en-US" sz="1600" b="1" spc="-30" dirty="0">
                <a:solidFill>
                  <a:sysClr val="windowText" lastClr="000000"/>
                </a:solidFill>
                <a:latin typeface="Montserrat" panose="00000500000000000000" pitchFamily="2" charset="0"/>
                <a:cs typeface="Arial Narrow"/>
              </a:rPr>
              <a:t>The Info-Tech difference:</a:t>
            </a:r>
            <a:endParaRPr lang="en-CA" sz="1600" b="1" spc="-30" dirty="0">
              <a:solidFill>
                <a:sysClr val="windowText" lastClr="000000"/>
              </a:solidFill>
              <a:latin typeface="Montserrat" panose="00000500000000000000" pitchFamily="2" charset="0"/>
              <a:cs typeface="Arial Narrow"/>
            </a:endParaRPr>
          </a:p>
        </p:txBody>
      </p:sp>
      <p:pic>
        <p:nvPicPr>
          <p:cNvPr id="65" name="Picture 64">
            <a:extLst>
              <a:ext uri="{FF2B5EF4-FFF2-40B4-BE49-F238E27FC236}">
                <a16:creationId xmlns:a16="http://schemas.microsoft.com/office/drawing/2014/main" id="{D5862793-D7D7-4EF0-BA58-C917DA79E896}"/>
              </a:ext>
            </a:extLst>
          </p:cNvPr>
          <p:cNvPicPr>
            <a:picLocks noChangeAspect="1"/>
          </p:cNvPicPr>
          <p:nvPr/>
        </p:nvPicPr>
        <p:blipFill>
          <a:blip r:embed="rId5"/>
          <a:stretch>
            <a:fillRect/>
          </a:stretch>
        </p:blipFill>
        <p:spPr>
          <a:xfrm>
            <a:off x="6354685" y="659013"/>
            <a:ext cx="922905" cy="922905"/>
          </a:xfrm>
          <a:prstGeom prst="rect">
            <a:avLst/>
          </a:prstGeom>
        </p:spPr>
      </p:pic>
      <p:grpSp>
        <p:nvGrpSpPr>
          <p:cNvPr id="34" name="Group 33">
            <a:extLst>
              <a:ext uri="{FF2B5EF4-FFF2-40B4-BE49-F238E27FC236}">
                <a16:creationId xmlns:a16="http://schemas.microsoft.com/office/drawing/2014/main" id="{FD683454-A4EA-489B-B479-BDA2A527A8CA}"/>
              </a:ext>
            </a:extLst>
          </p:cNvPr>
          <p:cNvGrpSpPr/>
          <p:nvPr/>
        </p:nvGrpSpPr>
        <p:grpSpPr>
          <a:xfrm>
            <a:off x="2740241" y="4835204"/>
            <a:ext cx="1362359" cy="983585"/>
            <a:chOff x="1671748" y="4679610"/>
            <a:chExt cx="1390589" cy="1063385"/>
          </a:xfrm>
        </p:grpSpPr>
        <p:grpSp>
          <p:nvGrpSpPr>
            <p:cNvPr id="24" name="Group 23">
              <a:extLst>
                <a:ext uri="{FF2B5EF4-FFF2-40B4-BE49-F238E27FC236}">
                  <a16:creationId xmlns:a16="http://schemas.microsoft.com/office/drawing/2014/main" id="{4D184A67-BFB9-45A6-955B-A90B244FE6A1}"/>
                </a:ext>
              </a:extLst>
            </p:cNvPr>
            <p:cNvGrpSpPr/>
            <p:nvPr/>
          </p:nvGrpSpPr>
          <p:grpSpPr>
            <a:xfrm>
              <a:off x="1671748" y="4679610"/>
              <a:ext cx="1390589" cy="1063385"/>
              <a:chOff x="1945317" y="4679610"/>
              <a:chExt cx="1390589" cy="1063385"/>
            </a:xfrm>
          </p:grpSpPr>
          <p:sp>
            <p:nvSpPr>
              <p:cNvPr id="78" name="Arrow: Down 77">
                <a:extLst>
                  <a:ext uri="{FF2B5EF4-FFF2-40B4-BE49-F238E27FC236}">
                    <a16:creationId xmlns:a16="http://schemas.microsoft.com/office/drawing/2014/main" id="{DEA65381-FBA8-4245-8128-A25B0A791948}"/>
                  </a:ext>
                </a:extLst>
              </p:cNvPr>
              <p:cNvSpPr/>
              <p:nvPr/>
            </p:nvSpPr>
            <p:spPr>
              <a:xfrm rot="16200000">
                <a:off x="2497004" y="4607663"/>
                <a:ext cx="766955" cy="91084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TextBox 48">
                <a:extLst>
                  <a:ext uri="{FF2B5EF4-FFF2-40B4-BE49-F238E27FC236}">
                    <a16:creationId xmlns:a16="http://schemas.microsoft.com/office/drawing/2014/main" id="{0B774BCB-9CE8-49FD-867C-125B52C42CCB}"/>
                  </a:ext>
                </a:extLst>
              </p:cNvPr>
              <p:cNvSpPr txBox="1"/>
              <p:nvPr/>
            </p:nvSpPr>
            <p:spPr>
              <a:xfrm>
                <a:off x="2771853" y="4923673"/>
                <a:ext cx="411652" cy="234944"/>
              </a:xfrm>
              <a:prstGeom prst="rect">
                <a:avLst/>
              </a:prstGeom>
            </p:spPr>
            <p:txBody>
              <a:bodyPr wrap="square" lIns="0" tIns="0" rIns="0" bIns="0" numCol="1" spcCol="360000" rtlCol="0">
                <a:noAutofit/>
              </a:bodyPr>
              <a:lstStyle/>
              <a:p>
                <a:pPr algn="l">
                  <a:lnSpc>
                    <a:spcPct val="110000"/>
                  </a:lnSpc>
                  <a:tabLst/>
                </a:pPr>
                <a:r>
                  <a:rPr lang="en-US" sz="1400" b="1" dirty="0">
                    <a:solidFill>
                      <a:schemeClr val="bg1"/>
                    </a:solidFill>
                    <a:latin typeface="Roboto Condensed Light" panose="02000000000000000000" pitchFamily="2" charset="0"/>
                    <a:ea typeface="Roboto Condensed Light" panose="02000000000000000000" pitchFamily="2" charset="0"/>
                  </a:rPr>
                  <a:t>new</a:t>
                </a:r>
                <a:endParaRPr lang="en-CA" sz="1400" b="1" dirty="0">
                  <a:solidFill>
                    <a:schemeClr val="bg1"/>
                  </a:solidFill>
                  <a:latin typeface="Roboto Condensed Light" panose="02000000000000000000" pitchFamily="2" charset="0"/>
                  <a:ea typeface="Roboto Condensed Light" panose="02000000000000000000" pitchFamily="2" charset="0"/>
                </a:endParaRPr>
              </a:p>
            </p:txBody>
          </p:sp>
          <p:sp>
            <p:nvSpPr>
              <p:cNvPr id="76" name="Up Arrow 36">
                <a:extLst>
                  <a:ext uri="{FF2B5EF4-FFF2-40B4-BE49-F238E27FC236}">
                    <a16:creationId xmlns:a16="http://schemas.microsoft.com/office/drawing/2014/main" id="{FE62FC45-A005-44A3-B4B6-DB5B61EBDA08}"/>
                  </a:ext>
                </a:extLst>
              </p:cNvPr>
              <p:cNvSpPr/>
              <p:nvPr/>
            </p:nvSpPr>
            <p:spPr>
              <a:xfrm rot="10800000">
                <a:off x="1945317" y="4863823"/>
                <a:ext cx="910847" cy="879172"/>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900" dirty="0">
                  <a:latin typeface="Arial" panose="020B0604020202020204" pitchFamily="34" charset="0"/>
                </a:endParaRPr>
              </a:p>
            </p:txBody>
          </p:sp>
          <p:sp>
            <p:nvSpPr>
              <p:cNvPr id="10" name="TextBox 9">
                <a:extLst>
                  <a:ext uri="{FF2B5EF4-FFF2-40B4-BE49-F238E27FC236}">
                    <a16:creationId xmlns:a16="http://schemas.microsoft.com/office/drawing/2014/main" id="{4AA34889-471E-43BA-9282-6F3DD81C815F}"/>
                  </a:ext>
                </a:extLst>
              </p:cNvPr>
              <p:cNvSpPr txBox="1"/>
              <p:nvPr/>
            </p:nvSpPr>
            <p:spPr>
              <a:xfrm>
                <a:off x="2174208" y="5277847"/>
                <a:ext cx="533048" cy="285530"/>
              </a:xfrm>
              <a:prstGeom prst="rect">
                <a:avLst/>
              </a:prstGeom>
            </p:spPr>
            <p:txBody>
              <a:bodyPr wrap="square" lIns="0" tIns="0" rIns="0" bIns="0" numCol="1" spcCol="360000" rtlCol="0">
                <a:noAutofit/>
              </a:bodyPr>
              <a:lstStyle/>
              <a:p>
                <a:pPr algn="l">
                  <a:lnSpc>
                    <a:spcPct val="110000"/>
                  </a:lnSpc>
                  <a:tabLst/>
                </a:pPr>
                <a:r>
                  <a:rPr lang="en-US" sz="1400" b="1" dirty="0">
                    <a:solidFill>
                      <a:schemeClr val="bg1"/>
                    </a:solidFill>
                    <a:latin typeface="Roboto Condensed Light" panose="02000000000000000000" pitchFamily="2" charset="0"/>
                    <a:ea typeface="Roboto Condensed Light" panose="02000000000000000000" pitchFamily="2" charset="0"/>
                  </a:rPr>
                  <a:t>modify</a:t>
                </a:r>
                <a:endParaRPr lang="en-CA" sz="1400" b="1" dirty="0">
                  <a:solidFill>
                    <a:schemeClr val="bg1"/>
                  </a:solidFill>
                  <a:latin typeface="Roboto Condensed Light" panose="02000000000000000000" pitchFamily="2" charset="0"/>
                  <a:ea typeface="Roboto Condensed Light" panose="02000000000000000000" pitchFamily="2" charset="0"/>
                </a:endParaRPr>
              </a:p>
            </p:txBody>
          </p:sp>
        </p:grpSp>
        <p:pic>
          <p:nvPicPr>
            <p:cNvPr id="85" name="Picture 84">
              <a:extLst>
                <a:ext uri="{FF2B5EF4-FFF2-40B4-BE49-F238E27FC236}">
                  <a16:creationId xmlns:a16="http://schemas.microsoft.com/office/drawing/2014/main" id="{7328832E-ABE0-41CA-8ECB-2599294D96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91180" y="4836042"/>
              <a:ext cx="481679" cy="481679"/>
            </a:xfrm>
            <a:prstGeom prst="rect">
              <a:avLst/>
            </a:prstGeom>
          </p:spPr>
        </p:pic>
      </p:grpSp>
      <p:grpSp>
        <p:nvGrpSpPr>
          <p:cNvPr id="33" name="Group 32">
            <a:extLst>
              <a:ext uri="{FF2B5EF4-FFF2-40B4-BE49-F238E27FC236}">
                <a16:creationId xmlns:a16="http://schemas.microsoft.com/office/drawing/2014/main" id="{6C6B053F-26DF-4D2C-B8C9-FAC6F26DEF62}"/>
              </a:ext>
            </a:extLst>
          </p:cNvPr>
          <p:cNvGrpSpPr/>
          <p:nvPr/>
        </p:nvGrpSpPr>
        <p:grpSpPr>
          <a:xfrm>
            <a:off x="1688483" y="3436611"/>
            <a:ext cx="883855" cy="431912"/>
            <a:chOff x="1698740" y="3635821"/>
            <a:chExt cx="883855" cy="431912"/>
          </a:xfrm>
        </p:grpSpPr>
        <p:sp>
          <p:nvSpPr>
            <p:cNvPr id="61" name="Arrow: Down 60">
              <a:extLst>
                <a:ext uri="{FF2B5EF4-FFF2-40B4-BE49-F238E27FC236}">
                  <a16:creationId xmlns:a16="http://schemas.microsoft.com/office/drawing/2014/main" id="{1181C5CC-4D1C-4BD1-B01C-E4ECB6D7D699}"/>
                </a:ext>
              </a:extLst>
            </p:cNvPr>
            <p:cNvSpPr/>
            <p:nvPr/>
          </p:nvSpPr>
          <p:spPr>
            <a:xfrm>
              <a:off x="1698740" y="3682969"/>
              <a:ext cx="883855" cy="384764"/>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6" name="Picture 85">
              <a:extLst>
                <a:ext uri="{FF2B5EF4-FFF2-40B4-BE49-F238E27FC236}">
                  <a16:creationId xmlns:a16="http://schemas.microsoft.com/office/drawing/2014/main" id="{13058B86-18CB-4FC5-B266-044E6B7E28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49610" y="3635821"/>
              <a:ext cx="403755" cy="403755"/>
            </a:xfrm>
            <a:prstGeom prst="rect">
              <a:avLst/>
            </a:prstGeom>
          </p:spPr>
        </p:pic>
      </p:grpSp>
      <p:pic>
        <p:nvPicPr>
          <p:cNvPr id="87" name="Picture 86">
            <a:extLst>
              <a:ext uri="{FF2B5EF4-FFF2-40B4-BE49-F238E27FC236}">
                <a16:creationId xmlns:a16="http://schemas.microsoft.com/office/drawing/2014/main" id="{45C3FD08-4A9B-4305-9381-22470907D9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16581">
            <a:off x="10397206" y="2389633"/>
            <a:ext cx="585705" cy="585705"/>
          </a:xfrm>
          <a:prstGeom prst="rect">
            <a:avLst/>
          </a:prstGeom>
        </p:spPr>
      </p:pic>
      <p:pic>
        <p:nvPicPr>
          <p:cNvPr id="88" name="Picture 87">
            <a:extLst>
              <a:ext uri="{FF2B5EF4-FFF2-40B4-BE49-F238E27FC236}">
                <a16:creationId xmlns:a16="http://schemas.microsoft.com/office/drawing/2014/main" id="{374731C7-E8FC-4FCB-8968-19860FD539E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16581">
            <a:off x="9939955" y="3241909"/>
            <a:ext cx="481007" cy="481007"/>
          </a:xfrm>
          <a:prstGeom prst="rect">
            <a:avLst/>
          </a:prstGeom>
        </p:spPr>
      </p:pic>
      <p:grpSp>
        <p:nvGrpSpPr>
          <p:cNvPr id="28" name="Group 27">
            <a:extLst>
              <a:ext uri="{FF2B5EF4-FFF2-40B4-BE49-F238E27FC236}">
                <a16:creationId xmlns:a16="http://schemas.microsoft.com/office/drawing/2014/main" id="{3DF8FA7E-C783-46C5-A7B6-A9508D873952}"/>
              </a:ext>
            </a:extLst>
          </p:cNvPr>
          <p:cNvGrpSpPr/>
          <p:nvPr/>
        </p:nvGrpSpPr>
        <p:grpSpPr>
          <a:xfrm>
            <a:off x="1657317" y="2084964"/>
            <a:ext cx="883855" cy="404390"/>
            <a:chOff x="1673851" y="2425091"/>
            <a:chExt cx="883855" cy="404390"/>
          </a:xfrm>
        </p:grpSpPr>
        <p:sp>
          <p:nvSpPr>
            <p:cNvPr id="12" name="Arrow: Down 11">
              <a:extLst>
                <a:ext uri="{FF2B5EF4-FFF2-40B4-BE49-F238E27FC236}">
                  <a16:creationId xmlns:a16="http://schemas.microsoft.com/office/drawing/2014/main" id="{3788DE62-8BF6-41E1-8E66-4BD1D692880A}"/>
                </a:ext>
              </a:extLst>
            </p:cNvPr>
            <p:cNvSpPr/>
            <p:nvPr/>
          </p:nvSpPr>
          <p:spPr>
            <a:xfrm>
              <a:off x="1673851" y="2438925"/>
              <a:ext cx="883855" cy="390556"/>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9" name="Picture 88">
              <a:extLst>
                <a:ext uri="{FF2B5EF4-FFF2-40B4-BE49-F238E27FC236}">
                  <a16:creationId xmlns:a16="http://schemas.microsoft.com/office/drawing/2014/main" id="{BC2DE41D-D6DA-4691-9652-FB32A5C7C6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49610" y="2425091"/>
              <a:ext cx="348668" cy="348668"/>
            </a:xfrm>
            <a:prstGeom prst="rect">
              <a:avLst/>
            </a:prstGeom>
          </p:spPr>
        </p:pic>
      </p:grpSp>
      <p:pic>
        <p:nvPicPr>
          <p:cNvPr id="90" name="Picture 89">
            <a:extLst>
              <a:ext uri="{FF2B5EF4-FFF2-40B4-BE49-F238E27FC236}">
                <a16:creationId xmlns:a16="http://schemas.microsoft.com/office/drawing/2014/main" id="{6FA58D2E-761E-4232-9C47-B5F308C41E2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616581">
            <a:off x="9370227" y="4006678"/>
            <a:ext cx="515578" cy="515578"/>
          </a:xfrm>
          <a:prstGeom prst="rect">
            <a:avLst/>
          </a:prstGeom>
        </p:spPr>
      </p:pic>
      <p:pic>
        <p:nvPicPr>
          <p:cNvPr id="91" name="Picture 90">
            <a:extLst>
              <a:ext uri="{FF2B5EF4-FFF2-40B4-BE49-F238E27FC236}">
                <a16:creationId xmlns:a16="http://schemas.microsoft.com/office/drawing/2014/main" id="{03CDB1C1-1B4B-4A8B-8AC5-B8113C37808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616581">
            <a:off x="8765982" y="4967733"/>
            <a:ext cx="635000" cy="635000"/>
          </a:xfrm>
          <a:prstGeom prst="rect">
            <a:avLst/>
          </a:prstGeom>
        </p:spPr>
      </p:pic>
    </p:spTree>
    <p:extLst>
      <p:ext uri="{BB962C8B-B14F-4D97-AF65-F5344CB8AC3E}">
        <p14:creationId xmlns:p14="http://schemas.microsoft.com/office/powerpoint/2010/main" val="3900449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A579B9F4-F655-8B4D-9FCC-74877991C78F}"/>
              </a:ext>
            </a:extLst>
          </p:cNvPr>
          <p:cNvSpPr>
            <a:spLocks noGrp="1"/>
          </p:cNvSpPr>
          <p:nvPr>
            <p:ph type="title"/>
          </p:nvPr>
        </p:nvSpPr>
        <p:spPr>
          <a:xfrm>
            <a:off x="354059" y="530398"/>
            <a:ext cx="11534703" cy="1130041"/>
          </a:xfrm>
        </p:spPr>
        <p:txBody>
          <a:bodyPr>
            <a:noAutofit/>
          </a:bodyPr>
          <a:lstStyle/>
          <a:p>
            <a:r>
              <a:rPr lang="en-US" sz="3600" dirty="0">
                <a:solidFill>
                  <a:srgbClr val="2576B7"/>
                </a:solidFill>
                <a:latin typeface="Montserrat SemiBold" panose="00000700000000000000" pitchFamily="2" charset="0"/>
              </a:rPr>
              <a:t>Info-Tech’s methodology for IT service management product selection</a:t>
            </a:r>
          </a:p>
        </p:txBody>
      </p:sp>
      <p:sp>
        <p:nvSpPr>
          <p:cNvPr id="7" name="Rectangle 6">
            <a:extLst>
              <a:ext uri="{FF2B5EF4-FFF2-40B4-BE49-F238E27FC236}">
                <a16:creationId xmlns:a16="http://schemas.microsoft.com/office/drawing/2014/main" id="{CD4FD073-B817-4E3F-89E9-A6CEE16BA7E5}"/>
              </a:ext>
            </a:extLst>
          </p:cNvPr>
          <p:cNvSpPr/>
          <p:nvPr/>
        </p:nvSpPr>
        <p:spPr>
          <a:xfrm flipV="1">
            <a:off x="354059" y="1786003"/>
            <a:ext cx="11534704" cy="83853"/>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554437">
              <a:defRPr/>
            </a:pPr>
            <a:endParaRPr lang="en-US" sz="1092" dirty="0">
              <a:solidFill>
                <a:srgbClr val="FFFFFF"/>
              </a:solidFill>
              <a:latin typeface="Roboto Condensed Light" panose="02000000000000000000" pitchFamily="2" charset="0"/>
            </a:endParaRPr>
          </a:p>
        </p:txBody>
      </p:sp>
      <p:graphicFrame>
        <p:nvGraphicFramePr>
          <p:cNvPr id="8" name="Table 7">
            <a:extLst>
              <a:ext uri="{FF2B5EF4-FFF2-40B4-BE49-F238E27FC236}">
                <a16:creationId xmlns:a16="http://schemas.microsoft.com/office/drawing/2014/main" id="{7596626A-A49E-49CC-A20B-FA99D5E0E724}"/>
              </a:ext>
            </a:extLst>
          </p:cNvPr>
          <p:cNvGraphicFramePr>
            <a:graphicFrameLocks noGrp="1"/>
          </p:cNvGraphicFramePr>
          <p:nvPr>
            <p:extLst>
              <p:ext uri="{D42A27DB-BD31-4B8C-83A1-F6EECF244321}">
                <p14:modId xmlns:p14="http://schemas.microsoft.com/office/powerpoint/2010/main" val="271372801"/>
              </p:ext>
            </p:extLst>
          </p:nvPr>
        </p:nvGraphicFramePr>
        <p:xfrm>
          <a:off x="378323" y="2070716"/>
          <a:ext cx="11513679" cy="4064613"/>
        </p:xfrm>
        <a:graphic>
          <a:graphicData uri="http://schemas.openxmlformats.org/drawingml/2006/table">
            <a:tbl>
              <a:tblPr firstRow="1" bandRow="1">
                <a:tableStyleId>{5C22544A-7EE6-4342-B048-85BDC9FD1C3A}</a:tableStyleId>
              </a:tblPr>
              <a:tblGrid>
                <a:gridCol w="1955140">
                  <a:extLst>
                    <a:ext uri="{9D8B030D-6E8A-4147-A177-3AD203B41FA5}">
                      <a16:colId xmlns:a16="http://schemas.microsoft.com/office/drawing/2014/main" val="976837652"/>
                    </a:ext>
                  </a:extLst>
                </a:gridCol>
                <a:gridCol w="3113608">
                  <a:extLst>
                    <a:ext uri="{9D8B030D-6E8A-4147-A177-3AD203B41FA5}">
                      <a16:colId xmlns:a16="http://schemas.microsoft.com/office/drawing/2014/main" val="2500794229"/>
                    </a:ext>
                  </a:extLst>
                </a:gridCol>
                <a:gridCol w="2979174">
                  <a:extLst>
                    <a:ext uri="{9D8B030D-6E8A-4147-A177-3AD203B41FA5}">
                      <a16:colId xmlns:a16="http://schemas.microsoft.com/office/drawing/2014/main" val="1791260046"/>
                    </a:ext>
                  </a:extLst>
                </a:gridCol>
                <a:gridCol w="3465757">
                  <a:extLst>
                    <a:ext uri="{9D8B030D-6E8A-4147-A177-3AD203B41FA5}">
                      <a16:colId xmlns:a16="http://schemas.microsoft.com/office/drawing/2014/main" val="4002077772"/>
                    </a:ext>
                  </a:extLst>
                </a:gridCol>
              </a:tblGrid>
              <a:tr h="1183057">
                <a:tc>
                  <a:txBody>
                    <a:bodyPr/>
                    <a:lstStyle/>
                    <a:p>
                      <a:pPr marL="12700" marR="962660" indent="0">
                        <a:lnSpc>
                          <a:spcPct val="101000"/>
                        </a:lnSpc>
                        <a:spcBef>
                          <a:spcPts val="2045"/>
                        </a:spcBef>
                        <a:tabLst/>
                      </a:pPr>
                      <a:endParaRPr sz="1200" b="0" i="0" dirty="0">
                        <a:latin typeface="+mn-lt"/>
                        <a:cs typeface="Arial" panose="020B0604020202020204" pitchFamily="34" charset="0"/>
                      </a:endParaRPr>
                    </a:p>
                  </a:txBody>
                  <a:tcPr marL="107986" marR="0" marT="215972" marB="107986"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7013" marR="0" lvl="0" indent="-227013" algn="l"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n-lt"/>
                          <a:cs typeface="Arial" panose="020B0604020202020204" pitchFamily="34" charset="0"/>
                        </a:rPr>
                        <a:t>1. Build Your Business Case</a:t>
                      </a:r>
                      <a:endParaRPr lang="en-CA" sz="2000" b="0" i="0" dirty="0">
                        <a:solidFill>
                          <a:srgbClr val="2576B7"/>
                        </a:solidFill>
                        <a:latin typeface="+mn-lt"/>
                        <a:cs typeface="Arial" panose="020B0604020202020204" pitchFamily="34" charset="0"/>
                      </a:endParaRPr>
                    </a:p>
                  </a:txBody>
                  <a:tcPr marL="107986" marR="107986" marT="215972" marB="1079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287338" marR="0" lvl="0" indent="-287338" algn="l"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n-lt"/>
                          <a:cs typeface="Arial" panose="020B0604020202020204" pitchFamily="34" charset="0"/>
                        </a:rPr>
                        <a:t>2. </a:t>
                      </a:r>
                      <a:r>
                        <a:rPr lang="en-CA" sz="1100" b="0" i="0" spc="6" dirty="0">
                          <a:solidFill>
                            <a:srgbClr val="2576B7"/>
                          </a:solidFill>
                          <a:latin typeface="+mn-lt"/>
                          <a:cs typeface="Arial" panose="020B0604020202020204" pitchFamily="34" charset="0"/>
                        </a:rPr>
                        <a:t> </a:t>
                      </a:r>
                      <a:r>
                        <a:rPr lang="en-CA" sz="2000" b="0" i="0" spc="6" dirty="0">
                          <a:solidFill>
                            <a:srgbClr val="2576B7"/>
                          </a:solidFill>
                          <a:latin typeface="+mn-lt"/>
                          <a:cs typeface="Arial" panose="020B0604020202020204" pitchFamily="34" charset="0"/>
                        </a:rPr>
                        <a:t>Create Your List of Requirements</a:t>
                      </a:r>
                      <a:endParaRPr lang="en-CA" sz="2000" b="0" i="0" dirty="0">
                        <a:solidFill>
                          <a:srgbClr val="2576B7"/>
                        </a:solidFill>
                        <a:latin typeface="+mn-lt"/>
                        <a:cs typeface="Arial" panose="020B0604020202020204" pitchFamily="34" charset="0"/>
                      </a:endParaRPr>
                    </a:p>
                  </a:txBody>
                  <a:tcPr marL="107986" marR="107986" marT="215972" marB="1079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287338" marR="0" lvl="0" indent="-287338" algn="l"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n-lt"/>
                          <a:cs typeface="Arial" panose="020B0604020202020204" pitchFamily="34" charset="0"/>
                        </a:rPr>
                        <a:t>3. </a:t>
                      </a:r>
                      <a:r>
                        <a:rPr lang="en-CA" sz="1000" b="0" i="0" spc="6" dirty="0">
                          <a:solidFill>
                            <a:srgbClr val="2576B7"/>
                          </a:solidFill>
                          <a:latin typeface="+mn-lt"/>
                          <a:cs typeface="Arial" panose="020B0604020202020204" pitchFamily="34" charset="0"/>
                        </a:rPr>
                        <a:t> </a:t>
                      </a:r>
                      <a:r>
                        <a:rPr lang="en-CA" sz="2000" b="0" i="0" spc="6" dirty="0">
                          <a:solidFill>
                            <a:srgbClr val="2576B7"/>
                          </a:solidFill>
                          <a:latin typeface="+mn-lt"/>
                          <a:cs typeface="Arial" panose="020B0604020202020204" pitchFamily="34" charset="0"/>
                        </a:rPr>
                        <a:t>Use the Rapid Application Selection Framework</a:t>
                      </a:r>
                      <a:endParaRPr lang="en-CA" sz="2000" b="0" i="0" dirty="0">
                        <a:solidFill>
                          <a:srgbClr val="2576B7"/>
                        </a:solidFill>
                        <a:latin typeface="+mn-lt"/>
                        <a:cs typeface="Arial" panose="020B0604020202020204" pitchFamily="34" charset="0"/>
                      </a:endParaRPr>
                    </a:p>
                  </a:txBody>
                  <a:tcPr marL="107986" marR="107986" marT="215972" marB="10798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2052837071"/>
                  </a:ext>
                </a:extLst>
              </a:tr>
              <a:tr h="1084417">
                <a:tc>
                  <a:txBody>
                    <a:bodyPr/>
                    <a:lstStyle/>
                    <a:p>
                      <a:r>
                        <a:rPr lang="en-US" sz="1400" b="1" i="0" dirty="0">
                          <a:solidFill>
                            <a:srgbClr val="4A4A4A"/>
                          </a:solidFill>
                          <a:latin typeface="+mn-lt"/>
                        </a:rPr>
                        <a:t>Phase Steps</a:t>
                      </a:r>
                    </a:p>
                  </a:txBody>
                  <a:tcPr marL="107986" marR="0" marT="35995" marB="143981"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25475"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Identify Relevant Use Cases</a:t>
                      </a:r>
                    </a:p>
                    <a:p>
                      <a:pPr marL="625475"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Build a Business Case</a:t>
                      </a:r>
                    </a:p>
                  </a:txBody>
                  <a:tcPr marL="46794" marR="107986" marT="35995" marB="14398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541338" indent="-271463" algn="l">
                        <a:lnSpc>
                          <a:spcPct val="100000"/>
                        </a:lnSpc>
                        <a:buAutoNum type="arabicPeriod"/>
                      </a:pPr>
                      <a:r>
                        <a:rPr lang="en-US"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Create a List of Requirements</a:t>
                      </a:r>
                    </a:p>
                    <a:p>
                      <a:pPr marL="541338" indent="-271463" algn="l">
                        <a:lnSpc>
                          <a:spcPct val="100000"/>
                        </a:lnSpc>
                        <a:buAutoNum type="arabicPeriod"/>
                      </a:pPr>
                      <a:r>
                        <a:rPr lang="en-US"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Match Vendors to High-Level Requirements</a:t>
                      </a:r>
                    </a:p>
                  </a:txBody>
                  <a:tcPr marL="46794" marR="107986" marT="35995" marB="14398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algn="ctr">
                        <a:lnSpc>
                          <a:spcPct val="100000"/>
                        </a:lnSpc>
                      </a:pPr>
                      <a:endParaRPr lang="en-US" sz="1400" b="0" i="0" dirty="0">
                        <a:solidFill>
                          <a:srgbClr val="000000"/>
                        </a:solidFill>
                        <a:latin typeface="+mn-lt"/>
                        <a:ea typeface="Roboto Condensed Light" panose="02000000000000000000" pitchFamily="2" charset="0"/>
                        <a:cs typeface="Arial" panose="020B0604020202020204" pitchFamily="34" charset="0"/>
                      </a:endParaRPr>
                    </a:p>
                  </a:txBody>
                  <a:tcPr marL="46794" marR="107986" marT="35995" marB="143981"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106570360"/>
                  </a:ext>
                </a:extLst>
              </a:tr>
              <a:tr h="1797139">
                <a:tc>
                  <a:txBody>
                    <a:bodyPr/>
                    <a:lstStyle/>
                    <a:p>
                      <a:r>
                        <a:rPr lang="en-US" sz="1400" b="1" i="0" dirty="0">
                          <a:solidFill>
                            <a:srgbClr val="4A4A4A"/>
                          </a:solidFill>
                          <a:latin typeface="+mn-lt"/>
                        </a:rPr>
                        <a:t>Phase Outcomes</a:t>
                      </a:r>
                    </a:p>
                  </a:txBody>
                  <a:tcPr marL="107986" marR="107986" marT="107986" marB="107986" anchor="ctr">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Create a business case with clearly defined goals and use cases. </a:t>
                      </a:r>
                    </a:p>
                  </a:txBody>
                  <a:tcPr marL="179977" marR="179977" marT="179977" marB="1799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285750" indent="-285750" algn="l">
                        <a:lnSpc>
                          <a:spcPct val="100000"/>
                        </a:lnSpc>
                        <a:buFont typeface="Arial" panose="020B0604020202020204" pitchFamily="34" charset="0"/>
                        <a:buChar char="•"/>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Create your list of requirements </a:t>
                      </a:r>
                      <a:b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b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to start the selection process.</a:t>
                      </a:r>
                    </a:p>
                    <a:p>
                      <a:pPr marL="285750" indent="-285750" algn="l">
                        <a:lnSpc>
                          <a:spcPct val="100000"/>
                        </a:lnSpc>
                        <a:buFont typeface="Arial" panose="020B0604020202020204" pitchFamily="34" charset="0"/>
                        <a:buChar char="•"/>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Shortlist vendors to start contacting solution providers.</a:t>
                      </a:r>
                    </a:p>
                  </a:txBody>
                  <a:tcPr marL="179977" marR="179977" marT="179977" marB="17997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Pull this information together using </a:t>
                      </a:r>
                      <a:br>
                        <a:rPr lang="en-US"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br>
                      <a:r>
                        <a:rPr lang="en-US"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Info-Tech’s Rapid Application Selection Framework.</a:t>
                      </a:r>
                    </a:p>
                  </a:txBody>
                  <a:tcPr marL="179977" marR="179977" marT="179977" marB="179977" anchor="ctr">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385565625"/>
                  </a:ext>
                </a:extLst>
              </a:tr>
            </a:tbl>
          </a:graphicData>
        </a:graphic>
      </p:graphicFrame>
    </p:spTree>
    <p:extLst>
      <p:ext uri="{BB962C8B-B14F-4D97-AF65-F5344CB8AC3E}">
        <p14:creationId xmlns:p14="http://schemas.microsoft.com/office/powerpoint/2010/main" val="259597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07F83C-53BE-854C-81B6-A99DD6EDD402}"/>
              </a:ext>
            </a:extLst>
          </p:cNvPr>
          <p:cNvSpPr>
            <a:spLocks noGrp="1"/>
          </p:cNvSpPr>
          <p:nvPr>
            <p:ph type="title"/>
          </p:nvPr>
        </p:nvSpPr>
        <p:spPr>
          <a:xfrm>
            <a:off x="354060" y="530021"/>
            <a:ext cx="2643727" cy="1163598"/>
          </a:xfrm>
        </p:spPr>
        <p:txBody>
          <a:bodyPr/>
          <a:lstStyle/>
          <a:p>
            <a:r>
              <a:rPr lang="en-CA" sz="4000" b="1" spc="-79" dirty="0">
                <a:latin typeface="Montserrat Medium" panose="00000600000000000000" pitchFamily="2" charset="0"/>
              </a:rPr>
              <a:t>Insight summary</a:t>
            </a:r>
            <a:endParaRPr lang="en-US" sz="4000" b="1" dirty="0">
              <a:latin typeface="Montserrat Medium" panose="00000600000000000000" pitchFamily="2" charset="0"/>
            </a:endParaRPr>
          </a:p>
        </p:txBody>
      </p:sp>
      <p:graphicFrame>
        <p:nvGraphicFramePr>
          <p:cNvPr id="25" name="Table 24">
            <a:extLst>
              <a:ext uri="{FF2B5EF4-FFF2-40B4-BE49-F238E27FC236}">
                <a16:creationId xmlns:a16="http://schemas.microsoft.com/office/drawing/2014/main" id="{33A80B2B-1D03-4BCD-AEB8-647ADC62AD9F}"/>
              </a:ext>
            </a:extLst>
          </p:cNvPr>
          <p:cNvGraphicFramePr>
            <a:graphicFrameLocks noGrp="1"/>
          </p:cNvGraphicFramePr>
          <p:nvPr>
            <p:extLst>
              <p:ext uri="{D42A27DB-BD31-4B8C-83A1-F6EECF244321}">
                <p14:modId xmlns:p14="http://schemas.microsoft.com/office/powerpoint/2010/main" val="3945681798"/>
              </p:ext>
            </p:extLst>
          </p:nvPr>
        </p:nvGraphicFramePr>
        <p:xfrm>
          <a:off x="3552635" y="642582"/>
          <a:ext cx="8285305" cy="1341064"/>
        </p:xfrm>
        <a:graphic>
          <a:graphicData uri="http://schemas.openxmlformats.org/drawingml/2006/table">
            <a:tbl>
              <a:tblPr bandRow="1">
                <a:tableStyleId>{5C22544A-7EE6-4342-B048-85BDC9FD1C3A}</a:tableStyleId>
              </a:tblPr>
              <a:tblGrid>
                <a:gridCol w="8285305">
                  <a:extLst>
                    <a:ext uri="{9D8B030D-6E8A-4147-A177-3AD203B41FA5}">
                      <a16:colId xmlns:a16="http://schemas.microsoft.com/office/drawing/2014/main" val="1362635670"/>
                    </a:ext>
                  </a:extLst>
                </a:gridCol>
              </a:tblGrid>
              <a:tr h="335236">
                <a:tc>
                  <a:txBody>
                    <a:bodyPr/>
                    <a:lstStyle/>
                    <a:p>
                      <a:pPr marL="0" algn="l" defTabSz="914400" rtl="0" eaLnBrk="1" latinLnBrk="0" hangingPunct="1">
                        <a:spcBef>
                          <a:spcPts val="800"/>
                        </a:spcBef>
                      </a:pPr>
                      <a:r>
                        <a:rPr lang="en-US" sz="1400" b="1" kern="1200" dirty="0">
                          <a:solidFill>
                            <a:srgbClr val="2576B7"/>
                          </a:solidFill>
                          <a:latin typeface="+mn-lt"/>
                          <a:ea typeface="+mn-ea"/>
                          <a:cs typeface="+mn-cs"/>
                        </a:rPr>
                        <a:t>Stakeholder satisfaction is critical to your success</a:t>
                      </a:r>
                      <a:endParaRPr lang="en-CA" sz="1400" b="1" kern="1200" dirty="0">
                        <a:solidFill>
                          <a:srgbClr val="2576B7"/>
                        </a:solidFill>
                        <a:latin typeface="+mn-lt"/>
                        <a:ea typeface="+mn-ea"/>
                        <a:cs typeface="+mn-cs"/>
                      </a:endParaRPr>
                    </a:p>
                  </a:txBody>
                  <a:tcPr marL="91428" marR="91428" marT="45714" marB="4571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5569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Choosing a solution for a single use case and then expanding it to cover other purposes can be a way to quickly gain approvals and then make effective use of dollars spent. However, this can also be a nightmare if the product is not fit for purpose and requires significant customization effort for future use cases. Identify use cases early, engage stakeholders to define success, and recognize where you need to find balance between a single commercial ITSM  solution and an integrated or customized system to help stakeholders meet their business requirements.</a:t>
                      </a:r>
                      <a:endParaRPr lang="en-US" sz="12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91428" marR="91428" marT="45714" marB="4571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graphicFrame>
        <p:nvGraphicFramePr>
          <p:cNvPr id="26" name="Table 25">
            <a:extLst>
              <a:ext uri="{FF2B5EF4-FFF2-40B4-BE49-F238E27FC236}">
                <a16:creationId xmlns:a16="http://schemas.microsoft.com/office/drawing/2014/main" id="{C09FA1B5-E16C-43CC-976D-E5325F4D9615}"/>
              </a:ext>
            </a:extLst>
          </p:cNvPr>
          <p:cNvGraphicFramePr>
            <a:graphicFrameLocks noGrp="1"/>
          </p:cNvGraphicFramePr>
          <p:nvPr>
            <p:extLst>
              <p:ext uri="{D42A27DB-BD31-4B8C-83A1-F6EECF244321}">
                <p14:modId xmlns:p14="http://schemas.microsoft.com/office/powerpoint/2010/main" val="3929843666"/>
              </p:ext>
            </p:extLst>
          </p:nvPr>
        </p:nvGraphicFramePr>
        <p:xfrm>
          <a:off x="3552635" y="2139076"/>
          <a:ext cx="4089136" cy="2499336"/>
        </p:xfrm>
        <a:graphic>
          <a:graphicData uri="http://schemas.openxmlformats.org/drawingml/2006/table">
            <a:tbl>
              <a:tblPr bandRow="1">
                <a:tableStyleId>{5C22544A-7EE6-4342-B048-85BDC9FD1C3A}</a:tableStyleId>
              </a:tblPr>
              <a:tblGrid>
                <a:gridCol w="4089136">
                  <a:extLst>
                    <a:ext uri="{9D8B030D-6E8A-4147-A177-3AD203B41FA5}">
                      <a16:colId xmlns:a16="http://schemas.microsoft.com/office/drawing/2014/main" val="1362635670"/>
                    </a:ext>
                  </a:extLst>
                </a:gridCol>
              </a:tblGrid>
              <a:tr h="345849">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Build a business case</a:t>
                      </a:r>
                      <a:endParaRPr lang="en-CA" sz="1600" b="1" kern="1200" dirty="0">
                        <a:solidFill>
                          <a:srgbClr val="2576B7"/>
                        </a:solidFill>
                        <a:latin typeface="Montserrat SemiBold" pitchFamily="2" charset="77"/>
                        <a:ea typeface="+mn-ea"/>
                        <a:cs typeface="+mn-cs"/>
                      </a:endParaRPr>
                    </a:p>
                  </a:txBody>
                  <a:tcPr marL="91428" marR="91428" marT="45714" marB="4571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2153487">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An effective business case isn’t a single purpose document for obtaining funding. It can also be used to drive your approach to product selection, requirements gathering, and ultimately evaluating stakeholder and user satisfaction.</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Use your business case to define use cases and milestones as well as success. </a:t>
                      </a:r>
                    </a:p>
                  </a:txBody>
                  <a:tcPr marL="91428" marR="91428" marT="45714" marB="4571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7" name="Table 26">
            <a:extLst>
              <a:ext uri="{FF2B5EF4-FFF2-40B4-BE49-F238E27FC236}">
                <a16:creationId xmlns:a16="http://schemas.microsoft.com/office/drawing/2014/main" id="{F3AD3190-68CD-4553-B716-65571393DC30}"/>
              </a:ext>
            </a:extLst>
          </p:cNvPr>
          <p:cNvGraphicFramePr>
            <a:graphicFrameLocks noGrp="1"/>
          </p:cNvGraphicFramePr>
          <p:nvPr>
            <p:extLst>
              <p:ext uri="{D42A27DB-BD31-4B8C-83A1-F6EECF244321}">
                <p14:modId xmlns:p14="http://schemas.microsoft.com/office/powerpoint/2010/main" val="555435303"/>
              </p:ext>
            </p:extLst>
          </p:nvPr>
        </p:nvGraphicFramePr>
        <p:xfrm>
          <a:off x="7811589" y="2139076"/>
          <a:ext cx="4026351" cy="2499336"/>
        </p:xfrm>
        <a:graphic>
          <a:graphicData uri="http://schemas.openxmlformats.org/drawingml/2006/table">
            <a:tbl>
              <a:tblPr bandRow="1">
                <a:tableStyleId>{5C22544A-7EE6-4342-B048-85BDC9FD1C3A}</a:tableStyleId>
              </a:tblPr>
              <a:tblGrid>
                <a:gridCol w="4026351">
                  <a:extLst>
                    <a:ext uri="{9D8B030D-6E8A-4147-A177-3AD203B41FA5}">
                      <a16:colId xmlns:a16="http://schemas.microsoft.com/office/drawing/2014/main" val="1362635670"/>
                    </a:ext>
                  </a:extLst>
                </a:gridCol>
              </a:tblGrid>
              <a:tr h="332256">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Balance process with technology</a:t>
                      </a:r>
                      <a:endParaRPr lang="en-CA" sz="1600" b="1" kern="1200" dirty="0">
                        <a:solidFill>
                          <a:srgbClr val="2576B7"/>
                        </a:solidFill>
                        <a:latin typeface="Montserrat SemiBold" pitchFamily="2" charset="77"/>
                        <a:ea typeface="+mn-ea"/>
                        <a:cs typeface="+mn-cs"/>
                      </a:endParaRPr>
                    </a:p>
                  </a:txBody>
                  <a:tcPr marL="91428" marR="91428" marT="45714" marB="4571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2087600">
                <a:tc>
                  <a:txBody>
                    <a:bodyPr/>
                    <a:lstStyle/>
                    <a:p>
                      <a:pPr>
                        <a:spcBef>
                          <a:spcPts val="600"/>
                        </a:spcBef>
                        <a:spcAft>
                          <a:spcPts val="600"/>
                        </a:spcAft>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A new solution with old processes will result in incremental increased value. Evaluate existing processes and identify opportunities to improve and remove workarounds. Then define requirements.</a:t>
                      </a:r>
                    </a:p>
                    <a:p>
                      <a:pPr>
                        <a:spcBef>
                          <a:spcPts val="600"/>
                        </a:spcBef>
                        <a:spcAft>
                          <a:spcPts val="600"/>
                        </a:spcAft>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You may find that the tools you have would be adequate with an upgrade and tool optimization. If not, this exercise will prepare you to select the right solution for your current and future needs.</a:t>
                      </a:r>
                    </a:p>
                  </a:txBody>
                  <a:tcPr marL="91428" marR="91428" marT="45714" marB="4571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8" name="Table 27">
            <a:extLst>
              <a:ext uri="{FF2B5EF4-FFF2-40B4-BE49-F238E27FC236}">
                <a16:creationId xmlns:a16="http://schemas.microsoft.com/office/drawing/2014/main" id="{B64523AE-FEE2-428C-838E-7B923146631D}"/>
              </a:ext>
            </a:extLst>
          </p:cNvPr>
          <p:cNvGraphicFramePr>
            <a:graphicFrameLocks noGrp="1"/>
          </p:cNvGraphicFramePr>
          <p:nvPr>
            <p:extLst>
              <p:ext uri="{D42A27DB-BD31-4B8C-83A1-F6EECF244321}">
                <p14:modId xmlns:p14="http://schemas.microsoft.com/office/powerpoint/2010/main" val="2302876974"/>
              </p:ext>
            </p:extLst>
          </p:nvPr>
        </p:nvGraphicFramePr>
        <p:xfrm>
          <a:off x="3552635" y="4721704"/>
          <a:ext cx="8298873" cy="1645896"/>
        </p:xfrm>
        <a:graphic>
          <a:graphicData uri="http://schemas.openxmlformats.org/drawingml/2006/table">
            <a:tbl>
              <a:tblPr bandRow="1">
                <a:tableStyleId>{5C22544A-7EE6-4342-B048-85BDC9FD1C3A}</a:tableStyleId>
              </a:tblPr>
              <a:tblGrid>
                <a:gridCol w="8298873">
                  <a:extLst>
                    <a:ext uri="{9D8B030D-6E8A-4147-A177-3AD203B41FA5}">
                      <a16:colId xmlns:a16="http://schemas.microsoft.com/office/drawing/2014/main" val="1362635670"/>
                    </a:ext>
                  </a:extLst>
                </a:gridCol>
              </a:tblGrid>
              <a:tr h="31231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Drive toward early value</a:t>
                      </a:r>
                      <a:endParaRPr lang="en-CA" sz="1600" b="1" kern="1200" dirty="0">
                        <a:solidFill>
                          <a:srgbClr val="2576B7"/>
                        </a:solidFill>
                        <a:latin typeface="Montserrat SemiBold" pitchFamily="2" charset="77"/>
                        <a:ea typeface="+mn-ea"/>
                        <a:cs typeface="+mn-cs"/>
                      </a:endParaRPr>
                    </a:p>
                  </a:txBody>
                  <a:tcPr marL="91428" marR="91428" marT="45714" marB="4571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1278035">
                <a:tc>
                  <a:txBody>
                    <a:bodyPr/>
                    <a:lstStyle/>
                    <a:p>
                      <a:pPr marL="0" indent="0">
                        <a:spcBef>
                          <a:spcPts val="600"/>
                        </a:spcBef>
                        <a:spcAft>
                          <a:spcPts val="600"/>
                        </a:spcAft>
                        <a:buNone/>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Lead with the most important benefit and consider the timeline. Most stakeholders will lose interest if they don’t realize benefits within the fist year. Can you reach your goal and report success within that timeline? </a:t>
                      </a:r>
                    </a:p>
                    <a:p>
                      <a:pPr marL="0" indent="0">
                        <a:spcBef>
                          <a:spcPts val="600"/>
                        </a:spcBef>
                        <a:spcAft>
                          <a:spcPts val="600"/>
                        </a:spcAft>
                        <a:buNone/>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Identify secondary, incremental improvements that can be made as you work toward the overall goal to be achieved at the one-year milestone. </a:t>
                      </a:r>
                    </a:p>
                  </a:txBody>
                  <a:tcPr marL="91428" marR="91428" marT="45714" marB="4571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spTree>
    <p:extLst>
      <p:ext uri="{BB962C8B-B14F-4D97-AF65-F5344CB8AC3E}">
        <p14:creationId xmlns:p14="http://schemas.microsoft.com/office/powerpoint/2010/main" val="2375331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6E8AF-AA02-8A45-8B51-0888B0C66904}"/>
              </a:ext>
            </a:extLst>
          </p:cNvPr>
          <p:cNvSpPr>
            <a:spLocks noGrp="1"/>
          </p:cNvSpPr>
          <p:nvPr>
            <p:ph type="title"/>
          </p:nvPr>
        </p:nvSpPr>
        <p:spPr>
          <a:xfrm>
            <a:off x="370994" y="447856"/>
            <a:ext cx="8448552" cy="827107"/>
          </a:xfrm>
        </p:spPr>
        <p:txBody>
          <a:bodyPr/>
          <a:lstStyle/>
          <a:p>
            <a:r>
              <a:rPr lang="en-US" sz="4000" dirty="0">
                <a:solidFill>
                  <a:schemeClr val="accent1"/>
                </a:solidFill>
                <a:latin typeface="Montserrat SemiBold" panose="00000700000000000000" pitchFamily="2" charset="0"/>
              </a:rPr>
              <a:t>Blueprint benefits </a:t>
            </a:r>
          </a:p>
        </p:txBody>
      </p:sp>
      <p:graphicFrame>
        <p:nvGraphicFramePr>
          <p:cNvPr id="11" name="Table 10">
            <a:extLst>
              <a:ext uri="{FF2B5EF4-FFF2-40B4-BE49-F238E27FC236}">
                <a16:creationId xmlns:a16="http://schemas.microsoft.com/office/drawing/2014/main" id="{D07E744E-A6AF-4096-8DEB-1E2503376BA5}"/>
              </a:ext>
            </a:extLst>
          </p:cNvPr>
          <p:cNvGraphicFramePr>
            <a:graphicFrameLocks noGrp="1"/>
          </p:cNvGraphicFramePr>
          <p:nvPr>
            <p:extLst>
              <p:ext uri="{D42A27DB-BD31-4B8C-83A1-F6EECF244321}">
                <p14:modId xmlns:p14="http://schemas.microsoft.com/office/powerpoint/2010/main" val="3909280194"/>
              </p:ext>
            </p:extLst>
          </p:nvPr>
        </p:nvGraphicFramePr>
        <p:xfrm>
          <a:off x="474169" y="2703637"/>
          <a:ext cx="11449149" cy="3292902"/>
        </p:xfrm>
        <a:graphic>
          <a:graphicData uri="http://schemas.openxmlformats.org/drawingml/2006/table">
            <a:tbl>
              <a:tblPr firstRow="1" bandRow="1">
                <a:tableStyleId>{5C22544A-7EE6-4342-B048-85BDC9FD1C3A}</a:tableStyleId>
              </a:tblPr>
              <a:tblGrid>
                <a:gridCol w="5637658">
                  <a:extLst>
                    <a:ext uri="{9D8B030D-6E8A-4147-A177-3AD203B41FA5}">
                      <a16:colId xmlns:a16="http://schemas.microsoft.com/office/drawing/2014/main" val="2500794229"/>
                    </a:ext>
                  </a:extLst>
                </a:gridCol>
                <a:gridCol w="5811491">
                  <a:extLst>
                    <a:ext uri="{9D8B030D-6E8A-4147-A177-3AD203B41FA5}">
                      <a16:colId xmlns:a16="http://schemas.microsoft.com/office/drawing/2014/main" val="1791260046"/>
                    </a:ext>
                  </a:extLst>
                </a:gridCol>
              </a:tblGrid>
              <a:tr h="3292902">
                <a:tc>
                  <a:txBody>
                    <a:bodyPr/>
                    <a:lstStyle/>
                    <a:p>
                      <a:pPr marL="88900" indent="0"/>
                      <a:endParaRPr lang="en-CA" sz="1400" b="0" i="0" spc="0" baseline="0" dirty="0">
                        <a:solidFill>
                          <a:schemeClr val="tx1">
                            <a:lumMod val="65000"/>
                            <a:lumOff val="35000"/>
                          </a:schemeClr>
                        </a:solidFill>
                        <a:effectLst/>
                        <a:latin typeface="+mn-lt"/>
                        <a:ea typeface="Roboto Condensed Light" panose="02000000000000000000" pitchFamily="2" charset="0"/>
                        <a:cs typeface="Arial" panose="020B0604020202020204" pitchFamily="34" charset="0"/>
                      </a:endParaRPr>
                    </a:p>
                    <a:p>
                      <a:pPr marL="88900" indent="0"/>
                      <a:r>
                        <a:rPr lang="en-CA" sz="1400" b="1" i="0" spc="0" baseline="0" dirty="0">
                          <a:solidFill>
                            <a:schemeClr val="tx1">
                              <a:lumMod val="65000"/>
                              <a:lumOff val="35000"/>
                            </a:schemeClr>
                          </a:solidFill>
                          <a:effectLst/>
                          <a:latin typeface="+mn-lt"/>
                          <a:ea typeface="Roboto Condensed Light" panose="02000000000000000000" pitchFamily="2" charset="0"/>
                          <a:cs typeface="Arial" panose="020B0604020202020204" pitchFamily="34" charset="0"/>
                        </a:rPr>
                        <a:t>Obtain the right solution for IT to meet operational and strategic goals for service management: </a:t>
                      </a:r>
                    </a:p>
                    <a:p>
                      <a:pPr marL="265113" indent="-176213"/>
                      <a:endParaRPr lang="en-CA" sz="1400" b="0" i="0" spc="0" baseline="0" dirty="0">
                        <a:solidFill>
                          <a:schemeClr val="tx1">
                            <a:lumMod val="65000"/>
                            <a:lumOff val="35000"/>
                          </a:schemeClr>
                        </a:solidFill>
                        <a:effectLst/>
                        <a:latin typeface="+mn-lt"/>
                        <a:ea typeface="Roboto Condensed Light" panose="02000000000000000000" pitchFamily="2" charset="0"/>
                        <a:cs typeface="Arial" panose="020B0604020202020204" pitchFamily="34" charset="0"/>
                      </a:endParaRPr>
                    </a:p>
                    <a:p>
                      <a:pPr marL="265113" lvl="0" indent="-176213">
                        <a:buFont typeface="Arial" panose="020B0604020202020204" pitchFamily="34" charset="0"/>
                        <a:buChar char="•"/>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Easier-to-use self-serve option for requests for assistance, equipment, or services.</a:t>
                      </a:r>
                    </a:p>
                    <a:p>
                      <a:pPr marL="265113" lvl="0" indent="-176213">
                        <a:buFont typeface="Arial" panose="020B0604020202020204" pitchFamily="34" charset="0"/>
                        <a:buChar char="•"/>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Efficient and easy data capture through improved workflow and forms.</a:t>
                      </a:r>
                    </a:p>
                    <a:p>
                      <a:pPr marL="265113" lvl="0" indent="-176213">
                        <a:buFont typeface="Arial" panose="020B0604020202020204" pitchFamily="34" charset="0"/>
                        <a:buChar char="•"/>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Better data collection, use, and analysis to inform day-to-day operations as well as tactical and strategic needs.</a:t>
                      </a:r>
                    </a:p>
                    <a:p>
                      <a:pPr marL="88900" indent="0"/>
                      <a:endPar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endParaRPr>
                    </a:p>
                    <a:p>
                      <a:pPr marL="88900" indent="0"/>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Improve communications for the entire IT department through use of a single tool to manage their workload.</a:t>
                      </a:r>
                    </a:p>
                  </a:txBody>
                  <a:tcPr marL="46794" marR="252000" marT="72000" marB="14398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indent="0">
                        <a:spcBef>
                          <a:spcPts val="0"/>
                        </a:spcBef>
                      </a:pPr>
                      <a:r>
                        <a:rPr lang="en-CA" sz="1400" b="1" i="0" spc="0" baseline="0" dirty="0">
                          <a:solidFill>
                            <a:schemeClr val="tx1">
                              <a:lumMod val="65000"/>
                              <a:lumOff val="35000"/>
                            </a:schemeClr>
                          </a:solidFill>
                          <a:effectLst/>
                          <a:latin typeface="+mn-lt"/>
                          <a:ea typeface="Roboto Condensed Light" panose="02000000000000000000" pitchFamily="2" charset="0"/>
                          <a:cs typeface="Arial" panose="020B0604020202020204" pitchFamily="34" charset="0"/>
                        </a:rPr>
                        <a:t>Obtain the right solution to improve customer service through self-service, communications, and improved IT processes:</a:t>
                      </a:r>
                    </a:p>
                    <a:p>
                      <a:pPr marL="176213" indent="0"/>
                      <a:endParaRPr lang="en-CA" sz="1400" b="0" i="0" spc="0" baseline="0" dirty="0">
                        <a:solidFill>
                          <a:schemeClr val="tx1">
                            <a:lumMod val="65000"/>
                            <a:lumOff val="35000"/>
                          </a:schemeClr>
                        </a:solidFill>
                        <a:effectLst/>
                        <a:latin typeface="+mn-lt"/>
                        <a:ea typeface="Roboto Condensed Light" panose="02000000000000000000" pitchFamily="2" charset="0"/>
                        <a:cs typeface="Arial" panose="020B0604020202020204" pitchFamily="34" charset="0"/>
                      </a:endParaRPr>
                    </a:p>
                    <a:p>
                      <a:pPr marL="452438" lvl="0" indent="-276225">
                        <a:buFont typeface="Arial" panose="020B0604020202020204" pitchFamily="34" charset="0"/>
                        <a:buChar char="•"/>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A service catalog to communicate available services, equipment, and software for end users.</a:t>
                      </a:r>
                    </a:p>
                    <a:p>
                      <a:pPr marL="452438" lvl="0" indent="-276225">
                        <a:buFont typeface="Arial" panose="020B0604020202020204" pitchFamily="34" charset="0"/>
                        <a:buChar char="•"/>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Self-service for knowledge articles, automated resolutions, and access to technicians through an integrated chat.</a:t>
                      </a:r>
                    </a:p>
                    <a:p>
                      <a:pPr marL="452438" lvl="0" indent="-276225">
                        <a:buFont typeface="Arial" panose="020B0604020202020204" pitchFamily="34" charset="0"/>
                        <a:buChar char="•"/>
                      </a:pPr>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Improved reporting for business services. </a:t>
                      </a:r>
                    </a:p>
                    <a:p>
                      <a:pPr marL="452438" indent="-276225"/>
                      <a:endPar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endParaRPr>
                    </a:p>
                    <a:p>
                      <a:pPr marL="176213" indent="0"/>
                      <a:r>
                        <a:rPr lang="en-CA"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rPr>
                        <a:t>Improve processes behind the scenes to improve time to respond and time to resolve.</a:t>
                      </a:r>
                      <a:endParaRPr lang="en-US" sz="1400" b="0" i="0" kern="1200" dirty="0">
                        <a:solidFill>
                          <a:srgbClr val="4A4A4A"/>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46794" marR="107986" marT="72000" marB="14398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570360"/>
                  </a:ext>
                </a:extLst>
              </a:tr>
            </a:tbl>
          </a:graphicData>
        </a:graphic>
      </p:graphicFrame>
      <p:pic>
        <p:nvPicPr>
          <p:cNvPr id="4" name="Picture 3">
            <a:extLst>
              <a:ext uri="{FF2B5EF4-FFF2-40B4-BE49-F238E27FC236}">
                <a16:creationId xmlns:a16="http://schemas.microsoft.com/office/drawing/2014/main" id="{C7BADA05-5D8E-44E9-99D2-E1D7716278B4}"/>
              </a:ext>
            </a:extLst>
          </p:cNvPr>
          <p:cNvPicPr>
            <a:picLocks noChangeAspect="1"/>
          </p:cNvPicPr>
          <p:nvPr/>
        </p:nvPicPr>
        <p:blipFill>
          <a:blip r:embed="rId3" cstate="screen">
            <a:duotone>
              <a:prstClr val="black"/>
              <a:srgbClr val="494949">
                <a:tint val="45000"/>
                <a:satMod val="400000"/>
              </a:srgbClr>
            </a:duotone>
            <a:extLst>
              <a:ext uri="{28A0092B-C50C-407E-A947-70E740481C1C}">
                <a14:useLocalDpi xmlns:a14="http://schemas.microsoft.com/office/drawing/2010/main"/>
              </a:ext>
            </a:extLst>
          </a:blip>
          <a:stretch>
            <a:fillRect/>
          </a:stretch>
        </p:blipFill>
        <p:spPr>
          <a:xfrm>
            <a:off x="5201390" y="1079158"/>
            <a:ext cx="1790808" cy="1790808"/>
          </a:xfrm>
          <a:prstGeom prst="rect">
            <a:avLst/>
          </a:prstGeom>
        </p:spPr>
      </p:pic>
      <p:sp>
        <p:nvSpPr>
          <p:cNvPr id="5" name="Arrow: Chevron 4">
            <a:extLst>
              <a:ext uri="{FF2B5EF4-FFF2-40B4-BE49-F238E27FC236}">
                <a16:creationId xmlns:a16="http://schemas.microsoft.com/office/drawing/2014/main" id="{5BDEF7B9-BE81-4074-974D-75E556492651}"/>
              </a:ext>
            </a:extLst>
          </p:cNvPr>
          <p:cNvSpPr/>
          <p:nvPr/>
        </p:nvSpPr>
        <p:spPr>
          <a:xfrm>
            <a:off x="6897708" y="1454445"/>
            <a:ext cx="4653932" cy="520117"/>
          </a:xfrm>
          <a:prstGeom prst="chevron">
            <a:avLst/>
          </a:prstGeom>
          <a:solidFill>
            <a:srgbClr val="2576B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Montserrat SemiBold"/>
                <a:ea typeface="+mn-ea"/>
                <a:cs typeface="+mn-cs"/>
              </a:rPr>
              <a:t>Benefits for the Business</a:t>
            </a:r>
            <a:endParaRPr kumimoji="0" lang="en-CA" sz="1600" b="0" i="0" u="none" strike="noStrike" kern="0" cap="none" spc="0" normalizeH="0" baseline="0" noProof="0" dirty="0">
              <a:ln>
                <a:noFill/>
              </a:ln>
              <a:solidFill>
                <a:srgbClr val="FFFFFF"/>
              </a:solidFill>
              <a:effectLst/>
              <a:uLnTx/>
              <a:uFillTx/>
              <a:latin typeface="Montserrat SemiBold"/>
              <a:ea typeface="+mn-ea"/>
              <a:cs typeface="+mn-cs"/>
            </a:endParaRPr>
          </a:p>
        </p:txBody>
      </p:sp>
      <p:sp>
        <p:nvSpPr>
          <p:cNvPr id="6" name="Arrow: Chevron 5">
            <a:extLst>
              <a:ext uri="{FF2B5EF4-FFF2-40B4-BE49-F238E27FC236}">
                <a16:creationId xmlns:a16="http://schemas.microsoft.com/office/drawing/2014/main" id="{3B446866-76A3-4DEB-9B7F-21B9AC156744}"/>
              </a:ext>
            </a:extLst>
          </p:cNvPr>
          <p:cNvSpPr/>
          <p:nvPr/>
        </p:nvSpPr>
        <p:spPr>
          <a:xfrm flipH="1">
            <a:off x="474169" y="1454445"/>
            <a:ext cx="4821711" cy="520117"/>
          </a:xfrm>
          <a:prstGeom prst="chevron">
            <a:avLst/>
          </a:prstGeom>
          <a:solidFill>
            <a:srgbClr val="289D4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Montserrat SemiBold"/>
                <a:ea typeface="+mn-ea"/>
                <a:cs typeface="+mn-cs"/>
              </a:rPr>
              <a:t>Benefits for IT</a:t>
            </a:r>
            <a:endParaRPr kumimoji="0" lang="en-CA" sz="1600" b="0" i="0" u="none" strike="noStrike" kern="0" cap="none" spc="0" normalizeH="0" baseline="0" noProof="0" dirty="0">
              <a:ln>
                <a:noFill/>
              </a:ln>
              <a:solidFill>
                <a:srgbClr val="FFFFFF"/>
              </a:solidFill>
              <a:effectLst/>
              <a:uLnTx/>
              <a:uFillTx/>
              <a:latin typeface="Montserrat SemiBold"/>
              <a:ea typeface="+mn-ea"/>
              <a:cs typeface="+mn-cs"/>
            </a:endParaRPr>
          </a:p>
        </p:txBody>
      </p:sp>
    </p:spTree>
    <p:extLst>
      <p:ext uri="{BB962C8B-B14F-4D97-AF65-F5344CB8AC3E}">
        <p14:creationId xmlns:p14="http://schemas.microsoft.com/office/powerpoint/2010/main" val="40443804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5B2D50A-4076-44B2-A355-1B3E6359D545}&quot;/&gt;&lt;isInvalidForFieldText val=&quot;0&quot;/&gt;&lt;Image&gt;&lt;filename val=&quot;C:\Users\natalie.sansone\AppData\Local\Temp\CP8220724968Session\CPTrustFolder8220724984\PPTImport822012416828\data\asimages\{C5B2D50A-4076-44B2-A355-1B3E6359D545}_5.png&quot;/&gt;&lt;left val=&quot;105&quot;/&gt;&lt;top val=&quot;204&quot;/&gt;&lt;width val=&quot;282&quot;/&gt;&lt;height val=&quot;40&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TRG">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ITRG" id="{8AF04532-1CEE-47C1-AE25-AAB613BCD54B}" vid="{BB3FABD3-FA7F-4DA2-B242-F48A20195450}"/>
    </a:ext>
  </a:extLst>
</a:theme>
</file>

<file path=ppt/theme/theme3.xml><?xml version="1.0" encoding="utf-8"?>
<a:theme xmlns:a="http://schemas.openxmlformats.org/drawingml/2006/main" name="FrontCovers-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4.xml><?xml version="1.0" encoding="utf-8"?>
<a:theme xmlns:a="http://schemas.openxmlformats.org/drawingml/2006/main" name="BackCovers&amp;Dividers-Dark">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5.xml><?xml version="1.0" encoding="utf-8"?>
<a:theme xmlns:a="http://schemas.openxmlformats.org/drawingml/2006/main" name="BackCovers&amp;Dividers-Light">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6.xml><?xml version="1.0" encoding="utf-8"?>
<a:theme xmlns:a="http://schemas.openxmlformats.org/drawingml/2006/main" name="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Slide-Generic">
  <a:themeElements>
    <a:clrScheme name="Custom 3">
      <a:dk1>
        <a:srgbClr val="494949"/>
      </a:dk1>
      <a:lt1>
        <a:srgbClr val="FFFFFF"/>
      </a:lt1>
      <a:dk2>
        <a:srgbClr val="494949"/>
      </a:dk2>
      <a:lt2>
        <a:srgbClr val="FFFFFF"/>
      </a:lt2>
      <a:accent1>
        <a:srgbClr val="2576B7"/>
      </a:accent1>
      <a:accent2>
        <a:srgbClr val="5090C4"/>
      </a:accent2>
      <a:accent3>
        <a:srgbClr val="15466D"/>
      </a:accent3>
      <a:accent4>
        <a:srgbClr val="299C47"/>
      </a:accent4>
      <a:accent5>
        <a:srgbClr val="494A4A"/>
      </a:accent5>
      <a:accent6>
        <a:srgbClr val="717171"/>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0.xml><?xml version="1.0" encoding="utf-8"?>
<a:theme xmlns:a="http://schemas.openxmlformats.org/drawingml/2006/main" name="1_Slide-Generic">
  <a:themeElements>
    <a:clrScheme name="Custom 3">
      <a:dk1>
        <a:srgbClr val="494949"/>
      </a:dk1>
      <a:lt1>
        <a:srgbClr val="FFFFFF"/>
      </a:lt1>
      <a:dk2>
        <a:srgbClr val="494949"/>
      </a:dk2>
      <a:lt2>
        <a:srgbClr val="FFFFFF"/>
      </a:lt2>
      <a:accent1>
        <a:srgbClr val="2576B7"/>
      </a:accent1>
      <a:accent2>
        <a:srgbClr val="5090C4"/>
      </a:accent2>
      <a:accent3>
        <a:srgbClr val="15466D"/>
      </a:accent3>
      <a:accent4>
        <a:srgbClr val="299C47"/>
      </a:accent4>
      <a:accent5>
        <a:srgbClr val="494A4A"/>
      </a:accent5>
      <a:accent6>
        <a:srgbClr val="717171"/>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9238</Words>
  <Application>Microsoft Office PowerPoint</Application>
  <PresentationFormat>Widescreen</PresentationFormat>
  <Paragraphs>745</Paragraphs>
  <Slides>44</Slides>
  <Notes>9</Notes>
  <HiddenSlides>0</HiddenSlides>
  <MMClips>0</MMClips>
  <ScaleCrop>false</ScaleCrop>
  <HeadingPairs>
    <vt:vector size="4" baseType="variant">
      <vt:variant>
        <vt:lpstr>Theme</vt:lpstr>
      </vt:variant>
      <vt:variant>
        <vt:i4>8</vt:i4>
      </vt:variant>
      <vt:variant>
        <vt:lpstr>Slide Titles</vt:lpstr>
      </vt:variant>
      <vt:variant>
        <vt:i4>44</vt:i4>
      </vt:variant>
    </vt:vector>
  </HeadingPairs>
  <TitlesOfParts>
    <vt:vector size="52" baseType="lpstr">
      <vt:lpstr>Office Theme</vt:lpstr>
      <vt:lpstr>ITRG</vt:lpstr>
      <vt:lpstr>FrontCovers-Light</vt:lpstr>
      <vt:lpstr>BackCovers&amp;Dividers-Dark</vt:lpstr>
      <vt:lpstr>BackCovers&amp;Dividers-Light</vt:lpstr>
      <vt:lpstr>Slide-Generic</vt:lpstr>
      <vt:lpstr>1_Slide-Generic</vt:lpstr>
      <vt:lpstr>2_Slide-Generic</vt:lpstr>
      <vt:lpstr>PowerPoint Presentation</vt:lpstr>
      <vt:lpstr>Table of Contents</vt:lpstr>
      <vt:lpstr>Analyst Perspective</vt:lpstr>
      <vt:lpstr>ITSM Technology Refresh: Key steps for conducting an ITSM System Section  Your challenge</vt:lpstr>
      <vt:lpstr>PowerPoint Presentation</vt:lpstr>
      <vt:lpstr>Info-Tech’s Approach</vt:lpstr>
      <vt:lpstr>Info-Tech’s methodology for IT service management product selection</vt:lpstr>
      <vt:lpstr>Insight summary</vt:lpstr>
      <vt:lpstr>Blueprint benefits </vt:lpstr>
      <vt:lpstr>Business Case</vt:lpstr>
      <vt:lpstr>Should you decide to buy, research shows that switching software vendors substantially drives satisfaction</vt:lpstr>
      <vt:lpstr>Build the business case to switch vendors</vt:lpstr>
      <vt:lpstr>Be prepared to define what issues you are trying to address and why this solution is the right approach</vt:lpstr>
      <vt:lpstr>An effective business case will provide a sharp vision of where you need to be and how you will get there</vt:lpstr>
      <vt:lpstr>Identify what challenges exist with the current system </vt:lpstr>
      <vt:lpstr>Define high-level requirements to determine which product type is most appropriate</vt:lpstr>
      <vt:lpstr>PowerPoint Presentation</vt:lpstr>
      <vt:lpstr>PowerPoint Presentation</vt:lpstr>
      <vt:lpstr>Scoping Needs</vt:lpstr>
      <vt:lpstr>PowerPoint Presentation</vt:lpstr>
      <vt:lpstr>Certain features are standard for all ITSM tools, but that doesn’t mean they are all equal</vt:lpstr>
      <vt:lpstr>Additional features rated in SoftwareReviews are not in every solution</vt:lpstr>
      <vt:lpstr>Visualize where you can realistically be in 1 to 3 years based on current maturity and effort to get there</vt:lpstr>
      <vt:lpstr>As you start to think about use cases, consider how these features could improve or transform your practice</vt:lpstr>
      <vt:lpstr>Start requirements gathering by identifying your most important use cases</vt:lpstr>
      <vt:lpstr>Use Cases</vt:lpstr>
      <vt:lpstr>Improve business processes</vt:lpstr>
      <vt:lpstr>Improve  end-user experience</vt:lpstr>
      <vt:lpstr>Gain visibility into IT spending</vt:lpstr>
      <vt:lpstr>Reduce end-user impacts to recurring incidents</vt:lpstr>
      <vt:lpstr>Reduce time to resolve and improve accountability to the business</vt:lpstr>
      <vt:lpstr>Weighting Must vs. Need</vt:lpstr>
      <vt:lpstr>Self-Serve Features</vt:lpstr>
      <vt:lpstr>Design Features</vt:lpstr>
      <vt:lpstr>Technician Usability Features</vt:lpstr>
      <vt:lpstr>Knowledge &amp; Reporting Features</vt:lpstr>
      <vt:lpstr>Change &amp; Configuration Features</vt:lpstr>
      <vt:lpstr>Incident &amp; Event Management Features:</vt:lpstr>
      <vt:lpstr>Problem &amp; Risk Management Features:</vt:lpstr>
      <vt:lpstr>Development and Project Management Features:</vt:lpstr>
      <vt:lpstr>Speak with category experts to dive deeper into the vendor landscape</vt:lpstr>
      <vt:lpstr>Bibliography</vt:lpstr>
      <vt:lpstr>Bibliography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2021-02-05T20:09:12Z</dcterms:created>
  <dcterms:modified xsi:type="dcterms:W3CDTF">2022-01-05T14:23:05Z</dcterms:modified>
</cp:coreProperties>
</file>